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71" r:id="rId3"/>
    <p:sldId id="293" r:id="rId4"/>
    <p:sldId id="291" r:id="rId5"/>
    <p:sldId id="280" r:id="rId6"/>
    <p:sldId id="273" r:id="rId7"/>
    <p:sldId id="276" r:id="rId8"/>
    <p:sldId id="257" r:id="rId9"/>
    <p:sldId id="259" r:id="rId10"/>
    <p:sldId id="263" r:id="rId11"/>
    <p:sldId id="272" r:id="rId12"/>
    <p:sldId id="264" r:id="rId13"/>
    <p:sldId id="270" r:id="rId14"/>
    <p:sldId id="262" r:id="rId15"/>
    <p:sldId id="267" r:id="rId16"/>
    <p:sldId id="265" r:id="rId17"/>
    <p:sldId id="266" r:id="rId18"/>
    <p:sldId id="261" r:id="rId19"/>
    <p:sldId id="260" r:id="rId20"/>
    <p:sldId id="278" r:id="rId21"/>
    <p:sldId id="268" r:id="rId22"/>
    <p:sldId id="279" r:id="rId23"/>
    <p:sldId id="269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2" autoAdjust="0"/>
    <p:restoredTop sz="94709" autoAdjust="0"/>
  </p:normalViewPr>
  <p:slideViewPr>
    <p:cSldViewPr>
      <p:cViewPr varScale="1">
        <p:scale>
          <a:sx n="105" d="100"/>
          <a:sy n="105" d="100"/>
        </p:scale>
        <p:origin x="178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27A75-8BEC-4294-9144-2D203E606D76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50114C-38F9-4ED0-B972-7E91AA8F2E15}">
      <dgm:prSet custT="1"/>
      <dgm:spPr/>
      <dgm:t>
        <a:bodyPr/>
        <a:lstStyle/>
        <a:p>
          <a:pPr rtl="0"/>
          <a:r>
            <a:rPr lang="ru-RU" sz="2200" baseline="0" dirty="0" smtClean="0"/>
            <a:t>Зачем нужно изучать радиоэлектронику, и как это может повлиять на будущую профессиональную деятельность?</a:t>
          </a:r>
        </a:p>
        <a:p>
          <a:pPr rtl="0"/>
          <a:endParaRPr lang="ru-RU" sz="2800" baseline="0" dirty="0"/>
        </a:p>
      </dgm:t>
    </dgm:pt>
    <dgm:pt modelId="{F94F27EB-3E78-4089-A5D3-DB690C3C9F3F}" type="parTrans" cxnId="{209414E2-2C57-4E2F-ADAA-9225ADD02E2C}">
      <dgm:prSet/>
      <dgm:spPr/>
      <dgm:t>
        <a:bodyPr/>
        <a:lstStyle/>
        <a:p>
          <a:endParaRPr lang="ru-RU"/>
        </a:p>
      </dgm:t>
    </dgm:pt>
    <dgm:pt modelId="{0DCD21F1-79EB-4076-9188-9163460997E0}" type="sibTrans" cxnId="{209414E2-2C57-4E2F-ADAA-9225ADD02E2C}">
      <dgm:prSet/>
      <dgm:spPr/>
      <dgm:t>
        <a:bodyPr/>
        <a:lstStyle/>
        <a:p>
          <a:endParaRPr lang="ru-RU"/>
        </a:p>
      </dgm:t>
    </dgm:pt>
    <dgm:pt modelId="{853F963F-DEFD-432B-9823-055321C901F2}">
      <dgm:prSet custT="1"/>
      <dgm:spPr/>
      <dgm:t>
        <a:bodyPr/>
        <a:lstStyle/>
        <a:p>
          <a:pPr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aseline="0" dirty="0" smtClean="0"/>
            <a:t>Радиоэлектроника – это одна из самых передовых областей современной техники, достижения которой определяют сегодняшний уровень научно-технического  прогресса. </a:t>
          </a:r>
        </a:p>
        <a:p>
          <a:pPr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aseline="0" dirty="0" smtClean="0"/>
        </a:p>
        <a:p>
          <a:pPr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60" baseline="0" dirty="0"/>
        </a:p>
      </dgm:t>
    </dgm:pt>
    <dgm:pt modelId="{6C538AF0-C66E-4AF6-B3CE-0769732D99F2}" type="parTrans" cxnId="{2BC42E08-7B40-45D6-A723-DA7EB23E8BE2}">
      <dgm:prSet/>
      <dgm:spPr/>
      <dgm:t>
        <a:bodyPr/>
        <a:lstStyle/>
        <a:p>
          <a:endParaRPr lang="ru-RU"/>
        </a:p>
      </dgm:t>
    </dgm:pt>
    <dgm:pt modelId="{8CE71AC6-D8C4-4CCC-A119-4B88C0734D19}" type="sibTrans" cxnId="{2BC42E08-7B40-45D6-A723-DA7EB23E8BE2}">
      <dgm:prSet/>
      <dgm:spPr/>
      <dgm:t>
        <a:bodyPr/>
        <a:lstStyle/>
        <a:p>
          <a:endParaRPr lang="ru-RU"/>
        </a:p>
      </dgm:t>
    </dgm:pt>
    <dgm:pt modelId="{AA60C1CA-89B0-4BAE-AB56-5C36362A7789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baseline="0" dirty="0" smtClean="0"/>
            <a:t>Быть осведомлённым в ней необходимо каждому современному человеку вне зависимости от того, какую профессиональную сферу он выбирает для себя. Ведь наука и технологии развиваются такими быстрыми темпами, а мы обязаны успевать за ними. </a:t>
          </a:r>
        </a:p>
        <a:p>
          <a:pPr rtl="0"/>
          <a:endParaRPr lang="ru-RU" sz="2400" baseline="0" dirty="0"/>
        </a:p>
      </dgm:t>
    </dgm:pt>
    <dgm:pt modelId="{B77AD20D-D274-4151-8DCF-6F49B4588275}" type="parTrans" cxnId="{CD33FDCB-B1C9-4C9E-A90A-126D75E33AA9}">
      <dgm:prSet/>
      <dgm:spPr/>
      <dgm:t>
        <a:bodyPr/>
        <a:lstStyle/>
        <a:p>
          <a:endParaRPr lang="ru-RU"/>
        </a:p>
      </dgm:t>
    </dgm:pt>
    <dgm:pt modelId="{63645DA3-A770-4F7E-B811-B41DA7D20603}" type="sibTrans" cxnId="{CD33FDCB-B1C9-4C9E-A90A-126D75E33AA9}">
      <dgm:prSet/>
      <dgm:spPr/>
      <dgm:t>
        <a:bodyPr/>
        <a:lstStyle/>
        <a:p>
          <a:endParaRPr lang="ru-RU"/>
        </a:p>
      </dgm:t>
    </dgm:pt>
    <dgm:pt modelId="{621E8C72-FA3E-46D6-ADC1-9AB43A998657}" type="pres">
      <dgm:prSet presAssocID="{78727A75-8BEC-4294-9144-2D203E606D7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97C147-8519-4CAB-88C0-DF7BBC5204F1}" type="pres">
      <dgm:prSet presAssocID="{2A50114C-38F9-4ED0-B972-7E91AA8F2E15}" presName="circle1" presStyleLbl="node1" presStyleIdx="0" presStyleCnt="3" custScaleY="118519" custLinFactNeighborY="1438"/>
      <dgm:spPr/>
    </dgm:pt>
    <dgm:pt modelId="{60B7E767-CCFC-4F11-8E70-7216A0DA3DBB}" type="pres">
      <dgm:prSet presAssocID="{2A50114C-38F9-4ED0-B972-7E91AA8F2E15}" presName="space" presStyleCnt="0"/>
      <dgm:spPr/>
    </dgm:pt>
    <dgm:pt modelId="{7A201956-AC9D-4E8C-A86B-F5937085BAB1}" type="pres">
      <dgm:prSet presAssocID="{2A50114C-38F9-4ED0-B972-7E91AA8F2E15}" presName="rect1" presStyleLbl="alignAcc1" presStyleIdx="0" presStyleCnt="3" custScaleY="117188" custLinFactNeighborX="-359" custLinFactNeighborY="-566"/>
      <dgm:spPr/>
      <dgm:t>
        <a:bodyPr/>
        <a:lstStyle/>
        <a:p>
          <a:endParaRPr lang="ru-RU"/>
        </a:p>
      </dgm:t>
    </dgm:pt>
    <dgm:pt modelId="{D3AB23A0-F04A-45FB-93D2-752D038A04CD}" type="pres">
      <dgm:prSet presAssocID="{853F963F-DEFD-432B-9823-055321C901F2}" presName="vertSpace2" presStyleLbl="node1" presStyleIdx="0" presStyleCnt="3"/>
      <dgm:spPr/>
    </dgm:pt>
    <dgm:pt modelId="{107E356E-EEB2-4F98-B4D8-E762F88F02AC}" type="pres">
      <dgm:prSet presAssocID="{853F963F-DEFD-432B-9823-055321C901F2}" presName="circle2" presStyleLbl="node1" presStyleIdx="1" presStyleCnt="3" custScaleY="125253" custLinFactNeighborX="-75" custLinFactNeighborY="15008"/>
      <dgm:spPr/>
    </dgm:pt>
    <dgm:pt modelId="{055455F5-BDD3-4CA3-AA77-7A5A00E35750}" type="pres">
      <dgm:prSet presAssocID="{853F963F-DEFD-432B-9823-055321C901F2}" presName="rect2" presStyleLbl="alignAcc1" presStyleIdx="1" presStyleCnt="3" custScaleY="114573"/>
      <dgm:spPr/>
      <dgm:t>
        <a:bodyPr/>
        <a:lstStyle/>
        <a:p>
          <a:endParaRPr lang="ru-RU"/>
        </a:p>
      </dgm:t>
    </dgm:pt>
    <dgm:pt modelId="{0877713E-E49D-4762-9AD9-766E613B56C0}" type="pres">
      <dgm:prSet presAssocID="{AA60C1CA-89B0-4BAE-AB56-5C36362A7789}" presName="vertSpace3" presStyleLbl="node1" presStyleIdx="1" presStyleCnt="3"/>
      <dgm:spPr/>
    </dgm:pt>
    <dgm:pt modelId="{5E833BB1-4A64-4A13-8ADE-9BBD017800E7}" type="pres">
      <dgm:prSet presAssocID="{AA60C1CA-89B0-4BAE-AB56-5C36362A7789}" presName="circle3" presStyleLbl="node1" presStyleIdx="2" presStyleCnt="3" custScaleY="203930" custLinFactNeighborX="-482" custLinFactNeighborY="22246"/>
      <dgm:spPr/>
    </dgm:pt>
    <dgm:pt modelId="{3FFB27A2-0F7C-43D4-96E2-0AE7585A19FF}" type="pres">
      <dgm:prSet presAssocID="{AA60C1CA-89B0-4BAE-AB56-5C36362A7789}" presName="rect3" presStyleLbl="alignAcc1" presStyleIdx="2" presStyleCnt="3" custScaleY="117148" custLinFactNeighborX="2004" custLinFactNeighborY="21063"/>
      <dgm:spPr/>
      <dgm:t>
        <a:bodyPr/>
        <a:lstStyle/>
        <a:p>
          <a:endParaRPr lang="ru-RU"/>
        </a:p>
      </dgm:t>
    </dgm:pt>
    <dgm:pt modelId="{274A86D4-D15E-4893-90A8-0F3CFDC3E743}" type="pres">
      <dgm:prSet presAssocID="{2A50114C-38F9-4ED0-B972-7E91AA8F2E15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7AD3F-0E61-4133-ACC1-B381A08E92F5}" type="pres">
      <dgm:prSet presAssocID="{853F963F-DEFD-432B-9823-055321C901F2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71B00B-3713-4928-ACD6-50D1F2011FF7}" type="pres">
      <dgm:prSet presAssocID="{AA60C1CA-89B0-4BAE-AB56-5C36362A7789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88495C-3EB5-4175-B694-E09A1914876E}" type="presOf" srcId="{AA60C1CA-89B0-4BAE-AB56-5C36362A7789}" destId="{2671B00B-3713-4928-ACD6-50D1F2011FF7}" srcOrd="1" destOrd="0" presId="urn:microsoft.com/office/officeart/2005/8/layout/target3"/>
    <dgm:cxn modelId="{8BFFAD8E-8724-47D1-B88B-E0FC17995F3C}" type="presOf" srcId="{78727A75-8BEC-4294-9144-2D203E606D76}" destId="{621E8C72-FA3E-46D6-ADC1-9AB43A998657}" srcOrd="0" destOrd="0" presId="urn:microsoft.com/office/officeart/2005/8/layout/target3"/>
    <dgm:cxn modelId="{209414E2-2C57-4E2F-ADAA-9225ADD02E2C}" srcId="{78727A75-8BEC-4294-9144-2D203E606D76}" destId="{2A50114C-38F9-4ED0-B972-7E91AA8F2E15}" srcOrd="0" destOrd="0" parTransId="{F94F27EB-3E78-4089-A5D3-DB690C3C9F3F}" sibTransId="{0DCD21F1-79EB-4076-9188-9163460997E0}"/>
    <dgm:cxn modelId="{2BC42E08-7B40-45D6-A723-DA7EB23E8BE2}" srcId="{78727A75-8BEC-4294-9144-2D203E606D76}" destId="{853F963F-DEFD-432B-9823-055321C901F2}" srcOrd="1" destOrd="0" parTransId="{6C538AF0-C66E-4AF6-B3CE-0769732D99F2}" sibTransId="{8CE71AC6-D8C4-4CCC-A119-4B88C0734D19}"/>
    <dgm:cxn modelId="{0283283F-EA59-4909-8883-C4B731AB9FEA}" type="presOf" srcId="{853F963F-DEFD-432B-9823-055321C901F2}" destId="{7207AD3F-0E61-4133-ACC1-B381A08E92F5}" srcOrd="1" destOrd="0" presId="urn:microsoft.com/office/officeart/2005/8/layout/target3"/>
    <dgm:cxn modelId="{CD33FDCB-B1C9-4C9E-A90A-126D75E33AA9}" srcId="{78727A75-8BEC-4294-9144-2D203E606D76}" destId="{AA60C1CA-89B0-4BAE-AB56-5C36362A7789}" srcOrd="2" destOrd="0" parTransId="{B77AD20D-D274-4151-8DCF-6F49B4588275}" sibTransId="{63645DA3-A770-4F7E-B811-B41DA7D20603}"/>
    <dgm:cxn modelId="{96664309-C6CE-480A-A1D7-C2EC7D45BB8E}" type="presOf" srcId="{2A50114C-38F9-4ED0-B972-7E91AA8F2E15}" destId="{274A86D4-D15E-4893-90A8-0F3CFDC3E743}" srcOrd="1" destOrd="0" presId="urn:microsoft.com/office/officeart/2005/8/layout/target3"/>
    <dgm:cxn modelId="{CED1ACCC-42EA-47EE-A174-7BE53FA897CF}" type="presOf" srcId="{853F963F-DEFD-432B-9823-055321C901F2}" destId="{055455F5-BDD3-4CA3-AA77-7A5A00E35750}" srcOrd="0" destOrd="0" presId="urn:microsoft.com/office/officeart/2005/8/layout/target3"/>
    <dgm:cxn modelId="{5FABC2F7-B324-4BD5-8F2D-FBB6B6DA24C9}" type="presOf" srcId="{2A50114C-38F9-4ED0-B972-7E91AA8F2E15}" destId="{7A201956-AC9D-4E8C-A86B-F5937085BAB1}" srcOrd="0" destOrd="0" presId="urn:microsoft.com/office/officeart/2005/8/layout/target3"/>
    <dgm:cxn modelId="{9A159748-C703-4636-A9C8-88CF7AA9BB3B}" type="presOf" srcId="{AA60C1CA-89B0-4BAE-AB56-5C36362A7789}" destId="{3FFB27A2-0F7C-43D4-96E2-0AE7585A19FF}" srcOrd="0" destOrd="0" presId="urn:microsoft.com/office/officeart/2005/8/layout/target3"/>
    <dgm:cxn modelId="{45CED2F7-4738-4C3A-B3B7-4E058A601075}" type="presParOf" srcId="{621E8C72-FA3E-46D6-ADC1-9AB43A998657}" destId="{0A97C147-8519-4CAB-88C0-DF7BBC5204F1}" srcOrd="0" destOrd="0" presId="urn:microsoft.com/office/officeart/2005/8/layout/target3"/>
    <dgm:cxn modelId="{791E39CA-7EDB-43BB-9CD1-30D685611B9E}" type="presParOf" srcId="{621E8C72-FA3E-46D6-ADC1-9AB43A998657}" destId="{60B7E767-CCFC-4F11-8E70-7216A0DA3DBB}" srcOrd="1" destOrd="0" presId="urn:microsoft.com/office/officeart/2005/8/layout/target3"/>
    <dgm:cxn modelId="{A5DA8791-16A7-46FE-B5DA-A9EAE2E5B367}" type="presParOf" srcId="{621E8C72-FA3E-46D6-ADC1-9AB43A998657}" destId="{7A201956-AC9D-4E8C-A86B-F5937085BAB1}" srcOrd="2" destOrd="0" presId="urn:microsoft.com/office/officeart/2005/8/layout/target3"/>
    <dgm:cxn modelId="{B1277F2E-9F43-4A9C-95AE-5A2085245A9C}" type="presParOf" srcId="{621E8C72-FA3E-46D6-ADC1-9AB43A998657}" destId="{D3AB23A0-F04A-45FB-93D2-752D038A04CD}" srcOrd="3" destOrd="0" presId="urn:microsoft.com/office/officeart/2005/8/layout/target3"/>
    <dgm:cxn modelId="{3C477B9D-939B-464B-81C3-9A6C1FC66D86}" type="presParOf" srcId="{621E8C72-FA3E-46D6-ADC1-9AB43A998657}" destId="{107E356E-EEB2-4F98-B4D8-E762F88F02AC}" srcOrd="4" destOrd="0" presId="urn:microsoft.com/office/officeart/2005/8/layout/target3"/>
    <dgm:cxn modelId="{C6A045C1-2C87-4CFA-BD76-B2AE323F27FD}" type="presParOf" srcId="{621E8C72-FA3E-46D6-ADC1-9AB43A998657}" destId="{055455F5-BDD3-4CA3-AA77-7A5A00E35750}" srcOrd="5" destOrd="0" presId="urn:microsoft.com/office/officeart/2005/8/layout/target3"/>
    <dgm:cxn modelId="{CCB3142C-566F-4DB7-91D8-D8B3DEB601AF}" type="presParOf" srcId="{621E8C72-FA3E-46D6-ADC1-9AB43A998657}" destId="{0877713E-E49D-4762-9AD9-766E613B56C0}" srcOrd="6" destOrd="0" presId="urn:microsoft.com/office/officeart/2005/8/layout/target3"/>
    <dgm:cxn modelId="{0BAFE51C-4CC3-4CB8-8A5A-607779611DCC}" type="presParOf" srcId="{621E8C72-FA3E-46D6-ADC1-9AB43A998657}" destId="{5E833BB1-4A64-4A13-8ADE-9BBD017800E7}" srcOrd="7" destOrd="0" presId="urn:microsoft.com/office/officeart/2005/8/layout/target3"/>
    <dgm:cxn modelId="{A07BE766-0E29-41FE-9BC3-6DB1281E6659}" type="presParOf" srcId="{621E8C72-FA3E-46D6-ADC1-9AB43A998657}" destId="{3FFB27A2-0F7C-43D4-96E2-0AE7585A19FF}" srcOrd="8" destOrd="0" presId="urn:microsoft.com/office/officeart/2005/8/layout/target3"/>
    <dgm:cxn modelId="{0D261EC4-C5C2-4D1E-8558-8C3F36320CAF}" type="presParOf" srcId="{621E8C72-FA3E-46D6-ADC1-9AB43A998657}" destId="{274A86D4-D15E-4893-90A8-0F3CFDC3E743}" srcOrd="9" destOrd="0" presId="urn:microsoft.com/office/officeart/2005/8/layout/target3"/>
    <dgm:cxn modelId="{1792CA03-E4F0-4214-9391-BC58C5AC2D7B}" type="presParOf" srcId="{621E8C72-FA3E-46D6-ADC1-9AB43A998657}" destId="{7207AD3F-0E61-4133-ACC1-B381A08E92F5}" srcOrd="10" destOrd="0" presId="urn:microsoft.com/office/officeart/2005/8/layout/target3"/>
    <dgm:cxn modelId="{9F736BE0-57EC-43B7-AB39-619DF8C9B02A}" type="presParOf" srcId="{621E8C72-FA3E-46D6-ADC1-9AB43A998657}" destId="{2671B00B-3713-4928-ACD6-50D1F2011FF7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DF255C-B1BB-4CA8-992B-BCC9DFAD8F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AE8C466-AA5D-493B-B52D-23436F7734E1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Родился в г. Колумбия, штат Миссури, в семье иммигранта – выходца из России . Работая над математическим аппаратом для систем наведения зенитного огня, Н. Винер впервые сталкивается с тем, что машина должна выполнять сложные действия по предсказанию поведения цели, заменяя наводчика, и обращает внимание на роль обратных связей в технике и живых организмах. Им создаются основы новой науки – кибернетики. Благодаря развитию кибернетики появились управляемые машины, станки, устройства и, прежде всего, вычислительные машины.</a:t>
          </a:r>
          <a:endParaRPr lang="ru-RU" dirty="0">
            <a:solidFill>
              <a:schemeClr val="tx1"/>
            </a:solidFill>
          </a:endParaRPr>
        </a:p>
      </dgm:t>
    </dgm:pt>
    <dgm:pt modelId="{6FCCED98-98CE-423F-9AA1-0ECC895E4BF3}" type="parTrans" cxnId="{2C862E47-BC6E-47A9-BC97-31E2C29F1FE8}">
      <dgm:prSet/>
      <dgm:spPr/>
      <dgm:t>
        <a:bodyPr/>
        <a:lstStyle/>
        <a:p>
          <a:endParaRPr lang="ru-RU"/>
        </a:p>
      </dgm:t>
    </dgm:pt>
    <dgm:pt modelId="{B7250C9A-EB21-449C-A3F4-F9FD39FEE9B0}" type="sibTrans" cxnId="{2C862E47-BC6E-47A9-BC97-31E2C29F1FE8}">
      <dgm:prSet/>
      <dgm:spPr/>
      <dgm:t>
        <a:bodyPr/>
        <a:lstStyle/>
        <a:p>
          <a:endParaRPr lang="ru-RU"/>
        </a:p>
      </dgm:t>
    </dgm:pt>
    <dgm:pt modelId="{B1CA8376-5018-4235-A15B-56E78B7956EB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Все приемопередающие устройства, автоматы, вычислительные машины работали на электронных лампах, что приводило не только к большим габаритам, весу, но и большому потреблению электрической энергии. Переломным шагом в развитии радиоэлектроники было проведение полупроводниковых приборов.</a:t>
          </a:r>
          <a:endParaRPr lang="ru-RU" dirty="0">
            <a:solidFill>
              <a:schemeClr val="tx1"/>
            </a:solidFill>
          </a:endParaRPr>
        </a:p>
      </dgm:t>
    </dgm:pt>
    <dgm:pt modelId="{1EE5A6B4-D286-4516-A392-6963F6E1E0E9}" type="parTrans" cxnId="{FEEB54C4-CC36-4D60-967F-9227E360540A}">
      <dgm:prSet/>
      <dgm:spPr/>
      <dgm:t>
        <a:bodyPr/>
        <a:lstStyle/>
        <a:p>
          <a:endParaRPr lang="ru-RU"/>
        </a:p>
      </dgm:t>
    </dgm:pt>
    <dgm:pt modelId="{FE7F639D-D64C-4F35-8FC0-2ADE53C0E173}" type="sibTrans" cxnId="{FEEB54C4-CC36-4D60-967F-9227E360540A}">
      <dgm:prSet/>
      <dgm:spPr/>
      <dgm:t>
        <a:bodyPr/>
        <a:lstStyle/>
        <a:p>
          <a:endParaRPr lang="ru-RU"/>
        </a:p>
      </dgm:t>
    </dgm:pt>
    <dgm:pt modelId="{29C1E50C-DCE6-4E24-BBB5-FDCA53161E4E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У историков полупроводниковой техники стоял наш соотечественник О. В. Лосев. В 1922 г. Он обнаружил у некоторых кристаллических полупроводников способность генерировать электрические колебания высокой частоты и на основе этого явления построил первый в мире полупроводниковый радиоприемник.</a:t>
          </a:r>
          <a:endParaRPr lang="ru-RU" dirty="0">
            <a:solidFill>
              <a:schemeClr val="tx1"/>
            </a:solidFill>
          </a:endParaRPr>
        </a:p>
      </dgm:t>
    </dgm:pt>
    <dgm:pt modelId="{49235516-D9DD-43DC-94BC-C98392FBD09D}" type="parTrans" cxnId="{1D88C9D9-992F-4AE4-AFAF-444988B54045}">
      <dgm:prSet/>
      <dgm:spPr/>
      <dgm:t>
        <a:bodyPr/>
        <a:lstStyle/>
        <a:p>
          <a:endParaRPr lang="ru-RU"/>
        </a:p>
      </dgm:t>
    </dgm:pt>
    <dgm:pt modelId="{6DB7FB91-C0EB-447F-8536-7869AC0C6F3C}" type="sibTrans" cxnId="{1D88C9D9-992F-4AE4-AFAF-444988B54045}">
      <dgm:prSet/>
      <dgm:spPr/>
      <dgm:t>
        <a:bodyPr/>
        <a:lstStyle/>
        <a:p>
          <a:endParaRPr lang="ru-RU"/>
        </a:p>
      </dgm:t>
    </dgm:pt>
    <dgm:pt modelId="{8033BA24-C9BD-432B-9FD2-097727D58EC8}" type="pres">
      <dgm:prSet presAssocID="{F9DF255C-B1BB-4CA8-992B-BCC9DFAD8F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55F739-BCB3-4239-AF06-9569180ADB73}" type="pres">
      <dgm:prSet presAssocID="{CAE8C466-AA5D-493B-B52D-23436F7734E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D91CB5-E71C-475A-8B96-42D949470C5E}" type="pres">
      <dgm:prSet presAssocID="{B7250C9A-EB21-449C-A3F4-F9FD39FEE9B0}" presName="spacer" presStyleCnt="0"/>
      <dgm:spPr/>
    </dgm:pt>
    <dgm:pt modelId="{EEFD68F5-B76B-49E3-942A-D10323FCE8CF}" type="pres">
      <dgm:prSet presAssocID="{B1CA8376-5018-4235-A15B-56E78B7956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72581-4394-4B3E-8EC4-7A122B5DCCFA}" type="pres">
      <dgm:prSet presAssocID="{FE7F639D-D64C-4F35-8FC0-2ADE53C0E173}" presName="spacer" presStyleCnt="0"/>
      <dgm:spPr/>
    </dgm:pt>
    <dgm:pt modelId="{B3107AD7-2A2A-4F55-908B-231EC81714DF}" type="pres">
      <dgm:prSet presAssocID="{29C1E50C-DCE6-4E24-BBB5-FDCA53161E4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62E47-BC6E-47A9-BC97-31E2C29F1FE8}" srcId="{F9DF255C-B1BB-4CA8-992B-BCC9DFAD8FA8}" destId="{CAE8C466-AA5D-493B-B52D-23436F7734E1}" srcOrd="0" destOrd="0" parTransId="{6FCCED98-98CE-423F-9AA1-0ECC895E4BF3}" sibTransId="{B7250C9A-EB21-449C-A3F4-F9FD39FEE9B0}"/>
    <dgm:cxn modelId="{7BFB20CE-10A9-4FE1-8A83-2AF0F9325DB3}" type="presOf" srcId="{F9DF255C-B1BB-4CA8-992B-BCC9DFAD8FA8}" destId="{8033BA24-C9BD-432B-9FD2-097727D58EC8}" srcOrd="0" destOrd="0" presId="urn:microsoft.com/office/officeart/2005/8/layout/vList2"/>
    <dgm:cxn modelId="{6BD75943-5FEE-416F-A16D-13FA740390AF}" type="presOf" srcId="{B1CA8376-5018-4235-A15B-56E78B7956EB}" destId="{EEFD68F5-B76B-49E3-942A-D10323FCE8CF}" srcOrd="0" destOrd="0" presId="urn:microsoft.com/office/officeart/2005/8/layout/vList2"/>
    <dgm:cxn modelId="{7775C430-D69F-45E5-8E48-C7F4B9A9B7E4}" type="presOf" srcId="{29C1E50C-DCE6-4E24-BBB5-FDCA53161E4E}" destId="{B3107AD7-2A2A-4F55-908B-231EC81714DF}" srcOrd="0" destOrd="0" presId="urn:microsoft.com/office/officeart/2005/8/layout/vList2"/>
    <dgm:cxn modelId="{FEEB54C4-CC36-4D60-967F-9227E360540A}" srcId="{F9DF255C-B1BB-4CA8-992B-BCC9DFAD8FA8}" destId="{B1CA8376-5018-4235-A15B-56E78B7956EB}" srcOrd="1" destOrd="0" parTransId="{1EE5A6B4-D286-4516-A392-6963F6E1E0E9}" sibTransId="{FE7F639D-D64C-4F35-8FC0-2ADE53C0E173}"/>
    <dgm:cxn modelId="{6C72D2CF-4D83-4E8A-9B0E-19EB60A66443}" type="presOf" srcId="{CAE8C466-AA5D-493B-B52D-23436F7734E1}" destId="{0555F739-BCB3-4239-AF06-9569180ADB73}" srcOrd="0" destOrd="0" presId="urn:microsoft.com/office/officeart/2005/8/layout/vList2"/>
    <dgm:cxn modelId="{1D88C9D9-992F-4AE4-AFAF-444988B54045}" srcId="{F9DF255C-B1BB-4CA8-992B-BCC9DFAD8FA8}" destId="{29C1E50C-DCE6-4E24-BBB5-FDCA53161E4E}" srcOrd="2" destOrd="0" parTransId="{49235516-D9DD-43DC-94BC-C98392FBD09D}" sibTransId="{6DB7FB91-C0EB-447F-8536-7869AC0C6F3C}"/>
    <dgm:cxn modelId="{17E47C98-FE43-4ACF-81CF-77F48FF5F4A9}" type="presParOf" srcId="{8033BA24-C9BD-432B-9FD2-097727D58EC8}" destId="{0555F739-BCB3-4239-AF06-9569180ADB73}" srcOrd="0" destOrd="0" presId="urn:microsoft.com/office/officeart/2005/8/layout/vList2"/>
    <dgm:cxn modelId="{819A2F0F-AB11-43B9-80A1-208FD522C0CE}" type="presParOf" srcId="{8033BA24-C9BD-432B-9FD2-097727D58EC8}" destId="{27D91CB5-E71C-475A-8B96-42D949470C5E}" srcOrd="1" destOrd="0" presId="urn:microsoft.com/office/officeart/2005/8/layout/vList2"/>
    <dgm:cxn modelId="{3211F126-6800-4664-B7E0-F9E81C253F2E}" type="presParOf" srcId="{8033BA24-C9BD-432B-9FD2-097727D58EC8}" destId="{EEFD68F5-B76B-49E3-942A-D10323FCE8CF}" srcOrd="2" destOrd="0" presId="urn:microsoft.com/office/officeart/2005/8/layout/vList2"/>
    <dgm:cxn modelId="{A7786E28-01FB-467B-8708-B1DECABF85C5}" type="presParOf" srcId="{8033BA24-C9BD-432B-9FD2-097727D58EC8}" destId="{CF672581-4394-4B3E-8EC4-7A122B5DCCFA}" srcOrd="3" destOrd="0" presId="urn:microsoft.com/office/officeart/2005/8/layout/vList2"/>
    <dgm:cxn modelId="{2B386631-D45B-4615-8C5E-49020790BFA9}" type="presParOf" srcId="{8033BA24-C9BD-432B-9FD2-097727D58EC8}" destId="{B3107AD7-2A2A-4F55-908B-231EC81714D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1DE634-721D-469C-B273-144D65C95B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37C630F-2B34-4EB9-B73C-B1197759FB8A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Российский ученый, специалист в области квантовой физики. Родился в г. Усмань Воронежской губернии. Окончил Московский инженерно-физический институт. </a:t>
          </a:r>
          <a:endParaRPr lang="ru-RU" dirty="0">
            <a:solidFill>
              <a:schemeClr val="tx1"/>
            </a:solidFill>
          </a:endParaRPr>
        </a:p>
      </dgm:t>
    </dgm:pt>
    <dgm:pt modelId="{0410B3CE-8348-4C95-BD55-927638523E5C}" type="parTrans" cxnId="{F9CC3FDF-9E0F-4571-9728-C037A6B2D7C7}">
      <dgm:prSet/>
      <dgm:spPr/>
      <dgm:t>
        <a:bodyPr/>
        <a:lstStyle/>
        <a:p>
          <a:endParaRPr lang="ru-RU"/>
        </a:p>
      </dgm:t>
    </dgm:pt>
    <dgm:pt modelId="{F8858B23-A69C-4593-AE53-1BC530A45182}" type="sibTrans" cxnId="{F9CC3FDF-9E0F-4571-9728-C037A6B2D7C7}">
      <dgm:prSet/>
      <dgm:spPr/>
      <dgm:t>
        <a:bodyPr/>
        <a:lstStyle/>
        <a:p>
          <a:endParaRPr lang="ru-RU"/>
        </a:p>
      </dgm:t>
    </dgm:pt>
    <dgm:pt modelId="{F3A23329-A88A-473E-9156-A5E030907BA0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В 50-е годы группа молодых физиков под руководством А. М. Прохорова приступила к исследованиям на новом научном направлении – радиоспектроскопии. Тогда же началось плодотворное сотрудничество Н. Г. Басова и А. М. Прохорова, приведшее к созданию основополагающих работ в области квантовой электроники. </a:t>
          </a:r>
          <a:endParaRPr lang="ru-RU" dirty="0">
            <a:solidFill>
              <a:schemeClr val="tx1"/>
            </a:solidFill>
          </a:endParaRPr>
        </a:p>
      </dgm:t>
    </dgm:pt>
    <dgm:pt modelId="{08545F76-9267-4F49-BFDF-B72405A670AB}" type="parTrans" cxnId="{5EA5B07E-AF0F-4100-9BD3-AA0DE42AE062}">
      <dgm:prSet/>
      <dgm:spPr/>
      <dgm:t>
        <a:bodyPr/>
        <a:lstStyle/>
        <a:p>
          <a:endParaRPr lang="ru-RU"/>
        </a:p>
      </dgm:t>
    </dgm:pt>
    <dgm:pt modelId="{8CB5B640-F5D4-42CE-BA2E-073A25EA6215}" type="sibTrans" cxnId="{5EA5B07E-AF0F-4100-9BD3-AA0DE42AE062}">
      <dgm:prSet/>
      <dgm:spPr/>
      <dgm:t>
        <a:bodyPr/>
        <a:lstStyle/>
        <a:p>
          <a:endParaRPr lang="ru-RU"/>
        </a:p>
      </dgm:t>
    </dgm:pt>
    <dgm:pt modelId="{C6ED5141-9501-48AA-9961-660C16EAF05D}" type="pres">
      <dgm:prSet presAssocID="{011DE634-721D-469C-B273-144D65C95B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FA5FB8-298B-42F3-AA76-69FA6F4CB11B}" type="pres">
      <dgm:prSet presAssocID="{437C630F-2B34-4EB9-B73C-B1197759FB8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6A6F9-2C4B-4A55-9427-6DA34DA5B5CC}" type="pres">
      <dgm:prSet presAssocID="{F8858B23-A69C-4593-AE53-1BC530A45182}" presName="spacer" presStyleCnt="0"/>
      <dgm:spPr/>
    </dgm:pt>
    <dgm:pt modelId="{F60B7280-D677-4814-B32A-AFC8F90DC119}" type="pres">
      <dgm:prSet presAssocID="{F3A23329-A88A-473E-9156-A5E030907BA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72A4F3-6AE0-44FD-9832-149ADFA47148}" type="presOf" srcId="{011DE634-721D-469C-B273-144D65C95B8E}" destId="{C6ED5141-9501-48AA-9961-660C16EAF05D}" srcOrd="0" destOrd="0" presId="urn:microsoft.com/office/officeart/2005/8/layout/vList2"/>
    <dgm:cxn modelId="{5EA5B07E-AF0F-4100-9BD3-AA0DE42AE062}" srcId="{011DE634-721D-469C-B273-144D65C95B8E}" destId="{F3A23329-A88A-473E-9156-A5E030907BA0}" srcOrd="1" destOrd="0" parTransId="{08545F76-9267-4F49-BFDF-B72405A670AB}" sibTransId="{8CB5B640-F5D4-42CE-BA2E-073A25EA6215}"/>
    <dgm:cxn modelId="{9C694F5B-54CA-4D38-A523-80DE7218E4FF}" type="presOf" srcId="{437C630F-2B34-4EB9-B73C-B1197759FB8A}" destId="{A8FA5FB8-298B-42F3-AA76-69FA6F4CB11B}" srcOrd="0" destOrd="0" presId="urn:microsoft.com/office/officeart/2005/8/layout/vList2"/>
    <dgm:cxn modelId="{FB99C7FD-C157-4E23-914F-844A585B6182}" type="presOf" srcId="{F3A23329-A88A-473E-9156-A5E030907BA0}" destId="{F60B7280-D677-4814-B32A-AFC8F90DC119}" srcOrd="0" destOrd="0" presId="urn:microsoft.com/office/officeart/2005/8/layout/vList2"/>
    <dgm:cxn modelId="{F9CC3FDF-9E0F-4571-9728-C037A6B2D7C7}" srcId="{011DE634-721D-469C-B273-144D65C95B8E}" destId="{437C630F-2B34-4EB9-B73C-B1197759FB8A}" srcOrd="0" destOrd="0" parTransId="{0410B3CE-8348-4C95-BD55-927638523E5C}" sibTransId="{F8858B23-A69C-4593-AE53-1BC530A45182}"/>
    <dgm:cxn modelId="{32DE17EB-D208-4BB3-BD71-08C70CD8FE23}" type="presParOf" srcId="{C6ED5141-9501-48AA-9961-660C16EAF05D}" destId="{A8FA5FB8-298B-42F3-AA76-69FA6F4CB11B}" srcOrd="0" destOrd="0" presId="urn:microsoft.com/office/officeart/2005/8/layout/vList2"/>
    <dgm:cxn modelId="{4F1DBF45-0F49-4B00-8E07-4423FB853A92}" type="presParOf" srcId="{C6ED5141-9501-48AA-9961-660C16EAF05D}" destId="{4336A6F9-2C4B-4A55-9427-6DA34DA5B5CC}" srcOrd="1" destOrd="0" presId="urn:microsoft.com/office/officeart/2005/8/layout/vList2"/>
    <dgm:cxn modelId="{0F0ADA5B-D8A5-458B-9CB1-DDE2693ED756}" type="presParOf" srcId="{C6ED5141-9501-48AA-9961-660C16EAF05D}" destId="{F60B7280-D677-4814-B32A-AFC8F90DC11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68A69F1-B3B2-4F40-B48B-09F3ADA3D5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E5569-CAE8-4C86-A6C7-AD2DCA5C87A7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</a:rPr>
            <a:t>Басов и Прохоров создали первый квантовый генератор – лазер. Были удостоены Нобелевской премии за основополагающие работы в области квантовой электроники (1964г.).</a:t>
          </a:r>
          <a:endParaRPr lang="ru-RU" sz="1800" dirty="0">
            <a:solidFill>
              <a:schemeClr val="tx1"/>
            </a:solidFill>
          </a:endParaRPr>
        </a:p>
      </dgm:t>
    </dgm:pt>
    <dgm:pt modelId="{DC57AC0C-B49B-43A4-8B2F-C9836B2968F9}" type="parTrans" cxnId="{4B6DEB07-28EA-449A-B8AB-40B2ED055600}">
      <dgm:prSet/>
      <dgm:spPr/>
      <dgm:t>
        <a:bodyPr/>
        <a:lstStyle/>
        <a:p>
          <a:endParaRPr lang="ru-RU"/>
        </a:p>
      </dgm:t>
    </dgm:pt>
    <dgm:pt modelId="{F065258D-E72C-45F8-A941-0CB2AF6EE0C2}" type="sibTrans" cxnId="{4B6DEB07-28EA-449A-B8AB-40B2ED055600}">
      <dgm:prSet/>
      <dgm:spPr/>
      <dgm:t>
        <a:bodyPr/>
        <a:lstStyle/>
        <a:p>
          <a:endParaRPr lang="ru-RU"/>
        </a:p>
      </dgm:t>
    </dgm:pt>
    <dgm:pt modelId="{DC979051-2DB2-466F-8480-74B02C6F6683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</a:rPr>
            <a:t>Значительные успехи космонавтики закладывают основу спутниковой связи. В 1965 г. в Советском Союзе осуществляют запуск спутника связи «Молния-1», предназначенного  для передачи телеграфных, телефонных и телевизионных сигналов. Телефония, развивающаяся ранее в стороне от радиоэлектроники, начинает переходить к беспроводной связи.</a:t>
          </a:r>
          <a:endParaRPr lang="ru-RU" sz="1800" dirty="0">
            <a:solidFill>
              <a:schemeClr val="tx1"/>
            </a:solidFill>
          </a:endParaRPr>
        </a:p>
      </dgm:t>
    </dgm:pt>
    <dgm:pt modelId="{C441F771-CA47-4FD9-AE11-C909055BD6C5}" type="parTrans" cxnId="{36BCFED2-D3BE-4BCB-BF08-507DF02CAE44}">
      <dgm:prSet/>
      <dgm:spPr/>
      <dgm:t>
        <a:bodyPr/>
        <a:lstStyle/>
        <a:p>
          <a:endParaRPr lang="ru-RU"/>
        </a:p>
      </dgm:t>
    </dgm:pt>
    <dgm:pt modelId="{441A0004-C67C-45DB-9607-30AF63BB967B}" type="sibTrans" cxnId="{36BCFED2-D3BE-4BCB-BF08-507DF02CAE44}">
      <dgm:prSet/>
      <dgm:spPr/>
      <dgm:t>
        <a:bodyPr/>
        <a:lstStyle/>
        <a:p>
          <a:endParaRPr lang="ru-RU"/>
        </a:p>
      </dgm:t>
    </dgm:pt>
    <dgm:pt modelId="{3DEFFE9D-1878-4A88-B026-041A5A40769D}">
      <dgm:prSet custT="1"/>
      <dgm:spPr/>
      <dgm:t>
        <a:bodyPr/>
        <a:lstStyle/>
        <a:p>
          <a:pPr rtl="0"/>
          <a:r>
            <a:rPr lang="ru-RU" sz="1400" dirty="0" smtClean="0">
              <a:solidFill>
                <a:schemeClr val="tx1"/>
              </a:solidFill>
            </a:rPr>
            <a:t>Развитие полупроводниковой микроэлектроники приводит к созданию интегральных, больших интегральных и сверхбольших интегральных схем, на основе которых создаются микропроцессоры. Они стали основой различных приборов и устройств для цифровой обработки информации и управления. На базе микропроцессоров создаются персональные компьютеры, фактические открывающие век цифровой информации. В 1995 г. появляется компьютерная телефония для передачи голосовых сообщений через Интернет. Оптическая запись и воспроизведение больших объемов цифровой информации стали возможны в результате появления малогабаритных лазеров, создание которых стало возможным благодаря исследованиям академика Ж. И. Алферова.  </a:t>
          </a:r>
          <a:endParaRPr lang="ru-RU" sz="1400" dirty="0">
            <a:solidFill>
              <a:schemeClr val="tx1"/>
            </a:solidFill>
          </a:endParaRPr>
        </a:p>
      </dgm:t>
    </dgm:pt>
    <dgm:pt modelId="{BF189BF3-2004-4459-B6C7-D390CF7B5531}" type="parTrans" cxnId="{826711CD-039A-4F0C-B5F1-B308AC1C90EF}">
      <dgm:prSet/>
      <dgm:spPr/>
      <dgm:t>
        <a:bodyPr/>
        <a:lstStyle/>
        <a:p>
          <a:endParaRPr lang="ru-RU"/>
        </a:p>
      </dgm:t>
    </dgm:pt>
    <dgm:pt modelId="{5A1DED5C-6E60-4677-8C77-1BF34E8B93E2}" type="sibTrans" cxnId="{826711CD-039A-4F0C-B5F1-B308AC1C90EF}">
      <dgm:prSet/>
      <dgm:spPr/>
      <dgm:t>
        <a:bodyPr/>
        <a:lstStyle/>
        <a:p>
          <a:endParaRPr lang="ru-RU"/>
        </a:p>
      </dgm:t>
    </dgm:pt>
    <dgm:pt modelId="{EC35978C-CB75-43C3-A42B-D68CBEAFF7B5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</a:rPr>
            <a:t>Родился в Австралии. Специалист в области квантовой радиотехники и электроники</a:t>
          </a:r>
          <a:r>
            <a:rPr lang="ru-RU" sz="1000" dirty="0" smtClean="0">
              <a:solidFill>
                <a:schemeClr val="tx1"/>
              </a:solidFill>
            </a:rPr>
            <a:t>. </a:t>
          </a:r>
          <a:endParaRPr lang="ru-RU" sz="1000" dirty="0">
            <a:solidFill>
              <a:schemeClr val="tx1"/>
            </a:solidFill>
          </a:endParaRPr>
        </a:p>
      </dgm:t>
    </dgm:pt>
    <dgm:pt modelId="{80D9251C-87D4-4498-A22C-221541BEB8A9}" type="sibTrans" cxnId="{57182BE8-A34E-4A31-AE05-709EAD593479}">
      <dgm:prSet/>
      <dgm:spPr/>
      <dgm:t>
        <a:bodyPr/>
        <a:lstStyle/>
        <a:p>
          <a:endParaRPr lang="ru-RU"/>
        </a:p>
      </dgm:t>
    </dgm:pt>
    <dgm:pt modelId="{7C337306-C1AE-4C9A-A16C-D551EBF02F52}" type="parTrans" cxnId="{57182BE8-A34E-4A31-AE05-709EAD593479}">
      <dgm:prSet/>
      <dgm:spPr/>
      <dgm:t>
        <a:bodyPr/>
        <a:lstStyle/>
        <a:p>
          <a:endParaRPr lang="ru-RU"/>
        </a:p>
      </dgm:t>
    </dgm:pt>
    <dgm:pt modelId="{258ED7BA-611D-4375-A2CB-38EC1523F195}" type="pres">
      <dgm:prSet presAssocID="{A68A69F1-B3B2-4F40-B48B-09F3ADA3D5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6CBF15-2837-4F10-8F07-0878E39A9A6F}" type="pres">
      <dgm:prSet presAssocID="{EC35978C-CB75-43C3-A42B-D68CBEAFF7B5}" presName="parentText" presStyleLbl="node1" presStyleIdx="0" presStyleCnt="4" custScaleY="86007" custLinFactY="-64574" custLinFactNeighborX="18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22714-62C4-44B5-8990-4482182596E3}" type="pres">
      <dgm:prSet presAssocID="{80D9251C-87D4-4498-A22C-221541BEB8A9}" presName="spacer" presStyleCnt="0"/>
      <dgm:spPr/>
      <dgm:t>
        <a:bodyPr/>
        <a:lstStyle/>
        <a:p>
          <a:endParaRPr lang="ru-RU"/>
        </a:p>
      </dgm:t>
    </dgm:pt>
    <dgm:pt modelId="{1AF6B328-87CF-4AA6-9CFC-67E2C2F97CEC}" type="pres">
      <dgm:prSet presAssocID="{E23E5569-CAE8-4C86-A6C7-AD2DCA5C87A7}" presName="parentText" presStyleLbl="node1" presStyleIdx="1" presStyleCnt="4" custScaleY="86887" custLinFactY="-4376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B9EE8-8F3D-4CAD-8C1E-07502427F7B7}" type="pres">
      <dgm:prSet presAssocID="{F065258D-E72C-45F8-A941-0CB2AF6EE0C2}" presName="spacer" presStyleCnt="0"/>
      <dgm:spPr/>
      <dgm:t>
        <a:bodyPr/>
        <a:lstStyle/>
        <a:p>
          <a:endParaRPr lang="ru-RU"/>
        </a:p>
      </dgm:t>
    </dgm:pt>
    <dgm:pt modelId="{1A9F59EB-64A4-42A6-8452-23F1ED98616F}" type="pres">
      <dgm:prSet presAssocID="{DC979051-2DB2-466F-8480-74B02C6F6683}" presName="parentText" presStyleLbl="node1" presStyleIdx="2" presStyleCnt="4" custLinFactY="-21924" custLinFactNeighborX="13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620EA-BCAA-4227-88F9-405BE135D5B5}" type="pres">
      <dgm:prSet presAssocID="{441A0004-C67C-45DB-9607-30AF63BB967B}" presName="spacer" presStyleCnt="0"/>
      <dgm:spPr/>
      <dgm:t>
        <a:bodyPr/>
        <a:lstStyle/>
        <a:p>
          <a:endParaRPr lang="ru-RU"/>
        </a:p>
      </dgm:t>
    </dgm:pt>
    <dgm:pt modelId="{A1705A1F-D853-4B02-9488-F9B49FD404C5}" type="pres">
      <dgm:prSet presAssocID="{3DEFFE9D-1878-4A88-B026-041A5A40769D}" presName="parentText" presStyleLbl="node1" presStyleIdx="3" presStyleCnt="4" custScaleY="156258" custLinFactY="-318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692C07-DBEA-4BA0-AD2C-18472F6B25AF}" type="presOf" srcId="{E23E5569-CAE8-4C86-A6C7-AD2DCA5C87A7}" destId="{1AF6B328-87CF-4AA6-9CFC-67E2C2F97CEC}" srcOrd="0" destOrd="0" presId="urn:microsoft.com/office/officeart/2005/8/layout/vList2"/>
    <dgm:cxn modelId="{826711CD-039A-4F0C-B5F1-B308AC1C90EF}" srcId="{A68A69F1-B3B2-4F40-B48B-09F3ADA3D5EB}" destId="{3DEFFE9D-1878-4A88-B026-041A5A40769D}" srcOrd="3" destOrd="0" parTransId="{BF189BF3-2004-4459-B6C7-D390CF7B5531}" sibTransId="{5A1DED5C-6E60-4677-8C77-1BF34E8B93E2}"/>
    <dgm:cxn modelId="{4B6DEB07-28EA-449A-B8AB-40B2ED055600}" srcId="{A68A69F1-B3B2-4F40-B48B-09F3ADA3D5EB}" destId="{E23E5569-CAE8-4C86-A6C7-AD2DCA5C87A7}" srcOrd="1" destOrd="0" parTransId="{DC57AC0C-B49B-43A4-8B2F-C9836B2968F9}" sibTransId="{F065258D-E72C-45F8-A941-0CB2AF6EE0C2}"/>
    <dgm:cxn modelId="{57182BE8-A34E-4A31-AE05-709EAD593479}" srcId="{A68A69F1-B3B2-4F40-B48B-09F3ADA3D5EB}" destId="{EC35978C-CB75-43C3-A42B-D68CBEAFF7B5}" srcOrd="0" destOrd="0" parTransId="{7C337306-C1AE-4C9A-A16C-D551EBF02F52}" sibTransId="{80D9251C-87D4-4498-A22C-221541BEB8A9}"/>
    <dgm:cxn modelId="{36BCFED2-D3BE-4BCB-BF08-507DF02CAE44}" srcId="{A68A69F1-B3B2-4F40-B48B-09F3ADA3D5EB}" destId="{DC979051-2DB2-466F-8480-74B02C6F6683}" srcOrd="2" destOrd="0" parTransId="{C441F771-CA47-4FD9-AE11-C909055BD6C5}" sibTransId="{441A0004-C67C-45DB-9607-30AF63BB967B}"/>
    <dgm:cxn modelId="{5F652A22-2AF2-4F02-8DCF-2421DF81892A}" type="presOf" srcId="{EC35978C-CB75-43C3-A42B-D68CBEAFF7B5}" destId="{BC6CBF15-2837-4F10-8F07-0878E39A9A6F}" srcOrd="0" destOrd="0" presId="urn:microsoft.com/office/officeart/2005/8/layout/vList2"/>
    <dgm:cxn modelId="{5D3D7981-37AF-421A-9D27-5256B25A73DF}" type="presOf" srcId="{DC979051-2DB2-466F-8480-74B02C6F6683}" destId="{1A9F59EB-64A4-42A6-8452-23F1ED98616F}" srcOrd="0" destOrd="0" presId="urn:microsoft.com/office/officeart/2005/8/layout/vList2"/>
    <dgm:cxn modelId="{C75BA908-F849-4F69-AF3E-CEAD75B875E7}" type="presOf" srcId="{3DEFFE9D-1878-4A88-B026-041A5A40769D}" destId="{A1705A1F-D853-4B02-9488-F9B49FD404C5}" srcOrd="0" destOrd="0" presId="urn:microsoft.com/office/officeart/2005/8/layout/vList2"/>
    <dgm:cxn modelId="{7CD48007-8D3B-4815-B262-553AB5F9AA6D}" type="presOf" srcId="{A68A69F1-B3B2-4F40-B48B-09F3ADA3D5EB}" destId="{258ED7BA-611D-4375-A2CB-38EC1523F195}" srcOrd="0" destOrd="0" presId="urn:microsoft.com/office/officeart/2005/8/layout/vList2"/>
    <dgm:cxn modelId="{F9A7BCE0-290F-498E-B98E-923A840111B2}" type="presParOf" srcId="{258ED7BA-611D-4375-A2CB-38EC1523F195}" destId="{BC6CBF15-2837-4F10-8F07-0878E39A9A6F}" srcOrd="0" destOrd="0" presId="urn:microsoft.com/office/officeart/2005/8/layout/vList2"/>
    <dgm:cxn modelId="{9D55DD45-E80B-4C45-9695-747698BDADA5}" type="presParOf" srcId="{258ED7BA-611D-4375-A2CB-38EC1523F195}" destId="{32922714-62C4-44B5-8990-4482182596E3}" srcOrd="1" destOrd="0" presId="urn:microsoft.com/office/officeart/2005/8/layout/vList2"/>
    <dgm:cxn modelId="{D9485EBA-7F31-4B04-B32F-447662B3168B}" type="presParOf" srcId="{258ED7BA-611D-4375-A2CB-38EC1523F195}" destId="{1AF6B328-87CF-4AA6-9CFC-67E2C2F97CEC}" srcOrd="2" destOrd="0" presId="urn:microsoft.com/office/officeart/2005/8/layout/vList2"/>
    <dgm:cxn modelId="{8A6CBF4C-8509-4AD3-90E7-673B41F73CF4}" type="presParOf" srcId="{258ED7BA-611D-4375-A2CB-38EC1523F195}" destId="{D3DB9EE8-8F3D-4CAD-8C1E-07502427F7B7}" srcOrd="3" destOrd="0" presId="urn:microsoft.com/office/officeart/2005/8/layout/vList2"/>
    <dgm:cxn modelId="{47D104C6-77B0-4A3F-963F-3C9658763A94}" type="presParOf" srcId="{258ED7BA-611D-4375-A2CB-38EC1523F195}" destId="{1A9F59EB-64A4-42A6-8452-23F1ED98616F}" srcOrd="4" destOrd="0" presId="urn:microsoft.com/office/officeart/2005/8/layout/vList2"/>
    <dgm:cxn modelId="{30B4C586-CC0F-4F65-B4E5-334CAEBED0FB}" type="presParOf" srcId="{258ED7BA-611D-4375-A2CB-38EC1523F195}" destId="{F67620EA-BCAA-4227-88F9-405BE135D5B5}" srcOrd="5" destOrd="0" presId="urn:microsoft.com/office/officeart/2005/8/layout/vList2"/>
    <dgm:cxn modelId="{29C17034-A7E1-46B4-AECA-4F59DE5D2104}" type="presParOf" srcId="{258ED7BA-611D-4375-A2CB-38EC1523F195}" destId="{A1705A1F-D853-4B02-9488-F9B49FD404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9E5674-514E-4ED9-95B6-4A8AC23B2A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D5485E-F6BC-46E4-9576-1DDA54F84F63}">
      <dgm:prSet custT="1"/>
      <dgm:spPr/>
      <dgm:t>
        <a:bodyPr/>
        <a:lstStyle/>
        <a:p>
          <a:pPr rtl="0"/>
          <a:r>
            <a:rPr lang="ru-RU" sz="3200" dirty="0" smtClean="0">
              <a:solidFill>
                <a:schemeClr val="tx1"/>
              </a:solidFill>
            </a:rPr>
            <a:t>Специалист в области физики полупроводников, полупроводниковой и квантовой электроники. Родился 15 марта в Витебске. В 1952 году окончил факультет электроники Ленинградского электротехнического института. В 2000 году за работы по созданию полупроводниковых структур, которые могут быть использованы для сверхбыстрых компьютеров, был удостоен Нобелевской премии. </a:t>
          </a:r>
          <a:endParaRPr lang="ru-RU" sz="3200" dirty="0">
            <a:solidFill>
              <a:schemeClr val="tx1"/>
            </a:solidFill>
          </a:endParaRPr>
        </a:p>
      </dgm:t>
    </dgm:pt>
    <dgm:pt modelId="{AF524A5A-8071-40BB-A13F-D658120E666B}" type="parTrans" cxnId="{7B18E633-F008-4928-BE61-B1983C7B6FEB}">
      <dgm:prSet/>
      <dgm:spPr/>
      <dgm:t>
        <a:bodyPr/>
        <a:lstStyle/>
        <a:p>
          <a:endParaRPr lang="ru-RU"/>
        </a:p>
      </dgm:t>
    </dgm:pt>
    <dgm:pt modelId="{1B71F286-716B-4A64-B533-526BA03AD0D7}" type="sibTrans" cxnId="{7B18E633-F008-4928-BE61-B1983C7B6FEB}">
      <dgm:prSet/>
      <dgm:spPr/>
      <dgm:t>
        <a:bodyPr/>
        <a:lstStyle/>
        <a:p>
          <a:endParaRPr lang="ru-RU"/>
        </a:p>
      </dgm:t>
    </dgm:pt>
    <dgm:pt modelId="{32CEB68A-FF9F-4295-B318-C9B142B07FD9}" type="pres">
      <dgm:prSet presAssocID="{909E5674-514E-4ED9-95B6-4A8AC23B2A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182E67-187A-46AC-8E5F-4552AF099D18}" type="pres">
      <dgm:prSet presAssocID="{6CD5485E-F6BC-46E4-9576-1DDA54F84F63}" presName="parentText" presStyleLbl="node1" presStyleIdx="0" presStyleCnt="1" custLinFactNeighborX="1593" custLinFactNeighborY="-130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18E633-F008-4928-BE61-B1983C7B6FEB}" srcId="{909E5674-514E-4ED9-95B6-4A8AC23B2ACB}" destId="{6CD5485E-F6BC-46E4-9576-1DDA54F84F63}" srcOrd="0" destOrd="0" parTransId="{AF524A5A-8071-40BB-A13F-D658120E666B}" sibTransId="{1B71F286-716B-4A64-B533-526BA03AD0D7}"/>
    <dgm:cxn modelId="{D549031E-16BD-4DB9-85F0-2AF9674E2823}" type="presOf" srcId="{6CD5485E-F6BC-46E4-9576-1DDA54F84F63}" destId="{5A182E67-187A-46AC-8E5F-4552AF099D18}" srcOrd="0" destOrd="0" presId="urn:microsoft.com/office/officeart/2005/8/layout/vList2"/>
    <dgm:cxn modelId="{F3D28B5E-D43C-48D7-A5E9-BAB06AC33E04}" type="presOf" srcId="{909E5674-514E-4ED9-95B6-4A8AC23B2ACB}" destId="{32CEB68A-FF9F-4295-B318-C9B142B07FD9}" srcOrd="0" destOrd="0" presId="urn:microsoft.com/office/officeart/2005/8/layout/vList2"/>
    <dgm:cxn modelId="{0862F4AB-C173-4B1E-9ADB-FFD794D801C5}" type="presParOf" srcId="{32CEB68A-FF9F-4295-B318-C9B142B07FD9}" destId="{5A182E67-187A-46AC-8E5F-4552AF099D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5B8136-344E-44B5-BB5E-2258003537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AF9159-4C92-4F4D-A31A-B4AA784E0CF5}">
      <dgm:prSet phldrT="[Текст]"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это собирательное название ряда областей науки и техники, связанных с передачей и преобразованием информации на основе использования радиочастотных электромагнитных колебаний и волн; основные из них радиотехника и электроника. </a:t>
          </a:r>
          <a:endParaRPr lang="ru-RU" dirty="0">
            <a:solidFill>
              <a:schemeClr val="tx1"/>
            </a:solidFill>
          </a:endParaRPr>
        </a:p>
      </dgm:t>
    </dgm:pt>
    <dgm:pt modelId="{139D281E-E684-47D1-9C41-47EBFFA9A513}" type="parTrans" cxnId="{BBF0E436-0CEF-4E6D-B8B6-BFA4242AC64B}">
      <dgm:prSet/>
      <dgm:spPr/>
      <dgm:t>
        <a:bodyPr/>
        <a:lstStyle/>
        <a:p>
          <a:endParaRPr lang="ru-RU"/>
        </a:p>
      </dgm:t>
    </dgm:pt>
    <dgm:pt modelId="{0BEB649E-9FAC-444C-BECF-CC9BD3C8F073}" type="sibTrans" cxnId="{BBF0E436-0CEF-4E6D-B8B6-BFA4242AC64B}">
      <dgm:prSet/>
      <dgm:spPr/>
      <dgm:t>
        <a:bodyPr/>
        <a:lstStyle/>
        <a:p>
          <a:endParaRPr lang="ru-RU"/>
        </a:p>
      </dgm:t>
    </dgm:pt>
    <dgm:pt modelId="{A0D13612-8899-436E-8D44-E7F1967DE319}">
      <dgm:prSet phldrT="[Текст]"/>
      <dgm:spPr/>
      <dgm:t>
        <a:bodyPr/>
        <a:lstStyle/>
        <a:p>
          <a:r>
            <a:rPr lang="ru-RU" b="0" i="0" dirty="0" smtClean="0"/>
            <a:t>Радиоэлектроника – </a:t>
          </a:r>
          <a:endParaRPr lang="ru-RU" dirty="0"/>
        </a:p>
      </dgm:t>
    </dgm:pt>
    <dgm:pt modelId="{AF2E849E-6E4B-4B02-B4D0-0723013FED39}" type="parTrans" cxnId="{A1DBEA61-56C3-42C5-94C9-C4BF5C71C198}">
      <dgm:prSet/>
      <dgm:spPr/>
      <dgm:t>
        <a:bodyPr/>
        <a:lstStyle/>
        <a:p>
          <a:endParaRPr lang="ru-RU"/>
        </a:p>
      </dgm:t>
    </dgm:pt>
    <dgm:pt modelId="{C9E29209-69EE-4F02-A39E-8FB95C4604F9}" type="sibTrans" cxnId="{A1DBEA61-56C3-42C5-94C9-C4BF5C71C198}">
      <dgm:prSet/>
      <dgm:spPr/>
      <dgm:t>
        <a:bodyPr/>
        <a:lstStyle/>
        <a:p>
          <a:endParaRPr lang="ru-RU"/>
        </a:p>
      </dgm:t>
    </dgm:pt>
    <dgm:pt modelId="{A054E1B0-F360-4E11-9AF6-7373EA32D389}">
      <dgm:prSet phldrT="[Текст]"/>
      <dgm:spPr/>
      <dgm:t>
        <a:bodyPr/>
        <a:lstStyle/>
        <a:p>
          <a:r>
            <a:rPr lang="ru-RU" b="0" i="0" dirty="0" smtClean="0"/>
            <a:t> </a:t>
          </a:r>
          <a:r>
            <a:rPr lang="ru-RU" b="0" i="0" dirty="0" smtClean="0">
              <a:solidFill>
                <a:schemeClr val="tx1"/>
              </a:solidFill>
            </a:rPr>
            <a:t>область науки и техники, охватывавшая обширный круг вопросов использования электромагнитной энергии для приема, передачи и преобразования информации. К областям наибольшего применения радиоэлектроники относятся радиосвязь, радиолокация.</a:t>
          </a:r>
          <a:endParaRPr lang="ru-RU" dirty="0">
            <a:solidFill>
              <a:schemeClr val="tx1"/>
            </a:solidFill>
          </a:endParaRPr>
        </a:p>
      </dgm:t>
    </dgm:pt>
    <dgm:pt modelId="{E8A27105-E938-45AF-89A2-50BBCE45D7DC}" type="parTrans" cxnId="{A80766D6-86A6-4FAA-BA3B-95986B57966D}">
      <dgm:prSet/>
      <dgm:spPr/>
      <dgm:t>
        <a:bodyPr/>
        <a:lstStyle/>
        <a:p>
          <a:endParaRPr lang="ru-RU"/>
        </a:p>
      </dgm:t>
    </dgm:pt>
    <dgm:pt modelId="{DB7517CA-6EE7-43E0-BF4A-CC43F003A575}" type="sibTrans" cxnId="{A80766D6-86A6-4FAA-BA3B-95986B57966D}">
      <dgm:prSet/>
      <dgm:spPr/>
      <dgm:t>
        <a:bodyPr/>
        <a:lstStyle/>
        <a:p>
          <a:endParaRPr lang="ru-RU"/>
        </a:p>
      </dgm:t>
    </dgm:pt>
    <dgm:pt modelId="{E7212465-8860-4985-A5C8-8EDCFA2F2804}">
      <dgm:prSet phldrT="[Текст]"/>
      <dgm:spPr/>
      <dgm:t>
        <a:bodyPr/>
        <a:lstStyle/>
        <a:p>
          <a:r>
            <a:rPr lang="ru-RU" b="0" i="0" dirty="0" smtClean="0"/>
            <a:t>Радиоэлектроника – </a:t>
          </a:r>
          <a:endParaRPr lang="ru-RU" dirty="0"/>
        </a:p>
      </dgm:t>
    </dgm:pt>
    <dgm:pt modelId="{568378D9-2E90-49A1-8DF1-077358F431BE}" type="parTrans" cxnId="{46F719AB-2BB6-4200-A1C8-97A526CCDFD1}">
      <dgm:prSet/>
      <dgm:spPr/>
      <dgm:t>
        <a:bodyPr/>
        <a:lstStyle/>
        <a:p>
          <a:endParaRPr lang="ru-RU"/>
        </a:p>
      </dgm:t>
    </dgm:pt>
    <dgm:pt modelId="{8E7674FA-D5BA-413C-BDA9-101BE53BE99E}" type="sibTrans" cxnId="{46F719AB-2BB6-4200-A1C8-97A526CCDFD1}">
      <dgm:prSet/>
      <dgm:spPr/>
      <dgm:t>
        <a:bodyPr/>
        <a:lstStyle/>
        <a:p>
          <a:endParaRPr lang="ru-RU"/>
        </a:p>
      </dgm:t>
    </dgm:pt>
    <dgm:pt modelId="{3FE2152E-6CF3-4C6A-8CCC-EAC1E1F78C87}" type="pres">
      <dgm:prSet presAssocID="{0B5B8136-344E-44B5-BB5E-2258003537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84B5CA-2ABA-4383-A7E8-36BA0FC0D1A0}" type="pres">
      <dgm:prSet presAssocID="{96AF9159-4C92-4F4D-A31A-B4AA784E0CF5}" presName="parentText" presStyleLbl="node1" presStyleIdx="0" presStyleCnt="2" custScaleY="138660" custLinFactY="-108615" custLinFactNeighborX="1381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21DAB-420B-45ED-9CD7-587C2A71511B}" type="pres">
      <dgm:prSet presAssocID="{96AF9159-4C92-4F4D-A31A-B4AA784E0CF5}" presName="childText" presStyleLbl="revTx" presStyleIdx="0" presStyleCnt="2" custLinFactY="-100000" custLinFactNeighborX="-506" custLinFactNeighborY="-117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B2363A-4FF9-4627-B5BC-925FBBA7BF09}" type="pres">
      <dgm:prSet presAssocID="{A054E1B0-F360-4E11-9AF6-7373EA32D389}" presName="parentText" presStyleLbl="node1" presStyleIdx="1" presStyleCnt="2" custScaleY="1251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9F262-BB84-4D1C-AC1D-B41803926E1F}" type="pres">
      <dgm:prSet presAssocID="{A054E1B0-F360-4E11-9AF6-7373EA32D389}" presName="childText" presStyleLbl="revTx" presStyleIdx="1" presStyleCnt="2" custLinFactY="-100000" custLinFactNeighborX="437" custLinFactNeighborY="-106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F49AED-66D2-4FAE-9F16-165E947C418D}" type="presOf" srcId="{E7212465-8860-4985-A5C8-8EDCFA2F2804}" destId="{8BB9F262-BB84-4D1C-AC1D-B41803926E1F}" srcOrd="0" destOrd="0" presId="urn:microsoft.com/office/officeart/2005/8/layout/vList2"/>
    <dgm:cxn modelId="{942BE06E-A0E4-4E9D-9182-988C19E99BFB}" type="presOf" srcId="{A0D13612-8899-436E-8D44-E7F1967DE319}" destId="{4D621DAB-420B-45ED-9CD7-587C2A71511B}" srcOrd="0" destOrd="0" presId="urn:microsoft.com/office/officeart/2005/8/layout/vList2"/>
    <dgm:cxn modelId="{715C8744-C659-46DA-B22F-D735AC436CE8}" type="presOf" srcId="{96AF9159-4C92-4F4D-A31A-B4AA784E0CF5}" destId="{5C84B5CA-2ABA-4383-A7E8-36BA0FC0D1A0}" srcOrd="0" destOrd="0" presId="urn:microsoft.com/office/officeart/2005/8/layout/vList2"/>
    <dgm:cxn modelId="{BBF0E436-0CEF-4E6D-B8B6-BFA4242AC64B}" srcId="{0B5B8136-344E-44B5-BB5E-2258003537B6}" destId="{96AF9159-4C92-4F4D-A31A-B4AA784E0CF5}" srcOrd="0" destOrd="0" parTransId="{139D281E-E684-47D1-9C41-47EBFFA9A513}" sibTransId="{0BEB649E-9FAC-444C-BECF-CC9BD3C8F073}"/>
    <dgm:cxn modelId="{C207D5D4-9EF1-4353-80F7-F0B23FEC5C37}" type="presOf" srcId="{A054E1B0-F360-4E11-9AF6-7373EA32D389}" destId="{D2B2363A-4FF9-4627-B5BC-925FBBA7BF09}" srcOrd="0" destOrd="0" presId="urn:microsoft.com/office/officeart/2005/8/layout/vList2"/>
    <dgm:cxn modelId="{46F2E8C0-EF69-4A93-AE84-7CA6D18F3305}" type="presOf" srcId="{0B5B8136-344E-44B5-BB5E-2258003537B6}" destId="{3FE2152E-6CF3-4C6A-8CCC-EAC1E1F78C87}" srcOrd="0" destOrd="0" presId="urn:microsoft.com/office/officeart/2005/8/layout/vList2"/>
    <dgm:cxn modelId="{A80766D6-86A6-4FAA-BA3B-95986B57966D}" srcId="{0B5B8136-344E-44B5-BB5E-2258003537B6}" destId="{A054E1B0-F360-4E11-9AF6-7373EA32D389}" srcOrd="1" destOrd="0" parTransId="{E8A27105-E938-45AF-89A2-50BBCE45D7DC}" sibTransId="{DB7517CA-6EE7-43E0-BF4A-CC43F003A575}"/>
    <dgm:cxn modelId="{46F719AB-2BB6-4200-A1C8-97A526CCDFD1}" srcId="{A054E1B0-F360-4E11-9AF6-7373EA32D389}" destId="{E7212465-8860-4985-A5C8-8EDCFA2F2804}" srcOrd="0" destOrd="0" parTransId="{568378D9-2E90-49A1-8DF1-077358F431BE}" sibTransId="{8E7674FA-D5BA-413C-BDA9-101BE53BE99E}"/>
    <dgm:cxn modelId="{A1DBEA61-56C3-42C5-94C9-C4BF5C71C198}" srcId="{96AF9159-4C92-4F4D-A31A-B4AA784E0CF5}" destId="{A0D13612-8899-436E-8D44-E7F1967DE319}" srcOrd="0" destOrd="0" parTransId="{AF2E849E-6E4B-4B02-B4D0-0723013FED39}" sibTransId="{C9E29209-69EE-4F02-A39E-8FB95C4604F9}"/>
    <dgm:cxn modelId="{D5F4CFC9-F34C-45D9-AE5D-88DF474BDF5D}" type="presParOf" srcId="{3FE2152E-6CF3-4C6A-8CCC-EAC1E1F78C87}" destId="{5C84B5CA-2ABA-4383-A7E8-36BA0FC0D1A0}" srcOrd="0" destOrd="0" presId="urn:microsoft.com/office/officeart/2005/8/layout/vList2"/>
    <dgm:cxn modelId="{8F468374-04EA-4BD1-8F72-652F113EF715}" type="presParOf" srcId="{3FE2152E-6CF3-4C6A-8CCC-EAC1E1F78C87}" destId="{4D621DAB-420B-45ED-9CD7-587C2A71511B}" srcOrd="1" destOrd="0" presId="urn:microsoft.com/office/officeart/2005/8/layout/vList2"/>
    <dgm:cxn modelId="{EA2C147E-158D-4E89-8BBB-F0B206F25B21}" type="presParOf" srcId="{3FE2152E-6CF3-4C6A-8CCC-EAC1E1F78C87}" destId="{D2B2363A-4FF9-4627-B5BC-925FBBA7BF09}" srcOrd="2" destOrd="0" presId="urn:microsoft.com/office/officeart/2005/8/layout/vList2"/>
    <dgm:cxn modelId="{1E070695-54FA-4BA0-806C-B97E9FD747EB}" type="presParOf" srcId="{3FE2152E-6CF3-4C6A-8CCC-EAC1E1F78C87}" destId="{8BB9F262-BB84-4D1C-AC1D-B41803926E1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4A7A43-0B32-4A74-BFAF-6ABB5A3A68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F5C4FD-1E74-4A29-9ED1-29D9E59B9902}">
      <dgm:prSet custT="1"/>
      <dgm:spPr/>
      <dgm:t>
        <a:bodyPr/>
        <a:lstStyle/>
        <a:p>
          <a:pPr algn="ctr" rtl="0"/>
          <a:r>
            <a:rPr lang="ru-RU" sz="2800" dirty="0" smtClean="0">
              <a:solidFill>
                <a:schemeClr val="tx1"/>
              </a:solidFill>
            </a:rPr>
            <a:t>Американский изобретатель, художник по профессии. </a:t>
          </a:r>
          <a:r>
            <a:rPr lang="ru-RU" sz="2800" dirty="0" err="1" smtClean="0">
              <a:solidFill>
                <a:schemeClr val="tx1"/>
              </a:solidFill>
            </a:rPr>
            <a:t>Самуэль</a:t>
          </a:r>
          <a:r>
            <a:rPr lang="ru-RU" sz="2800" dirty="0" smtClean="0">
              <a:solidFill>
                <a:schemeClr val="tx1"/>
              </a:solidFill>
            </a:rPr>
            <a:t> Морзе разработал электрический телеграфный аппарат, который впервые был продемонстрирован в 1838 году и успешно испытан на воздушной линии </a:t>
          </a:r>
          <a:r>
            <a:rPr lang="ru-RU" sz="2800" dirty="0" err="1" smtClean="0">
              <a:solidFill>
                <a:schemeClr val="tx1"/>
              </a:solidFill>
            </a:rPr>
            <a:t>Вашингтон-Балтимора</a:t>
          </a:r>
          <a:r>
            <a:rPr lang="ru-RU" sz="2800" dirty="0" smtClean="0">
              <a:solidFill>
                <a:schemeClr val="tx1"/>
              </a:solidFill>
            </a:rPr>
            <a:t>  в 1844году.Аппарат состоял из приёмника –электромагнита, передатчика –телеграфного ключа и часового механизма, продвигающего ленту. Точки и тире выдавливались на ленте иглой.</a:t>
          </a:r>
          <a:endParaRPr lang="ru-RU" sz="2800" dirty="0">
            <a:solidFill>
              <a:schemeClr val="tx1"/>
            </a:solidFill>
          </a:endParaRPr>
        </a:p>
      </dgm:t>
    </dgm:pt>
    <dgm:pt modelId="{B5012591-8DEA-40BD-882F-891063652EB2}" type="parTrans" cxnId="{A517097F-E6B2-459D-A62D-D3B8191A46F3}">
      <dgm:prSet/>
      <dgm:spPr/>
      <dgm:t>
        <a:bodyPr/>
        <a:lstStyle/>
        <a:p>
          <a:endParaRPr lang="ru-RU"/>
        </a:p>
      </dgm:t>
    </dgm:pt>
    <dgm:pt modelId="{D69DF83C-4066-4DFA-8DD7-5150329BDEA3}" type="sibTrans" cxnId="{A517097F-E6B2-459D-A62D-D3B8191A46F3}">
      <dgm:prSet/>
      <dgm:spPr/>
      <dgm:t>
        <a:bodyPr/>
        <a:lstStyle/>
        <a:p>
          <a:endParaRPr lang="ru-RU"/>
        </a:p>
      </dgm:t>
    </dgm:pt>
    <dgm:pt modelId="{371DBEDC-1DB5-4E43-838B-BE709F701680}" type="pres">
      <dgm:prSet presAssocID="{6F4A7A43-0B32-4A74-BFAF-6ABB5A3A68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C67239-FBBB-4B0D-9E61-3BA5AEFAC07F}" type="pres">
      <dgm:prSet presAssocID="{EEF5C4FD-1E74-4A29-9ED1-29D9E59B9902}" presName="parentText" presStyleLbl="node1" presStyleIdx="0" presStyleCnt="1" custScaleX="121970" custScaleY="1725667" custLinFactY="-7608" custLinFactNeighborX="985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7E3C46-EF91-4494-9E3B-F313B2B96846}" type="presOf" srcId="{EEF5C4FD-1E74-4A29-9ED1-29D9E59B9902}" destId="{5CC67239-FBBB-4B0D-9E61-3BA5AEFAC07F}" srcOrd="0" destOrd="0" presId="urn:microsoft.com/office/officeart/2005/8/layout/vList2"/>
    <dgm:cxn modelId="{A517097F-E6B2-459D-A62D-D3B8191A46F3}" srcId="{6F4A7A43-0B32-4A74-BFAF-6ABB5A3A6839}" destId="{EEF5C4FD-1E74-4A29-9ED1-29D9E59B9902}" srcOrd="0" destOrd="0" parTransId="{B5012591-8DEA-40BD-882F-891063652EB2}" sibTransId="{D69DF83C-4066-4DFA-8DD7-5150329BDEA3}"/>
    <dgm:cxn modelId="{A4A4BA5C-850F-41F6-982B-4E00741EC364}" type="presOf" srcId="{6F4A7A43-0B32-4A74-BFAF-6ABB5A3A6839}" destId="{371DBEDC-1DB5-4E43-838B-BE709F701680}" srcOrd="0" destOrd="0" presId="urn:microsoft.com/office/officeart/2005/8/layout/vList2"/>
    <dgm:cxn modelId="{48E35676-8AF0-4124-866D-28EF769DC868}" type="presParOf" srcId="{371DBEDC-1DB5-4E43-838B-BE709F701680}" destId="{5CC67239-FBBB-4B0D-9E61-3BA5AEFAC07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9E7251-93A5-4CAF-A2E2-C1672AAD00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0E18DE-744D-4457-8176-61D0FB2A1752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Английский изобретатель, разработал первый электрический телефон для передачи человеческой речи (1876г). Независимо от него аналогичное изобретение сделал И.Грей. Патент был выдан А.Беллу, который опередил И.Грея в подаче патентной заявки всего на два часа. Телеграфный аппарат передавал по проводам </a:t>
          </a:r>
          <a:r>
            <a:rPr lang="ru-RU" dirty="0" err="1" smtClean="0">
              <a:solidFill>
                <a:schemeClr val="tx1"/>
              </a:solidFill>
            </a:rPr>
            <a:t>знако</a:t>
          </a:r>
          <a:r>
            <a:rPr lang="ru-RU" dirty="0" smtClean="0">
              <a:solidFill>
                <a:schemeClr val="tx1"/>
              </a:solidFill>
            </a:rPr>
            <a:t> - символьную информацию(буквы, цифры и знаки препинания) с помощью кода Морзе, а телефон –уже звуковую информацию.</a:t>
          </a:r>
          <a:endParaRPr lang="ru-RU" dirty="0">
            <a:solidFill>
              <a:schemeClr val="tx1"/>
            </a:solidFill>
          </a:endParaRPr>
        </a:p>
      </dgm:t>
    </dgm:pt>
    <dgm:pt modelId="{64E69A61-5A8F-4382-9C35-831D42C0DAB2}" type="parTrans" cxnId="{5E129D74-989E-47AD-B0D6-A23ADB9B8CC1}">
      <dgm:prSet/>
      <dgm:spPr/>
      <dgm:t>
        <a:bodyPr/>
        <a:lstStyle/>
        <a:p>
          <a:endParaRPr lang="ru-RU"/>
        </a:p>
      </dgm:t>
    </dgm:pt>
    <dgm:pt modelId="{4955E252-8932-448A-B3E0-CDE27D445014}" type="sibTrans" cxnId="{5E129D74-989E-47AD-B0D6-A23ADB9B8CC1}">
      <dgm:prSet/>
      <dgm:spPr/>
      <dgm:t>
        <a:bodyPr/>
        <a:lstStyle/>
        <a:p>
          <a:endParaRPr lang="ru-RU"/>
        </a:p>
      </dgm:t>
    </dgm:pt>
    <dgm:pt modelId="{4E109898-7CA2-4B82-A3C5-8F7339B6473C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В тот же период проводились исследования электромагнитных колебаний. Большой вклад в теорию электромагнитных колебаний внесли работы Максвелла. Экспериментально же доказать наличие электромагнитных волн удалось Г.Р.Герцу.</a:t>
          </a:r>
          <a:endParaRPr lang="ru-RU" dirty="0">
            <a:solidFill>
              <a:schemeClr val="tx1"/>
            </a:solidFill>
          </a:endParaRPr>
        </a:p>
      </dgm:t>
    </dgm:pt>
    <dgm:pt modelId="{FCABF86D-39B2-4F4A-A08D-6742E7508AA8}" type="parTrans" cxnId="{2EF678CA-2A4F-4F46-B17B-540A0076C1C0}">
      <dgm:prSet/>
      <dgm:spPr/>
      <dgm:t>
        <a:bodyPr/>
        <a:lstStyle/>
        <a:p>
          <a:endParaRPr lang="ru-RU"/>
        </a:p>
      </dgm:t>
    </dgm:pt>
    <dgm:pt modelId="{602DE557-4CEE-4226-85EF-924C53559CF1}" type="sibTrans" cxnId="{2EF678CA-2A4F-4F46-B17B-540A0076C1C0}">
      <dgm:prSet/>
      <dgm:spPr/>
      <dgm:t>
        <a:bodyPr/>
        <a:lstStyle/>
        <a:p>
          <a:endParaRPr lang="ru-RU"/>
        </a:p>
      </dgm:t>
    </dgm:pt>
    <dgm:pt modelId="{DC920F7E-8BC8-4290-BCA3-2156F1448577}" type="pres">
      <dgm:prSet presAssocID="{369E7251-93A5-4CAF-A2E2-C1672AAD00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4191B2-EEEE-4A0B-B72A-301CDD544A69}" type="pres">
      <dgm:prSet presAssocID="{DC0E18DE-744D-4457-8176-61D0FB2A1752}" presName="parentText" presStyleLbl="node1" presStyleIdx="0" presStyleCnt="2" custScaleY="1621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AD7C4-94D1-42DE-9645-617823382975}" type="pres">
      <dgm:prSet presAssocID="{4955E252-8932-448A-B3E0-CDE27D445014}" presName="spacer" presStyleCnt="0"/>
      <dgm:spPr/>
    </dgm:pt>
    <dgm:pt modelId="{0445498A-FE2E-4F23-AD10-32A0EC2D81CB}" type="pres">
      <dgm:prSet presAssocID="{4E109898-7CA2-4B82-A3C5-8F7339B6473C}" presName="parentText" presStyleLbl="node1" presStyleIdx="1" presStyleCnt="2" custScaleY="1312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727FED-0E88-4BC1-9A1B-9087236841CB}" type="presOf" srcId="{369E7251-93A5-4CAF-A2E2-C1672AAD0037}" destId="{DC920F7E-8BC8-4290-BCA3-2156F1448577}" srcOrd="0" destOrd="0" presId="urn:microsoft.com/office/officeart/2005/8/layout/vList2"/>
    <dgm:cxn modelId="{3304BC95-65CF-4619-8712-B8F714178A7A}" type="presOf" srcId="{DC0E18DE-744D-4457-8176-61D0FB2A1752}" destId="{104191B2-EEEE-4A0B-B72A-301CDD544A69}" srcOrd="0" destOrd="0" presId="urn:microsoft.com/office/officeart/2005/8/layout/vList2"/>
    <dgm:cxn modelId="{2EF678CA-2A4F-4F46-B17B-540A0076C1C0}" srcId="{369E7251-93A5-4CAF-A2E2-C1672AAD0037}" destId="{4E109898-7CA2-4B82-A3C5-8F7339B6473C}" srcOrd="1" destOrd="0" parTransId="{FCABF86D-39B2-4F4A-A08D-6742E7508AA8}" sibTransId="{602DE557-4CEE-4226-85EF-924C53559CF1}"/>
    <dgm:cxn modelId="{85ABCA6B-44A4-4352-97D4-677C6BDAB96B}" type="presOf" srcId="{4E109898-7CA2-4B82-A3C5-8F7339B6473C}" destId="{0445498A-FE2E-4F23-AD10-32A0EC2D81CB}" srcOrd="0" destOrd="0" presId="urn:microsoft.com/office/officeart/2005/8/layout/vList2"/>
    <dgm:cxn modelId="{5E129D74-989E-47AD-B0D6-A23ADB9B8CC1}" srcId="{369E7251-93A5-4CAF-A2E2-C1672AAD0037}" destId="{DC0E18DE-744D-4457-8176-61D0FB2A1752}" srcOrd="0" destOrd="0" parTransId="{64E69A61-5A8F-4382-9C35-831D42C0DAB2}" sibTransId="{4955E252-8932-448A-B3E0-CDE27D445014}"/>
    <dgm:cxn modelId="{33484519-F80C-4758-A68E-8D9733C2446E}" type="presParOf" srcId="{DC920F7E-8BC8-4290-BCA3-2156F1448577}" destId="{104191B2-EEEE-4A0B-B72A-301CDD544A69}" srcOrd="0" destOrd="0" presId="urn:microsoft.com/office/officeart/2005/8/layout/vList2"/>
    <dgm:cxn modelId="{61F4610A-4B53-4765-8517-5B9065C69704}" type="presParOf" srcId="{DC920F7E-8BC8-4290-BCA3-2156F1448577}" destId="{2E9AD7C4-94D1-42DE-9645-617823382975}" srcOrd="1" destOrd="0" presId="urn:microsoft.com/office/officeart/2005/8/layout/vList2"/>
    <dgm:cxn modelId="{86E3C45C-6571-4C53-96F9-F6DB65501977}" type="presParOf" srcId="{DC920F7E-8BC8-4290-BCA3-2156F1448577}" destId="{0445498A-FE2E-4F23-AD10-32A0EC2D81C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B28B4E-B85C-424D-8BD2-AB898C02B6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F8509D-A81A-4F3D-933E-45930E961A18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tx1"/>
              </a:solidFill>
            </a:rPr>
            <a:t>Немецкий физик . Родился в Гамбурге, окончил Берлинский </a:t>
          </a:r>
          <a:r>
            <a:rPr lang="ru-RU" sz="2000" dirty="0" err="1" smtClean="0">
              <a:solidFill>
                <a:schemeClr val="tx1"/>
              </a:solidFill>
            </a:rPr>
            <a:t>университет.В</a:t>
          </a:r>
          <a:r>
            <a:rPr lang="ru-RU" sz="2000" dirty="0" smtClean="0">
              <a:solidFill>
                <a:schemeClr val="tx1"/>
              </a:solidFill>
            </a:rPr>
            <a:t> 1887г предложил удачную конструкцию генератора (источника)электромагнитных колебаний(вибратор Герца)и устройства для их обнаружения (резонатор Герца), впервые разработав, таким образом, теорию открытого вибратора, излучающего электромагнитные волны в пространстве. Пользуясь вибратором и резонатором, в 1888 г экспериментально доказал существование в свободном пространстве электромагнитных волн, предсказанных теорией </a:t>
          </a:r>
          <a:r>
            <a:rPr lang="ru-RU" sz="2000" dirty="0" err="1" smtClean="0">
              <a:solidFill>
                <a:schemeClr val="tx1"/>
              </a:solidFill>
            </a:rPr>
            <a:t>Максвелля</a:t>
          </a:r>
          <a:r>
            <a:rPr lang="ru-RU" sz="2000" dirty="0" smtClean="0">
              <a:solidFill>
                <a:schemeClr val="tx1"/>
              </a:solidFill>
            </a:rPr>
            <a:t>.</a:t>
          </a:r>
          <a:endParaRPr lang="ru-RU" sz="2000" dirty="0">
            <a:solidFill>
              <a:schemeClr val="tx1"/>
            </a:solidFill>
          </a:endParaRPr>
        </a:p>
      </dgm:t>
    </dgm:pt>
    <dgm:pt modelId="{93355041-477C-4FCD-8656-3099BF0B056C}" type="parTrans" cxnId="{B6365A85-7676-4FA5-BB0D-132643B6A479}">
      <dgm:prSet/>
      <dgm:spPr/>
      <dgm:t>
        <a:bodyPr/>
        <a:lstStyle/>
        <a:p>
          <a:endParaRPr lang="ru-RU"/>
        </a:p>
      </dgm:t>
    </dgm:pt>
    <dgm:pt modelId="{4CE7BD0B-8ED9-43B8-A570-0EC8787BE86E}" type="sibTrans" cxnId="{B6365A85-7676-4FA5-BB0D-132643B6A479}">
      <dgm:prSet/>
      <dgm:spPr/>
      <dgm:t>
        <a:bodyPr/>
        <a:lstStyle/>
        <a:p>
          <a:endParaRPr lang="ru-RU"/>
        </a:p>
      </dgm:t>
    </dgm:pt>
    <dgm:pt modelId="{F3A603E1-C3B6-467C-8ACE-4703729F47B2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tx1"/>
              </a:solidFill>
            </a:rPr>
            <a:t>Применив электромагнитные колебания для передачи информации на расстоянии и фактически положить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ru-RU" sz="2000" dirty="0" smtClean="0">
              <a:solidFill>
                <a:schemeClr val="tx1"/>
              </a:solidFill>
            </a:rPr>
            <a:t>начало радиоэлектроники удалось А.С.Попову. Одновременно подобный эксперимент продемонстрировал итальянский инженер Г.Маркони, который получил патент.</a:t>
          </a:r>
          <a:endParaRPr lang="ru-RU" sz="2000" dirty="0">
            <a:solidFill>
              <a:schemeClr val="tx1"/>
            </a:solidFill>
          </a:endParaRPr>
        </a:p>
      </dgm:t>
    </dgm:pt>
    <dgm:pt modelId="{558988BB-DD75-4AF8-AAB1-DE488BF8E8F1}" type="parTrans" cxnId="{0992F891-CC5B-4A8D-94F3-6B47289583B4}">
      <dgm:prSet/>
      <dgm:spPr/>
      <dgm:t>
        <a:bodyPr/>
        <a:lstStyle/>
        <a:p>
          <a:endParaRPr lang="ru-RU"/>
        </a:p>
      </dgm:t>
    </dgm:pt>
    <dgm:pt modelId="{E0C59E3B-B35C-436B-A851-FFEECD0D07C6}" type="sibTrans" cxnId="{0992F891-CC5B-4A8D-94F3-6B47289583B4}">
      <dgm:prSet/>
      <dgm:spPr/>
      <dgm:t>
        <a:bodyPr/>
        <a:lstStyle/>
        <a:p>
          <a:endParaRPr lang="ru-RU"/>
        </a:p>
      </dgm:t>
    </dgm:pt>
    <dgm:pt modelId="{E0C7E65A-32E8-4E10-AB6A-A7DDC6CCFF7C}" type="pres">
      <dgm:prSet presAssocID="{95B28B4E-B85C-424D-8BD2-AB898C02B6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EE174-67FB-4D1B-A033-E71177065E11}" type="pres">
      <dgm:prSet presAssocID="{ECF8509D-A81A-4F3D-933E-45930E961A18}" presName="parentText" presStyleLbl="node1" presStyleIdx="0" presStyleCnt="2" custScaleY="131812" custLinFactY="-18471" custLinFactNeighborX="-3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4B338-1C6E-4363-9917-CE6C08FCD8FD}" type="pres">
      <dgm:prSet presAssocID="{4CE7BD0B-8ED9-43B8-A570-0EC8787BE86E}" presName="spacer" presStyleCnt="0"/>
      <dgm:spPr/>
    </dgm:pt>
    <dgm:pt modelId="{97038123-D1FF-49C5-B38D-87B6B2E2C029}" type="pres">
      <dgm:prSet presAssocID="{F3A603E1-C3B6-467C-8ACE-4703729F47B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7F5749-392A-4563-956E-9C4EE30D82B3}" type="presOf" srcId="{F3A603E1-C3B6-467C-8ACE-4703729F47B2}" destId="{97038123-D1FF-49C5-B38D-87B6B2E2C029}" srcOrd="0" destOrd="0" presId="urn:microsoft.com/office/officeart/2005/8/layout/vList2"/>
    <dgm:cxn modelId="{0992F891-CC5B-4A8D-94F3-6B47289583B4}" srcId="{95B28B4E-B85C-424D-8BD2-AB898C02B622}" destId="{F3A603E1-C3B6-467C-8ACE-4703729F47B2}" srcOrd="1" destOrd="0" parTransId="{558988BB-DD75-4AF8-AAB1-DE488BF8E8F1}" sibTransId="{E0C59E3B-B35C-436B-A851-FFEECD0D07C6}"/>
    <dgm:cxn modelId="{445375A9-5911-4D44-AA1B-FFFDF8335505}" type="presOf" srcId="{95B28B4E-B85C-424D-8BD2-AB898C02B622}" destId="{E0C7E65A-32E8-4E10-AB6A-A7DDC6CCFF7C}" srcOrd="0" destOrd="0" presId="urn:microsoft.com/office/officeart/2005/8/layout/vList2"/>
    <dgm:cxn modelId="{4A024B67-EBAD-457B-9798-272FCDD8A822}" type="presOf" srcId="{ECF8509D-A81A-4F3D-933E-45930E961A18}" destId="{EF9EE174-67FB-4D1B-A033-E71177065E11}" srcOrd="0" destOrd="0" presId="urn:microsoft.com/office/officeart/2005/8/layout/vList2"/>
    <dgm:cxn modelId="{B6365A85-7676-4FA5-BB0D-132643B6A479}" srcId="{95B28B4E-B85C-424D-8BD2-AB898C02B622}" destId="{ECF8509D-A81A-4F3D-933E-45930E961A18}" srcOrd="0" destOrd="0" parTransId="{93355041-477C-4FCD-8656-3099BF0B056C}" sibTransId="{4CE7BD0B-8ED9-43B8-A570-0EC8787BE86E}"/>
    <dgm:cxn modelId="{0F554C7E-2873-49D7-A4ED-1E96974AF75A}" type="presParOf" srcId="{E0C7E65A-32E8-4E10-AB6A-A7DDC6CCFF7C}" destId="{EF9EE174-67FB-4D1B-A033-E71177065E11}" srcOrd="0" destOrd="0" presId="urn:microsoft.com/office/officeart/2005/8/layout/vList2"/>
    <dgm:cxn modelId="{ECE42F91-E8E0-4B7C-93D8-394B85C1F378}" type="presParOf" srcId="{E0C7E65A-32E8-4E10-AB6A-A7DDC6CCFF7C}" destId="{59F4B338-1C6E-4363-9917-CE6C08FCD8FD}" srcOrd="1" destOrd="0" presId="urn:microsoft.com/office/officeart/2005/8/layout/vList2"/>
    <dgm:cxn modelId="{90CBD61A-408E-4392-B990-2AF04BC98418}" type="presParOf" srcId="{E0C7E65A-32E8-4E10-AB6A-A7DDC6CCFF7C}" destId="{97038123-D1FF-49C5-B38D-87B6B2E2C02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44D6BA-832C-4E18-A86B-ADC860B94C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577EEA8-93F0-4CAF-B24D-AEF465BAF1D2}">
      <dgm:prSet custT="1"/>
      <dgm:spPr/>
      <dgm:t>
        <a:bodyPr/>
        <a:lstStyle/>
        <a:p>
          <a:pPr rtl="0"/>
          <a:r>
            <a:rPr lang="ru-RU" sz="2400" dirty="0" err="1" smtClean="0">
              <a:solidFill>
                <a:schemeClr val="tx1"/>
              </a:solidFill>
            </a:rPr>
            <a:t>Русскийфизик</a:t>
          </a:r>
          <a:r>
            <a:rPr lang="ru-RU" sz="2400" dirty="0" smtClean="0">
              <a:solidFill>
                <a:schemeClr val="tx1"/>
              </a:solidFill>
            </a:rPr>
            <a:t> ,изобретатель  радио. Убеждённый в возможности связи без проводов, при помощи электромагнитных волн, Попов построил первый в мире радиоприёмник, применив в его схеме чувствительный элемент-когерер, который был продемонстрирован в 1895 году. Во время опытов по радиосвязи с помощью приборов Попова было впервые обнаружено отражение радиоволн от кораблей, послужившие впоследствии развитию радиолокации.</a:t>
          </a:r>
          <a:endParaRPr lang="ru-RU" sz="2400" dirty="0">
            <a:solidFill>
              <a:schemeClr val="tx1"/>
            </a:solidFill>
          </a:endParaRPr>
        </a:p>
      </dgm:t>
    </dgm:pt>
    <dgm:pt modelId="{CA5C5C8E-3C10-4FC5-A626-EA6FEB8A3B25}" type="parTrans" cxnId="{2190F5A6-30A1-4D63-A6C2-95C58959F1EA}">
      <dgm:prSet/>
      <dgm:spPr/>
      <dgm:t>
        <a:bodyPr/>
        <a:lstStyle/>
        <a:p>
          <a:endParaRPr lang="ru-RU"/>
        </a:p>
      </dgm:t>
    </dgm:pt>
    <dgm:pt modelId="{00E0029C-B8E0-4D94-ACFF-F9D30904920C}" type="sibTrans" cxnId="{2190F5A6-30A1-4D63-A6C2-95C58959F1EA}">
      <dgm:prSet/>
      <dgm:spPr/>
      <dgm:t>
        <a:bodyPr/>
        <a:lstStyle/>
        <a:p>
          <a:endParaRPr lang="ru-RU"/>
        </a:p>
      </dgm:t>
    </dgm:pt>
    <dgm:pt modelId="{68A2CAD0-6C63-4064-AB10-E00B7CE53F71}" type="pres">
      <dgm:prSet presAssocID="{9E44D6BA-832C-4E18-A86B-ADC860B94C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5E20CB-222C-4CB0-B6C8-E8D256101E46}" type="pres">
      <dgm:prSet presAssocID="{5577EEA8-93F0-4CAF-B24D-AEF465BAF1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3E17B2-36F4-4660-89F5-1652BFF9BEFA}" type="presOf" srcId="{9E44D6BA-832C-4E18-A86B-ADC860B94C18}" destId="{68A2CAD0-6C63-4064-AB10-E00B7CE53F71}" srcOrd="0" destOrd="0" presId="urn:microsoft.com/office/officeart/2005/8/layout/vList2"/>
    <dgm:cxn modelId="{2190F5A6-30A1-4D63-A6C2-95C58959F1EA}" srcId="{9E44D6BA-832C-4E18-A86B-ADC860B94C18}" destId="{5577EEA8-93F0-4CAF-B24D-AEF465BAF1D2}" srcOrd="0" destOrd="0" parTransId="{CA5C5C8E-3C10-4FC5-A626-EA6FEB8A3B25}" sibTransId="{00E0029C-B8E0-4D94-ACFF-F9D30904920C}"/>
    <dgm:cxn modelId="{5B40CD42-FA9F-4EEC-B1F5-08D85E5F8BA5}" type="presOf" srcId="{5577EEA8-93F0-4CAF-B24D-AEF465BAF1D2}" destId="{CC5E20CB-222C-4CB0-B6C8-E8D256101E46}" srcOrd="0" destOrd="0" presId="urn:microsoft.com/office/officeart/2005/8/layout/vList2"/>
    <dgm:cxn modelId="{68FE0FE3-59EA-4A10-8145-A5480F26D239}" type="presParOf" srcId="{68A2CAD0-6C63-4064-AB10-E00B7CE53F71}" destId="{CC5E20CB-222C-4CB0-B6C8-E8D256101E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5A2890-7D4A-4E39-884F-9040589DC7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7E2B7F-D943-4312-A30A-2B537647B3C5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tx1"/>
              </a:solidFill>
            </a:rPr>
            <a:t>Гульельмо</a:t>
          </a:r>
          <a:r>
            <a:rPr lang="ru-RU" sz="2000" dirty="0" smtClean="0">
              <a:solidFill>
                <a:schemeClr val="tx1"/>
              </a:solidFill>
            </a:rPr>
            <a:t> Маркони родился в Болонье. В 13 лет он поступил в технический институт в </a:t>
          </a:r>
          <a:r>
            <a:rPr lang="ru-RU" sz="2000" dirty="0" err="1" smtClean="0">
              <a:solidFill>
                <a:schemeClr val="tx1"/>
              </a:solidFill>
            </a:rPr>
            <a:t>Ливорно.В</a:t>
          </a:r>
          <a:r>
            <a:rPr lang="ru-RU" sz="2000" dirty="0" smtClean="0">
              <a:solidFill>
                <a:schemeClr val="tx1"/>
              </a:solidFill>
            </a:rPr>
            <a:t> 1895году изобрел радиопередатчик: во время проведения опыта  в загородном доме послал беспроводной сигнал из своего сада в поле на расстояние 3 км. В июне 1896г Маркони приехал в Англию, где продемонстрировал свой аппарат. Используя азбуку Морзе, итальянец передал сигнал с крыши лондонского почтамта на расстоянии  1,5 км. В 1909 г Маркони с профессором  К.Ф.Брауном получил Нобелевскую премию по физике.</a:t>
          </a:r>
          <a:endParaRPr lang="ru-RU" sz="2000" dirty="0">
            <a:solidFill>
              <a:schemeClr val="tx1"/>
            </a:solidFill>
          </a:endParaRPr>
        </a:p>
      </dgm:t>
    </dgm:pt>
    <dgm:pt modelId="{51A2775A-592E-4027-9DDC-DB245CFDA847}" type="parTrans" cxnId="{A31DE3E6-99F2-403C-B1C7-C4F031C9E168}">
      <dgm:prSet/>
      <dgm:spPr/>
      <dgm:t>
        <a:bodyPr/>
        <a:lstStyle/>
        <a:p>
          <a:endParaRPr lang="ru-RU"/>
        </a:p>
      </dgm:t>
    </dgm:pt>
    <dgm:pt modelId="{5BC1203C-316B-4356-AFA3-924D2A3B50A4}" type="sibTrans" cxnId="{A31DE3E6-99F2-403C-B1C7-C4F031C9E168}">
      <dgm:prSet/>
      <dgm:spPr/>
      <dgm:t>
        <a:bodyPr/>
        <a:lstStyle/>
        <a:p>
          <a:endParaRPr lang="ru-RU"/>
        </a:p>
      </dgm:t>
    </dgm:pt>
    <dgm:pt modelId="{7C90CD21-A6AD-4AAA-9491-13D9A5710347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Радиотелефония –передача в эфир не просто искровых, или тональных, сигналов, но и человеческой речи.</a:t>
          </a:r>
          <a:endParaRPr lang="ru-RU" sz="2400" dirty="0">
            <a:solidFill>
              <a:schemeClr val="tx1"/>
            </a:solidFill>
          </a:endParaRPr>
        </a:p>
      </dgm:t>
    </dgm:pt>
    <dgm:pt modelId="{3B7ED876-FD68-4936-9C79-ECC15EBC62CC}" type="parTrans" cxnId="{FF36488B-3ABC-4050-B8E5-CEC4C025316B}">
      <dgm:prSet/>
      <dgm:spPr/>
      <dgm:t>
        <a:bodyPr/>
        <a:lstStyle/>
        <a:p>
          <a:endParaRPr lang="ru-RU"/>
        </a:p>
      </dgm:t>
    </dgm:pt>
    <dgm:pt modelId="{2AA2A9A9-7794-4E05-8377-CE35F9980FBB}" type="sibTrans" cxnId="{FF36488B-3ABC-4050-B8E5-CEC4C025316B}">
      <dgm:prSet/>
      <dgm:spPr/>
      <dgm:t>
        <a:bodyPr/>
        <a:lstStyle/>
        <a:p>
          <a:endParaRPr lang="ru-RU"/>
        </a:p>
      </dgm:t>
    </dgm:pt>
    <dgm:pt modelId="{85A966B6-78E4-47D7-B29D-331BCCA37A0C}" type="pres">
      <dgm:prSet presAssocID="{465A2890-7D4A-4E39-884F-9040589DC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B586F3-610E-4BC6-8E09-F5E6BC4A574F}" type="pres">
      <dgm:prSet presAssocID="{927E2B7F-D943-4312-A30A-2B537647B3C5}" presName="parentText" presStyleLbl="node1" presStyleIdx="0" presStyleCnt="2" custScaleX="88199" custScaleY="130387" custLinFactY="-26187" custLinFactNeighborX="297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6C03A-FE00-4693-94EF-29BFD1DE73E9}" type="pres">
      <dgm:prSet presAssocID="{5BC1203C-316B-4356-AFA3-924D2A3B50A4}" presName="spacer" presStyleCnt="0"/>
      <dgm:spPr/>
    </dgm:pt>
    <dgm:pt modelId="{19B5C66A-AB97-4D19-AEAF-89AFF8F5A6F2}" type="pres">
      <dgm:prSet presAssocID="{7C90CD21-A6AD-4AAA-9491-13D9A5710347}" presName="parentText" presStyleLbl="node1" presStyleIdx="1" presStyleCnt="2" custScaleX="86282" custLinFactY="-5416" custLinFactNeighborX="11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1DE3E6-99F2-403C-B1C7-C4F031C9E168}" srcId="{465A2890-7D4A-4E39-884F-9040589DC7F4}" destId="{927E2B7F-D943-4312-A30A-2B537647B3C5}" srcOrd="0" destOrd="0" parTransId="{51A2775A-592E-4027-9DDC-DB245CFDA847}" sibTransId="{5BC1203C-316B-4356-AFA3-924D2A3B50A4}"/>
    <dgm:cxn modelId="{A4A5C068-FC17-4A01-A5E9-948445875CC5}" type="presOf" srcId="{465A2890-7D4A-4E39-884F-9040589DC7F4}" destId="{85A966B6-78E4-47D7-B29D-331BCCA37A0C}" srcOrd="0" destOrd="0" presId="urn:microsoft.com/office/officeart/2005/8/layout/vList2"/>
    <dgm:cxn modelId="{E5001EC6-963C-45FA-B96A-02A605BE8B69}" type="presOf" srcId="{7C90CD21-A6AD-4AAA-9491-13D9A5710347}" destId="{19B5C66A-AB97-4D19-AEAF-89AFF8F5A6F2}" srcOrd="0" destOrd="0" presId="urn:microsoft.com/office/officeart/2005/8/layout/vList2"/>
    <dgm:cxn modelId="{D0B65CF9-E7AD-4073-ACFD-A9AB99502D26}" type="presOf" srcId="{927E2B7F-D943-4312-A30A-2B537647B3C5}" destId="{BAB586F3-610E-4BC6-8E09-F5E6BC4A574F}" srcOrd="0" destOrd="0" presId="urn:microsoft.com/office/officeart/2005/8/layout/vList2"/>
    <dgm:cxn modelId="{FF36488B-3ABC-4050-B8E5-CEC4C025316B}" srcId="{465A2890-7D4A-4E39-884F-9040589DC7F4}" destId="{7C90CD21-A6AD-4AAA-9491-13D9A5710347}" srcOrd="1" destOrd="0" parTransId="{3B7ED876-FD68-4936-9C79-ECC15EBC62CC}" sibTransId="{2AA2A9A9-7794-4E05-8377-CE35F9980FBB}"/>
    <dgm:cxn modelId="{5EBFCE28-FDB6-41E8-B04B-6D5E5117B7CF}" type="presParOf" srcId="{85A966B6-78E4-47D7-B29D-331BCCA37A0C}" destId="{BAB586F3-610E-4BC6-8E09-F5E6BC4A574F}" srcOrd="0" destOrd="0" presId="urn:microsoft.com/office/officeart/2005/8/layout/vList2"/>
    <dgm:cxn modelId="{F0821E70-789E-46CB-81B4-0964E5DCFD4E}" type="presParOf" srcId="{85A966B6-78E4-47D7-B29D-331BCCA37A0C}" destId="{A6B6C03A-FE00-4693-94EF-29BFD1DE73E9}" srcOrd="1" destOrd="0" presId="urn:microsoft.com/office/officeart/2005/8/layout/vList2"/>
    <dgm:cxn modelId="{91786C6E-7224-4178-893A-6552F430F0F3}" type="presParOf" srcId="{85A966B6-78E4-47D7-B29D-331BCCA37A0C}" destId="{19B5C66A-AB97-4D19-AEAF-89AFF8F5A6F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2F2882-4F07-4007-9615-3EB0944B3C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0A9A3A2-20B4-4867-A1F1-77F354E497D3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Получил </a:t>
          </a:r>
          <a:r>
            <a:rPr lang="ru-RU" sz="2400" dirty="0" err="1" smtClean="0">
              <a:solidFill>
                <a:schemeClr val="tx1"/>
              </a:solidFill>
            </a:rPr>
            <a:t>диплон</a:t>
          </a:r>
          <a:r>
            <a:rPr lang="ru-RU" sz="2400" dirty="0" smtClean="0">
              <a:solidFill>
                <a:schemeClr val="tx1"/>
              </a:solidFill>
            </a:rPr>
            <a:t> с отличием физико-математического факультета Петербургского университета. В 1897г впервые пришёл к мысли «о возможности осуществления электрического дальновидения». 25 июля 1907 г </a:t>
          </a:r>
          <a:r>
            <a:rPr lang="ru-RU" sz="2400" dirty="0" err="1" smtClean="0">
              <a:solidFill>
                <a:schemeClr val="tx1"/>
              </a:solidFill>
            </a:rPr>
            <a:t>Б.Л.Розингом</a:t>
          </a:r>
          <a:r>
            <a:rPr lang="ru-RU" sz="2400" dirty="0" smtClean="0">
              <a:solidFill>
                <a:schemeClr val="tx1"/>
              </a:solidFill>
            </a:rPr>
            <a:t> зарегистрирована заявка на изобретение «способа электрической передачи изображений на расстояние».Эту дату принято считать днём рождения электронного телевидения, а </a:t>
          </a:r>
          <a:r>
            <a:rPr lang="ru-RU" sz="2400" dirty="0" err="1" smtClean="0">
              <a:solidFill>
                <a:schemeClr val="tx1"/>
              </a:solidFill>
            </a:rPr>
            <a:t>Б.Л.Розинга</a:t>
          </a:r>
          <a:r>
            <a:rPr lang="ru-RU" sz="2400" dirty="0" smtClean="0">
              <a:solidFill>
                <a:schemeClr val="tx1"/>
              </a:solidFill>
            </a:rPr>
            <a:t> –его основоположником. В 1911г он впервые в мире получил на экране своего телевизора  чёткое изображение  четырёх белых полос на чёрном фоне.</a:t>
          </a:r>
          <a:endParaRPr lang="ru-RU" sz="2400" dirty="0">
            <a:solidFill>
              <a:schemeClr val="tx1"/>
            </a:solidFill>
          </a:endParaRPr>
        </a:p>
      </dgm:t>
    </dgm:pt>
    <dgm:pt modelId="{5DB10639-33C1-40F7-9335-546A2A4715FF}" type="parTrans" cxnId="{8966312B-3D12-4AE2-B8AB-6231B8C94720}">
      <dgm:prSet/>
      <dgm:spPr/>
      <dgm:t>
        <a:bodyPr/>
        <a:lstStyle/>
        <a:p>
          <a:endParaRPr lang="ru-RU"/>
        </a:p>
      </dgm:t>
    </dgm:pt>
    <dgm:pt modelId="{6BCA216F-0615-4E63-AF0B-F5ED26DC264E}" type="sibTrans" cxnId="{8966312B-3D12-4AE2-B8AB-6231B8C94720}">
      <dgm:prSet/>
      <dgm:spPr/>
      <dgm:t>
        <a:bodyPr/>
        <a:lstStyle/>
        <a:p>
          <a:endParaRPr lang="ru-RU"/>
        </a:p>
      </dgm:t>
    </dgm:pt>
    <dgm:pt modelId="{1DB2EA50-9608-4DED-811B-B3678239C5A6}" type="pres">
      <dgm:prSet presAssocID="{282F2882-4F07-4007-9615-3EB0944B3C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DB134F-3D25-470F-B199-B35ACFB5F16F}" type="pres">
      <dgm:prSet presAssocID="{10A9A3A2-20B4-4867-A1F1-77F354E497D3}" presName="parentText" presStyleLbl="node1" presStyleIdx="0" presStyleCnt="1" custLinFactNeighborX="630" custLinFactNeighborY="-120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10A6D9-9FED-4DEC-AE17-D798A1B7EC60}" type="presOf" srcId="{282F2882-4F07-4007-9615-3EB0944B3CCE}" destId="{1DB2EA50-9608-4DED-811B-B3678239C5A6}" srcOrd="0" destOrd="0" presId="urn:microsoft.com/office/officeart/2005/8/layout/vList2"/>
    <dgm:cxn modelId="{6D58A5D4-3714-4360-BF85-5DCB79B13696}" type="presOf" srcId="{10A9A3A2-20B4-4867-A1F1-77F354E497D3}" destId="{6FDB134F-3D25-470F-B199-B35ACFB5F16F}" srcOrd="0" destOrd="0" presId="urn:microsoft.com/office/officeart/2005/8/layout/vList2"/>
    <dgm:cxn modelId="{8966312B-3D12-4AE2-B8AB-6231B8C94720}" srcId="{282F2882-4F07-4007-9615-3EB0944B3CCE}" destId="{10A9A3A2-20B4-4867-A1F1-77F354E497D3}" srcOrd="0" destOrd="0" parTransId="{5DB10639-33C1-40F7-9335-546A2A4715FF}" sibTransId="{6BCA216F-0615-4E63-AF0B-F5ED26DC264E}"/>
    <dgm:cxn modelId="{C4D93E25-9BBE-4216-B1DE-6BF82507ED58}" type="presParOf" srcId="{1DB2EA50-9608-4DED-811B-B3678239C5A6}" destId="{6FDB134F-3D25-470F-B199-B35ACFB5F1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7367C0-D099-4D6B-88E2-4259196C6FC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B59CED6-969A-4EEC-9EEF-06895844F443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Родился в Г.Муроме младшим ребёнком в многодетной семье купца первой гильдии </a:t>
          </a:r>
          <a:r>
            <a:rPr lang="ru-RU" sz="2400" dirty="0" err="1" smtClean="0">
              <a:solidFill>
                <a:schemeClr val="tx1"/>
              </a:solidFill>
            </a:rPr>
            <a:t>Козьмы</a:t>
          </a:r>
          <a:r>
            <a:rPr lang="ru-RU" sz="2400" dirty="0" smtClean="0">
              <a:solidFill>
                <a:schemeClr val="tx1"/>
              </a:solidFill>
            </a:rPr>
            <a:t> Алексеевича Зворыкина. Ученик </a:t>
          </a:r>
          <a:r>
            <a:rPr lang="ru-RU" sz="2400" dirty="0" err="1" smtClean="0">
              <a:solidFill>
                <a:schemeClr val="tx1"/>
              </a:solidFill>
            </a:rPr>
            <a:t>Б.Л.Розинга</a:t>
          </a:r>
          <a:r>
            <a:rPr lang="ru-RU" sz="2400" dirty="0" smtClean="0">
              <a:solidFill>
                <a:schemeClr val="tx1"/>
              </a:solidFill>
            </a:rPr>
            <a:t> Получив небольшую лабораторию в США, В.К.Зворыкин в 1923г.создаёт первое телевизионное устройство. В 1936г.были организованы регулярные телепередачи по системе Зворыкина, и вскоре его </a:t>
          </a:r>
          <a:r>
            <a:rPr lang="ru-RU" sz="2400" dirty="0" err="1" smtClean="0">
              <a:solidFill>
                <a:schemeClr val="tx1"/>
              </a:solidFill>
            </a:rPr>
            <a:t>телесетью</a:t>
          </a:r>
          <a:r>
            <a:rPr lang="ru-RU" sz="2400" dirty="0" smtClean="0">
              <a:solidFill>
                <a:schemeClr val="tx1"/>
              </a:solidFill>
            </a:rPr>
            <a:t> были  покрыты  все </a:t>
          </a:r>
          <a:r>
            <a:rPr lang="ru-RU" sz="2400" dirty="0" err="1" smtClean="0">
              <a:solidFill>
                <a:schemeClr val="tx1"/>
              </a:solidFill>
            </a:rPr>
            <a:t>Северо-Американские</a:t>
          </a:r>
          <a:r>
            <a:rPr lang="ru-RU" sz="2400" dirty="0" smtClean="0">
              <a:solidFill>
                <a:schemeClr val="tx1"/>
              </a:solidFill>
            </a:rPr>
            <a:t> Штаты. </a:t>
          </a:r>
          <a:endParaRPr lang="ru-RU" sz="2400" dirty="0">
            <a:solidFill>
              <a:schemeClr val="tx1"/>
            </a:solidFill>
          </a:endParaRPr>
        </a:p>
      </dgm:t>
    </dgm:pt>
    <dgm:pt modelId="{E469A333-59ED-4C3E-B468-18582E0192FA}" type="parTrans" cxnId="{F2A499E5-6218-44D5-9DD8-EA11773FC165}">
      <dgm:prSet/>
      <dgm:spPr/>
      <dgm:t>
        <a:bodyPr/>
        <a:lstStyle/>
        <a:p>
          <a:endParaRPr lang="ru-RU"/>
        </a:p>
      </dgm:t>
    </dgm:pt>
    <dgm:pt modelId="{7ABD1782-05A4-4C4F-A6F4-267A6B3FFC4D}" type="sibTrans" cxnId="{F2A499E5-6218-44D5-9DD8-EA11773FC165}">
      <dgm:prSet/>
      <dgm:spPr/>
      <dgm:t>
        <a:bodyPr/>
        <a:lstStyle/>
        <a:p>
          <a:endParaRPr lang="ru-RU"/>
        </a:p>
      </dgm:t>
    </dgm:pt>
    <dgm:pt modelId="{960E0E14-A0DC-44B7-9792-9A6AF50B948C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1"/>
              </a:solidFill>
            </a:rPr>
            <a:t>Развитие электроники, автоматики, телемеханники приводит к появлению такой науки, как кибернетика. Начинает развиваться цифровая форма представления информации. </a:t>
          </a:r>
          <a:endParaRPr lang="ru-RU" sz="2400" dirty="0">
            <a:solidFill>
              <a:schemeClr val="tx1"/>
            </a:solidFill>
          </a:endParaRPr>
        </a:p>
      </dgm:t>
    </dgm:pt>
    <dgm:pt modelId="{D7DCD08F-1EF4-48AA-AC9A-26D8F722CE8A}" type="parTrans" cxnId="{5ACBFC53-0EE1-4425-95EC-6F69789FE60A}">
      <dgm:prSet/>
      <dgm:spPr/>
      <dgm:t>
        <a:bodyPr/>
        <a:lstStyle/>
        <a:p>
          <a:endParaRPr lang="ru-RU"/>
        </a:p>
      </dgm:t>
    </dgm:pt>
    <dgm:pt modelId="{90651120-F0C8-4A37-A25D-BEB05E52975A}" type="sibTrans" cxnId="{5ACBFC53-0EE1-4425-95EC-6F69789FE60A}">
      <dgm:prSet/>
      <dgm:spPr/>
      <dgm:t>
        <a:bodyPr/>
        <a:lstStyle/>
        <a:p>
          <a:endParaRPr lang="ru-RU"/>
        </a:p>
      </dgm:t>
    </dgm:pt>
    <dgm:pt modelId="{5C1ABFB6-0A06-4D74-B1B1-6F0D7397EBFE}" type="pres">
      <dgm:prSet presAssocID="{8C7367C0-D099-4D6B-88E2-4259196C6FC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6DDE57-3FE1-421B-B7B2-CC6AC71FB708}" type="pres">
      <dgm:prSet presAssocID="{FB59CED6-969A-4EEC-9EEF-06895844F44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9CF9A-F518-4ED4-826F-CB35DAE26BB6}" type="pres">
      <dgm:prSet presAssocID="{7ABD1782-05A4-4C4F-A6F4-267A6B3FFC4D}" presName="spacer" presStyleCnt="0"/>
      <dgm:spPr/>
    </dgm:pt>
    <dgm:pt modelId="{9A097054-4B36-48FE-B990-B6C7B6B2C2DB}" type="pres">
      <dgm:prSet presAssocID="{960E0E14-A0DC-44B7-9792-9A6AF50B948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4CFE33-A65C-4AC2-BF30-6D33617E953D}" type="presOf" srcId="{960E0E14-A0DC-44B7-9792-9A6AF50B948C}" destId="{9A097054-4B36-48FE-B990-B6C7B6B2C2DB}" srcOrd="0" destOrd="0" presId="urn:microsoft.com/office/officeart/2005/8/layout/vList2"/>
    <dgm:cxn modelId="{F2A499E5-6218-44D5-9DD8-EA11773FC165}" srcId="{8C7367C0-D099-4D6B-88E2-4259196C6FC6}" destId="{FB59CED6-969A-4EEC-9EEF-06895844F443}" srcOrd="0" destOrd="0" parTransId="{E469A333-59ED-4C3E-B468-18582E0192FA}" sibTransId="{7ABD1782-05A4-4C4F-A6F4-267A6B3FFC4D}"/>
    <dgm:cxn modelId="{17E0FCB8-D4D2-479D-BA27-31292142DA3E}" type="presOf" srcId="{FB59CED6-969A-4EEC-9EEF-06895844F443}" destId="{9B6DDE57-3FE1-421B-B7B2-CC6AC71FB708}" srcOrd="0" destOrd="0" presId="urn:microsoft.com/office/officeart/2005/8/layout/vList2"/>
    <dgm:cxn modelId="{5ACBFC53-0EE1-4425-95EC-6F69789FE60A}" srcId="{8C7367C0-D099-4D6B-88E2-4259196C6FC6}" destId="{960E0E14-A0DC-44B7-9792-9A6AF50B948C}" srcOrd="1" destOrd="0" parTransId="{D7DCD08F-1EF4-48AA-AC9A-26D8F722CE8A}" sibTransId="{90651120-F0C8-4A37-A25D-BEB05E52975A}"/>
    <dgm:cxn modelId="{CA015C5C-4DA7-4298-949E-0F44D9A6159E}" type="presOf" srcId="{8C7367C0-D099-4D6B-88E2-4259196C6FC6}" destId="{5C1ABFB6-0A06-4D74-B1B1-6F0D7397EBFE}" srcOrd="0" destOrd="0" presId="urn:microsoft.com/office/officeart/2005/8/layout/vList2"/>
    <dgm:cxn modelId="{41A5680D-DCC7-4AF8-9875-5061E24070A7}" type="presParOf" srcId="{5C1ABFB6-0A06-4D74-B1B1-6F0D7397EBFE}" destId="{9B6DDE57-3FE1-421B-B7B2-CC6AC71FB708}" srcOrd="0" destOrd="0" presId="urn:microsoft.com/office/officeart/2005/8/layout/vList2"/>
    <dgm:cxn modelId="{86D69E1B-0CB6-4C58-9D6C-039F2E6F2365}" type="presParOf" srcId="{5C1ABFB6-0A06-4D74-B1B1-6F0D7397EBFE}" destId="{8529CF9A-F518-4ED4-826F-CB35DAE26BB6}" srcOrd="1" destOrd="0" presId="urn:microsoft.com/office/officeart/2005/8/layout/vList2"/>
    <dgm:cxn modelId="{DECBC422-C2D0-460D-B549-A62F871CC6FD}" type="presParOf" srcId="{5C1ABFB6-0A06-4D74-B1B1-6F0D7397EBFE}" destId="{9A097054-4B36-48FE-B990-B6C7B6B2C2D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7C147-8519-4CAB-88C0-DF7BBC5204F1}">
      <dsp:nvSpPr>
        <dsp:cNvPr id="0" name=""/>
        <dsp:cNvSpPr/>
      </dsp:nvSpPr>
      <dsp:spPr>
        <a:xfrm>
          <a:off x="0" y="188635"/>
          <a:ext cx="5378692" cy="637477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01956-AC9D-4E8C-A86B-F5937085BAB1}">
      <dsp:nvSpPr>
        <dsp:cNvPr id="0" name=""/>
        <dsp:cNvSpPr/>
      </dsp:nvSpPr>
      <dsp:spPr>
        <a:xfrm>
          <a:off x="2666818" y="116641"/>
          <a:ext cx="6275141" cy="63031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dirty="0" smtClean="0"/>
            <a:t>Зачем нужно изучать радиоэлектронику, и как это может повлиять на будущую профессиональную деятельность?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baseline="0" dirty="0"/>
        </a:p>
      </dsp:txBody>
      <dsp:txXfrm>
        <a:off x="2666818" y="116641"/>
        <a:ext cx="6275141" cy="1890958"/>
      </dsp:txXfrm>
    </dsp:sp>
    <dsp:sp modelId="{107E356E-EEB2-4F98-B4D8-E762F88F02AC}">
      <dsp:nvSpPr>
        <dsp:cNvPr id="0" name=""/>
        <dsp:cNvSpPr/>
      </dsp:nvSpPr>
      <dsp:spPr>
        <a:xfrm>
          <a:off x="938650" y="2306201"/>
          <a:ext cx="3496146" cy="43790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455F5-BDD3-4CA3-AA77-7A5A00E35750}">
      <dsp:nvSpPr>
        <dsp:cNvPr id="0" name=""/>
        <dsp:cNvSpPr/>
      </dsp:nvSpPr>
      <dsp:spPr>
        <a:xfrm>
          <a:off x="2689346" y="1968194"/>
          <a:ext cx="6275141" cy="40056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baseline="0" dirty="0" smtClean="0"/>
            <a:t>Радиоэлектроника – это одна из самых передовых областей современной техники, достижения которой определяют сегодняшний уровень научно-технического  прогресса.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baseline="0" dirty="0" smtClean="0"/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60" kern="1200" baseline="0" dirty="0"/>
        </a:p>
      </dsp:txBody>
      <dsp:txXfrm>
        <a:off x="2689346" y="1968194"/>
        <a:ext cx="6275141" cy="1848756"/>
      </dsp:txXfrm>
    </dsp:sp>
    <dsp:sp modelId="{5E833BB1-4A64-4A13-8ADE-9BBD017800E7}">
      <dsp:nvSpPr>
        <dsp:cNvPr id="0" name=""/>
        <dsp:cNvSpPr/>
      </dsp:nvSpPr>
      <dsp:spPr>
        <a:xfrm>
          <a:off x="1874765" y="3356999"/>
          <a:ext cx="1613606" cy="329062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B27A2-0F7C-43D4-96E2-0AE7585A19FF}">
      <dsp:nvSpPr>
        <dsp:cNvPr id="0" name=""/>
        <dsp:cNvSpPr/>
      </dsp:nvSpPr>
      <dsp:spPr>
        <a:xfrm>
          <a:off x="2689346" y="4038070"/>
          <a:ext cx="6275141" cy="18903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baseline="0" dirty="0" smtClean="0"/>
            <a:t>Быть осведомлённым в ней необходимо каждому современному человеку вне зависимости от того, какую профессиональную сферу он выбирает для себя. Ведь наука и технологии развиваются такими быстрыми темпами, а мы обязаны успевать за ними. </a:t>
          </a:r>
        </a:p>
        <a:p>
          <a:pPr lvl="0" algn="ctr" rtl="0">
            <a:spcBef>
              <a:spcPct val="0"/>
            </a:spcBef>
          </a:pPr>
          <a:endParaRPr lang="ru-RU" sz="2400" kern="1200" baseline="0" dirty="0"/>
        </a:p>
      </dsp:txBody>
      <dsp:txXfrm>
        <a:off x="2689346" y="4038070"/>
        <a:ext cx="6275141" cy="18903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5F739-BCB3-4239-AF06-9569180ADB73}">
      <dsp:nvSpPr>
        <dsp:cNvPr id="0" name=""/>
        <dsp:cNvSpPr/>
      </dsp:nvSpPr>
      <dsp:spPr>
        <a:xfrm>
          <a:off x="0" y="574920"/>
          <a:ext cx="8316416" cy="187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Родился в г. Колумбия, штат Миссури, в семье иммигранта – выходца из России . Работая над математическим аппаратом для систем наведения зенитного огня, Н. Винер впервые сталкивается с тем, что машина должна выполнять сложные действия по предсказанию поведения цели, заменяя наводчика, и обращает внимание на роль обратных связей в технике и живых организмах. Им создаются основы новой науки – кибернетики. Благодаря развитию кибернетики появились управляемые машины, станки, устройства и, прежде всего, вычислительные машины.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91384" y="666304"/>
        <a:ext cx="8133648" cy="1689232"/>
      </dsp:txXfrm>
    </dsp:sp>
    <dsp:sp modelId="{EEFD68F5-B76B-49E3-942A-D10323FCE8CF}">
      <dsp:nvSpPr>
        <dsp:cNvPr id="0" name=""/>
        <dsp:cNvSpPr/>
      </dsp:nvSpPr>
      <dsp:spPr>
        <a:xfrm>
          <a:off x="0" y="2493000"/>
          <a:ext cx="8316416" cy="187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Все приемопередающие устройства, автоматы, вычислительные машины работали на электронных лампах, что приводило не только к большим габаритам, весу, но и большому потреблению электрической энергии. Переломным шагом в развитии радиоэлектроники было проведение полупроводниковых приборов.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91384" y="2584384"/>
        <a:ext cx="8133648" cy="1689232"/>
      </dsp:txXfrm>
    </dsp:sp>
    <dsp:sp modelId="{B3107AD7-2A2A-4F55-908B-231EC81714DF}">
      <dsp:nvSpPr>
        <dsp:cNvPr id="0" name=""/>
        <dsp:cNvSpPr/>
      </dsp:nvSpPr>
      <dsp:spPr>
        <a:xfrm>
          <a:off x="0" y="4411080"/>
          <a:ext cx="8316416" cy="187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 историков полупроводниковой техники стоял наш соотечественник О. В. Лосев. В 1922 г. Он обнаружил у некоторых кристаллических полупроводников способность генерировать электрические колебания высокой частоты и на основе этого явления построил первый в мире полупроводниковый радиоприемник.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91384" y="4502464"/>
        <a:ext cx="8133648" cy="16892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A5FB8-298B-42F3-AA76-69FA6F4CB11B}">
      <dsp:nvSpPr>
        <dsp:cNvPr id="0" name=""/>
        <dsp:cNvSpPr/>
      </dsp:nvSpPr>
      <dsp:spPr>
        <a:xfrm>
          <a:off x="0" y="281175"/>
          <a:ext cx="7958688" cy="28044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Российский ученый, специалист в области квантовой физики. Родился в г. Усмань Воронежской губернии. Окончил Московский инженерно-физический институт.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36904" y="418079"/>
        <a:ext cx="7684880" cy="2530681"/>
      </dsp:txXfrm>
    </dsp:sp>
    <dsp:sp modelId="{F60B7280-D677-4814-B32A-AFC8F90DC119}">
      <dsp:nvSpPr>
        <dsp:cNvPr id="0" name=""/>
        <dsp:cNvSpPr/>
      </dsp:nvSpPr>
      <dsp:spPr>
        <a:xfrm>
          <a:off x="0" y="3154785"/>
          <a:ext cx="7958688" cy="28044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В 50-е годы группа молодых физиков под руководством А. М. Прохорова приступила к исследованиям на новом научном направлении – радиоспектроскопии. Тогда же началось плодотворное сотрудничество Н. Г. Басова и А. М. Прохорова, приведшее к созданию основополагающих работ в области квантовой электроники.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36904" y="3291689"/>
        <a:ext cx="7684880" cy="253068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CBF15-2837-4F10-8F07-0878E39A9A6F}">
      <dsp:nvSpPr>
        <dsp:cNvPr id="0" name=""/>
        <dsp:cNvSpPr/>
      </dsp:nvSpPr>
      <dsp:spPr>
        <a:xfrm>
          <a:off x="0" y="127056"/>
          <a:ext cx="8208912" cy="964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Родился в Австралии. Специалист в области квантовой радиотехники и электроники</a:t>
          </a:r>
          <a:r>
            <a:rPr lang="ru-RU" sz="1000" kern="1200" dirty="0" smtClean="0">
              <a:solidFill>
                <a:schemeClr val="tx1"/>
              </a:solidFill>
            </a:rPr>
            <a:t>. 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47071" y="174127"/>
        <a:ext cx="8114770" cy="870117"/>
      </dsp:txXfrm>
    </dsp:sp>
    <dsp:sp modelId="{1AF6B328-87CF-4AA6-9CFC-67E2C2F97CEC}">
      <dsp:nvSpPr>
        <dsp:cNvPr id="0" name=""/>
        <dsp:cNvSpPr/>
      </dsp:nvSpPr>
      <dsp:spPr>
        <a:xfrm>
          <a:off x="0" y="1336441"/>
          <a:ext cx="8208912" cy="974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Басов и Прохоров создали первый квантовый генератор – лазер. Были удостоены Нобелевской премии за основополагающие работы в области квантовой электроники (1964г.).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7553" y="1383994"/>
        <a:ext cx="8113806" cy="879019"/>
      </dsp:txXfrm>
    </dsp:sp>
    <dsp:sp modelId="{1A9F59EB-64A4-42A6-8452-23F1ED98616F}">
      <dsp:nvSpPr>
        <dsp:cNvPr id="0" name=""/>
        <dsp:cNvSpPr/>
      </dsp:nvSpPr>
      <dsp:spPr>
        <a:xfrm>
          <a:off x="0" y="2567149"/>
          <a:ext cx="8208912" cy="11211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Значительные успехи космонавтики закладывают основу спутниковой связи. В 1965 г. в Советском Союзе осуществляют запуск спутника связи «Молния-1», предназначенного  для передачи телеграфных, телефонных и телевизионных сигналов. Телефония, развивающаяся ранее в стороне от радиоэлектроники, начинает переходить к беспроводной связи.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4730" y="2621879"/>
        <a:ext cx="8099452" cy="1011681"/>
      </dsp:txXfrm>
    </dsp:sp>
    <dsp:sp modelId="{A1705A1F-D853-4B02-9488-F9B49FD404C5}">
      <dsp:nvSpPr>
        <dsp:cNvPr id="0" name=""/>
        <dsp:cNvSpPr/>
      </dsp:nvSpPr>
      <dsp:spPr>
        <a:xfrm>
          <a:off x="0" y="3910129"/>
          <a:ext cx="8208912" cy="17518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Развитие полупроводниковой микроэлектроники приводит к созданию интегральных, больших интегральных и сверхбольших интегральных схем, на основе которых создаются микропроцессоры. Они стали основой различных приборов и устройств для цифровой обработки информации и управления. На базе микропроцессоров создаются персональные компьютеры, фактические открывающие век цифровой информации. В 1995 г. появляется компьютерная телефония для передачи голосовых сообщений через Интернет. Оптическая запись и воспроизведение больших объемов цифровой информации стали возможны в результате появления малогабаритных лазеров, создание которых стало возможным благодаря исследованиям академика Ж. И. Алферова. 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85519" y="3995648"/>
        <a:ext cx="8037874" cy="15808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82E67-187A-46AC-8E5F-4552AF099D18}">
      <dsp:nvSpPr>
        <dsp:cNvPr id="0" name=""/>
        <dsp:cNvSpPr/>
      </dsp:nvSpPr>
      <dsp:spPr>
        <a:xfrm>
          <a:off x="0" y="0"/>
          <a:ext cx="7850546" cy="623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Специалист в области физики полупроводников, полупроводниковой и квантовой электроники. Родился 15 марта в Витебске. В 1952 году окончил факультет электроники Ленинградского электротехнического института. В 2000 году за работы по созданию полупроводниковых структур, которые могут быть использованы для сверхбыстрых компьютеров, был удостоен Нобелевской премии. 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304421" y="304421"/>
        <a:ext cx="7241704" cy="5627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4B5CA-2ABA-4383-A7E8-36BA0FC0D1A0}">
      <dsp:nvSpPr>
        <dsp:cNvPr id="0" name=""/>
        <dsp:cNvSpPr/>
      </dsp:nvSpPr>
      <dsp:spPr>
        <a:xfrm>
          <a:off x="0" y="0"/>
          <a:ext cx="7634287" cy="25210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>
              <a:solidFill>
                <a:schemeClr val="tx1"/>
              </a:solidFill>
            </a:rPr>
            <a:t>это собирательное название ряда областей науки и техники, связанных с передачей и преобразованием информации на основе использования радиочастотных электромагнитных колебаний и волн; основные из них радиотехника и электроника. 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123069" y="123069"/>
        <a:ext cx="7388149" cy="2274950"/>
      </dsp:txXfrm>
    </dsp:sp>
    <dsp:sp modelId="{4D621DAB-420B-45ED-9CD7-587C2A71511B}">
      <dsp:nvSpPr>
        <dsp:cNvPr id="0" name=""/>
        <dsp:cNvSpPr/>
      </dsp:nvSpPr>
      <dsp:spPr>
        <a:xfrm>
          <a:off x="0" y="72004"/>
          <a:ext cx="7634287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89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i="0" kern="1200" dirty="0" smtClean="0"/>
            <a:t>Радиоэлектроника – </a:t>
          </a:r>
          <a:endParaRPr lang="ru-RU" sz="1600" kern="1200" dirty="0"/>
        </a:p>
      </dsp:txBody>
      <dsp:txXfrm>
        <a:off x="0" y="72004"/>
        <a:ext cx="7634287" cy="347760"/>
      </dsp:txXfrm>
    </dsp:sp>
    <dsp:sp modelId="{D2B2363A-4FF9-4627-B5BC-925FBBA7BF09}">
      <dsp:nvSpPr>
        <dsp:cNvPr id="0" name=""/>
        <dsp:cNvSpPr/>
      </dsp:nvSpPr>
      <dsp:spPr>
        <a:xfrm>
          <a:off x="0" y="2896358"/>
          <a:ext cx="7634287" cy="22758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/>
            <a:t> </a:t>
          </a:r>
          <a:r>
            <a:rPr lang="ru-RU" sz="2100" b="0" i="0" kern="1200" dirty="0" smtClean="0">
              <a:solidFill>
                <a:schemeClr val="tx1"/>
              </a:solidFill>
            </a:rPr>
            <a:t>область науки и техники, охватывавшая обширный круг вопросов использования электромагнитной энергии для приема, передачи и преобразования информации. К областям наибольшего применения радиоэлектроники относятся радиосвязь, радиолокация.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111096" y="3007454"/>
        <a:ext cx="7412095" cy="2053623"/>
      </dsp:txXfrm>
    </dsp:sp>
    <dsp:sp modelId="{8BB9F262-BB84-4D1C-AC1D-B41803926E1F}">
      <dsp:nvSpPr>
        <dsp:cNvPr id="0" name=""/>
        <dsp:cNvSpPr/>
      </dsp:nvSpPr>
      <dsp:spPr>
        <a:xfrm>
          <a:off x="0" y="2880325"/>
          <a:ext cx="7634287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89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i="0" kern="1200" dirty="0" smtClean="0"/>
            <a:t>Радиоэлектроника – </a:t>
          </a:r>
          <a:endParaRPr lang="ru-RU" sz="1600" kern="1200" dirty="0"/>
        </a:p>
      </dsp:txBody>
      <dsp:txXfrm>
        <a:off x="0" y="2880325"/>
        <a:ext cx="7634287" cy="347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67239-FBBB-4B0D-9E61-3BA5AEFAC07F}">
      <dsp:nvSpPr>
        <dsp:cNvPr id="0" name=""/>
        <dsp:cNvSpPr/>
      </dsp:nvSpPr>
      <dsp:spPr>
        <a:xfrm>
          <a:off x="0" y="0"/>
          <a:ext cx="8460432" cy="5865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Американский изобретатель, художник по профессии. </a:t>
          </a:r>
          <a:r>
            <a:rPr lang="ru-RU" sz="2800" kern="1200" dirty="0" err="1" smtClean="0">
              <a:solidFill>
                <a:schemeClr val="tx1"/>
              </a:solidFill>
            </a:rPr>
            <a:t>Самуэль</a:t>
          </a:r>
          <a:r>
            <a:rPr lang="ru-RU" sz="2800" kern="1200" dirty="0" smtClean="0">
              <a:solidFill>
                <a:schemeClr val="tx1"/>
              </a:solidFill>
            </a:rPr>
            <a:t> Морзе разработал электрический телеграфный аппарат, который впервые был продемонстрирован в 1838 году и успешно испытан на воздушной линии </a:t>
          </a:r>
          <a:r>
            <a:rPr lang="ru-RU" sz="2800" kern="1200" dirty="0" err="1" smtClean="0">
              <a:solidFill>
                <a:schemeClr val="tx1"/>
              </a:solidFill>
            </a:rPr>
            <a:t>Вашингтон-Балтимора</a:t>
          </a:r>
          <a:r>
            <a:rPr lang="ru-RU" sz="2800" kern="1200" dirty="0" smtClean="0">
              <a:solidFill>
                <a:schemeClr val="tx1"/>
              </a:solidFill>
            </a:rPr>
            <a:t>  в 1844году.Аппарат состоял из приёмника –электромагнита, передатчика –телеграфного ключа и часового механизма, продвигающего ленту. Точки и тире выдавливались на ленте иглой.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86345" y="286345"/>
        <a:ext cx="7887742" cy="5293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191B2-EEEE-4A0B-B72A-301CDD544A69}">
      <dsp:nvSpPr>
        <dsp:cNvPr id="0" name=""/>
        <dsp:cNvSpPr/>
      </dsp:nvSpPr>
      <dsp:spPr>
        <a:xfrm>
          <a:off x="0" y="530984"/>
          <a:ext cx="9144000" cy="3173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Английский изобретатель, разработал первый электрический телефон для передачи человеческой речи (1876г). Независимо от него аналогичное изобретение сделал И.Грей. Патент был выдан А.Беллу, который опередил И.Грея в подаче патентной заявки всего на два часа. Телеграфный аппарат передавал по проводам </a:t>
          </a:r>
          <a:r>
            <a:rPr lang="ru-RU" sz="1900" kern="1200" dirty="0" err="1" smtClean="0">
              <a:solidFill>
                <a:schemeClr val="tx1"/>
              </a:solidFill>
            </a:rPr>
            <a:t>знако</a:t>
          </a:r>
          <a:r>
            <a:rPr lang="ru-RU" sz="1900" kern="1200" dirty="0" smtClean="0">
              <a:solidFill>
                <a:schemeClr val="tx1"/>
              </a:solidFill>
            </a:rPr>
            <a:t> - символьную информацию(буквы, цифры и знаки препинания) с помощью кода Морзе, а телефон –уже звуковую информацию.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154893" y="685877"/>
        <a:ext cx="8834214" cy="2863215"/>
      </dsp:txXfrm>
    </dsp:sp>
    <dsp:sp modelId="{0445498A-FE2E-4F23-AD10-32A0EC2D81CB}">
      <dsp:nvSpPr>
        <dsp:cNvPr id="0" name=""/>
        <dsp:cNvSpPr/>
      </dsp:nvSpPr>
      <dsp:spPr>
        <a:xfrm>
          <a:off x="0" y="3758706"/>
          <a:ext cx="9144000" cy="25683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В тот же период проводились исследования электромагнитных колебаний. Большой вклад в теорию электромагнитных колебаний внесли работы Максвелла. Экспериментально же доказать наличие электромагнитных волн удалось Г.Р.Герцу.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125374" y="3884080"/>
        <a:ext cx="8893252" cy="23175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EE174-67FB-4D1B-A033-E71177065E11}">
      <dsp:nvSpPr>
        <dsp:cNvPr id="0" name=""/>
        <dsp:cNvSpPr/>
      </dsp:nvSpPr>
      <dsp:spPr>
        <a:xfrm>
          <a:off x="0" y="0"/>
          <a:ext cx="7571184" cy="35253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Немецкий физик . Родился в Гамбурге, окончил Берлинский </a:t>
          </a:r>
          <a:r>
            <a:rPr lang="ru-RU" sz="2000" kern="1200" dirty="0" err="1" smtClean="0">
              <a:solidFill>
                <a:schemeClr val="tx1"/>
              </a:solidFill>
            </a:rPr>
            <a:t>университет.В</a:t>
          </a:r>
          <a:r>
            <a:rPr lang="ru-RU" sz="2000" kern="1200" dirty="0" smtClean="0">
              <a:solidFill>
                <a:schemeClr val="tx1"/>
              </a:solidFill>
            </a:rPr>
            <a:t> 1887г предложил удачную конструкцию генератора (источника)электромагнитных колебаний(вибратор Герца)и устройства для их обнаружения (резонатор Герца), впервые разработав, таким образом, теорию открытого вибратора, излучающего электромагнитные волны в пространстве. Пользуясь вибратором и резонатором, в 1888 г экспериментально доказал существование в свободном пространстве электромагнитных волн, предсказанных теорией </a:t>
          </a:r>
          <a:r>
            <a:rPr lang="ru-RU" sz="2000" kern="1200" dirty="0" err="1" smtClean="0">
              <a:solidFill>
                <a:schemeClr val="tx1"/>
              </a:solidFill>
            </a:rPr>
            <a:t>Максвелля</a:t>
          </a:r>
          <a:r>
            <a:rPr lang="ru-RU" sz="2000" kern="1200" dirty="0" smtClean="0">
              <a:solidFill>
                <a:schemeClr val="tx1"/>
              </a:solidFill>
            </a:rPr>
            <a:t>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72095" y="172095"/>
        <a:ext cx="7226994" cy="3181183"/>
      </dsp:txXfrm>
    </dsp:sp>
    <dsp:sp modelId="{97038123-D1FF-49C5-B38D-87B6B2E2C029}">
      <dsp:nvSpPr>
        <dsp:cNvPr id="0" name=""/>
        <dsp:cNvSpPr/>
      </dsp:nvSpPr>
      <dsp:spPr>
        <a:xfrm>
          <a:off x="0" y="3538844"/>
          <a:ext cx="7571184" cy="26745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Применив электромагнитные колебания для передачи информации на расстоянии и фактически положить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ru-RU" sz="2000" kern="1200" dirty="0" smtClean="0">
              <a:solidFill>
                <a:schemeClr val="tx1"/>
              </a:solidFill>
            </a:rPr>
            <a:t>начало радиоэлектроники удалось А.С.Попову. Одновременно подобный эксперимент продемонстрировал итальянский инженер Г.Маркони, который получил патент.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30561" y="3669405"/>
        <a:ext cx="7310062" cy="24134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E20CB-222C-4CB0-B6C8-E8D256101E46}">
      <dsp:nvSpPr>
        <dsp:cNvPr id="0" name=""/>
        <dsp:cNvSpPr/>
      </dsp:nvSpPr>
      <dsp:spPr>
        <a:xfrm>
          <a:off x="0" y="1191051"/>
          <a:ext cx="7920880" cy="395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Русскийфизик</a:t>
          </a:r>
          <a:r>
            <a:rPr lang="ru-RU" sz="2400" kern="1200" dirty="0" smtClean="0">
              <a:solidFill>
                <a:schemeClr val="tx1"/>
              </a:solidFill>
            </a:rPr>
            <a:t> ,изобретатель  радио. Убеждённый в возможности связи без проводов, при помощи электромагнитных волн, Попов построил первый в мире радиоприёмник, применив в его схеме чувствительный элемент-когерер, который был продемонстрирован в 1895 году. Во время опытов по радиосвязи с помощью приборов Попова было впервые обнаружено отражение радиоволн от кораблей, послужившие впоследствии развитию радиолокации.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93048" y="1384099"/>
        <a:ext cx="7534784" cy="35685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586F3-610E-4BC6-8E09-F5E6BC4A574F}">
      <dsp:nvSpPr>
        <dsp:cNvPr id="0" name=""/>
        <dsp:cNvSpPr/>
      </dsp:nvSpPr>
      <dsp:spPr>
        <a:xfrm>
          <a:off x="811941" y="0"/>
          <a:ext cx="8064916" cy="3514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</a:rPr>
            <a:t>Гульельмо</a:t>
          </a:r>
          <a:r>
            <a:rPr lang="ru-RU" sz="2000" kern="1200" dirty="0" smtClean="0">
              <a:solidFill>
                <a:schemeClr val="tx1"/>
              </a:solidFill>
            </a:rPr>
            <a:t> Маркони родился в Болонье. В 13 лет он поступил в технический институт в </a:t>
          </a:r>
          <a:r>
            <a:rPr lang="ru-RU" sz="2000" kern="1200" dirty="0" err="1" smtClean="0">
              <a:solidFill>
                <a:schemeClr val="tx1"/>
              </a:solidFill>
            </a:rPr>
            <a:t>Ливорно.В</a:t>
          </a:r>
          <a:r>
            <a:rPr lang="ru-RU" sz="2000" kern="1200" dirty="0" smtClean="0">
              <a:solidFill>
                <a:schemeClr val="tx1"/>
              </a:solidFill>
            </a:rPr>
            <a:t> 1895году изобрел радиопередатчик: во время проведения опыта  в загородном доме послал беспроводной сигнал из своего сада в поле на расстояние 3 км. В июне 1896г Маркони приехал в Англию, где продемонстрировал свой аппарат. Используя азбуку Морзе, итальянец передал сигнал с крыши лондонского почтамта на расстоянии  1,5 км. В 1909 г Маркони с профессором  К.Ф.Брауном получил Нобелевскую премию по физике.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83520" y="171579"/>
        <a:ext cx="7721758" cy="3171658"/>
      </dsp:txXfrm>
    </dsp:sp>
    <dsp:sp modelId="{19B5C66A-AB97-4D19-AEAF-89AFF8F5A6F2}">
      <dsp:nvSpPr>
        <dsp:cNvPr id="0" name=""/>
        <dsp:cNvSpPr/>
      </dsp:nvSpPr>
      <dsp:spPr>
        <a:xfrm>
          <a:off x="732160" y="3600410"/>
          <a:ext cx="7889626" cy="269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Радиотелефония –передача в эфир не просто искровых, или тональных, сигналов, но и человеческой речи.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863752" y="3732002"/>
        <a:ext cx="7626442" cy="24324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B134F-3D25-470F-B199-B35ACFB5F16F}">
      <dsp:nvSpPr>
        <dsp:cNvPr id="0" name=""/>
        <dsp:cNvSpPr/>
      </dsp:nvSpPr>
      <dsp:spPr>
        <a:xfrm>
          <a:off x="0" y="504034"/>
          <a:ext cx="7956376" cy="4715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Получил </a:t>
          </a:r>
          <a:r>
            <a:rPr lang="ru-RU" sz="2400" kern="1200" dirty="0" err="1" smtClean="0">
              <a:solidFill>
                <a:schemeClr val="tx1"/>
              </a:solidFill>
            </a:rPr>
            <a:t>диплон</a:t>
          </a:r>
          <a:r>
            <a:rPr lang="ru-RU" sz="2400" kern="1200" dirty="0" smtClean="0">
              <a:solidFill>
                <a:schemeClr val="tx1"/>
              </a:solidFill>
            </a:rPr>
            <a:t> с отличием физико-математического факультета Петербургского университета. В 1897г впервые пришёл к мысли «о возможности осуществления электрического дальновидения». 25 июля 1907 г </a:t>
          </a:r>
          <a:r>
            <a:rPr lang="ru-RU" sz="2400" kern="1200" dirty="0" err="1" smtClean="0">
              <a:solidFill>
                <a:schemeClr val="tx1"/>
              </a:solidFill>
            </a:rPr>
            <a:t>Б.Л.Розингом</a:t>
          </a:r>
          <a:r>
            <a:rPr lang="ru-RU" sz="2400" kern="1200" dirty="0" smtClean="0">
              <a:solidFill>
                <a:schemeClr val="tx1"/>
              </a:solidFill>
            </a:rPr>
            <a:t> зарегистрирована заявка на изобретение «способа электрической передачи изображений на расстояние».Эту дату принято считать днём рождения электронного телевидения, а </a:t>
          </a:r>
          <a:r>
            <a:rPr lang="ru-RU" sz="2400" kern="1200" dirty="0" err="1" smtClean="0">
              <a:solidFill>
                <a:schemeClr val="tx1"/>
              </a:solidFill>
            </a:rPr>
            <a:t>Б.Л.Розинга</a:t>
          </a:r>
          <a:r>
            <a:rPr lang="ru-RU" sz="2400" kern="1200" dirty="0" smtClean="0">
              <a:solidFill>
                <a:schemeClr val="tx1"/>
              </a:solidFill>
            </a:rPr>
            <a:t> –его основоположником. В 1911г он впервые в мире получил на экране своего телевизора  чёткое изображение  четырёх белых полос на чёрном фоне.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30172" y="734206"/>
        <a:ext cx="7496032" cy="42547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DDE57-3FE1-421B-B7B2-CC6AC71FB708}">
      <dsp:nvSpPr>
        <dsp:cNvPr id="0" name=""/>
        <dsp:cNvSpPr/>
      </dsp:nvSpPr>
      <dsp:spPr>
        <a:xfrm>
          <a:off x="0" y="521550"/>
          <a:ext cx="8704219" cy="2813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Родился в Г.Муроме младшим ребёнком в многодетной семье купца первой гильдии </a:t>
          </a:r>
          <a:r>
            <a:rPr lang="ru-RU" sz="2400" kern="1200" dirty="0" err="1" smtClean="0">
              <a:solidFill>
                <a:schemeClr val="tx1"/>
              </a:solidFill>
            </a:rPr>
            <a:t>Козьмы</a:t>
          </a:r>
          <a:r>
            <a:rPr lang="ru-RU" sz="2400" kern="1200" dirty="0" smtClean="0">
              <a:solidFill>
                <a:schemeClr val="tx1"/>
              </a:solidFill>
            </a:rPr>
            <a:t> Алексеевича Зворыкина. Ученик </a:t>
          </a:r>
          <a:r>
            <a:rPr lang="ru-RU" sz="2400" kern="1200" dirty="0" err="1" smtClean="0">
              <a:solidFill>
                <a:schemeClr val="tx1"/>
              </a:solidFill>
            </a:rPr>
            <a:t>Б.Л.Розинга</a:t>
          </a:r>
          <a:r>
            <a:rPr lang="ru-RU" sz="2400" kern="1200" dirty="0" smtClean="0">
              <a:solidFill>
                <a:schemeClr val="tx1"/>
              </a:solidFill>
            </a:rPr>
            <a:t> Получив небольшую лабораторию в США, В.К.Зворыкин в 1923г.создаёт первое телевизионное устройство. В 1936г.были организованы регулярные телепередачи по системе Зворыкина, и вскоре его </a:t>
          </a:r>
          <a:r>
            <a:rPr lang="ru-RU" sz="2400" kern="1200" dirty="0" err="1" smtClean="0">
              <a:solidFill>
                <a:schemeClr val="tx1"/>
              </a:solidFill>
            </a:rPr>
            <a:t>телесетью</a:t>
          </a:r>
          <a:r>
            <a:rPr lang="ru-RU" sz="2400" kern="1200" dirty="0" smtClean="0">
              <a:solidFill>
                <a:schemeClr val="tx1"/>
              </a:solidFill>
            </a:rPr>
            <a:t> были  покрыты  все </a:t>
          </a:r>
          <a:r>
            <a:rPr lang="ru-RU" sz="2400" kern="1200" dirty="0" err="1" smtClean="0">
              <a:solidFill>
                <a:schemeClr val="tx1"/>
              </a:solidFill>
            </a:rPr>
            <a:t>Северо-Американские</a:t>
          </a:r>
          <a:r>
            <a:rPr lang="ru-RU" sz="2400" kern="1200" dirty="0" smtClean="0">
              <a:solidFill>
                <a:schemeClr val="tx1"/>
              </a:solidFill>
            </a:rPr>
            <a:t> Штаты.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37361" y="658911"/>
        <a:ext cx="8429497" cy="2539127"/>
      </dsp:txXfrm>
    </dsp:sp>
    <dsp:sp modelId="{9A097054-4B36-48FE-B990-B6C7B6B2C2DB}">
      <dsp:nvSpPr>
        <dsp:cNvPr id="0" name=""/>
        <dsp:cNvSpPr/>
      </dsp:nvSpPr>
      <dsp:spPr>
        <a:xfrm>
          <a:off x="0" y="3522600"/>
          <a:ext cx="8704219" cy="2813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Развитие электроники, автоматики, телемеханники приводит к появлению такой науки, как кибернетика. Начинает развиваться цифровая форма представления информации.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37361" y="3659961"/>
        <a:ext cx="8429497" cy="2539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516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95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5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65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55686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3624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4553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16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94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43984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72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7CD8BD0-542E-4F8E-B14F-871D85282F99}" type="datetimeFigureOut">
              <a:rPr lang="ru-RU" smtClean="0"/>
              <a:pPr/>
              <a:t>15/05/25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930F9A2-F10C-41C2-B604-55D331B7958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47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0195" y="4725144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Тарасов Е.Ю.– руководитель </a:t>
            </a:r>
            <a:r>
              <a:rPr lang="ru-RU" dirty="0" smtClean="0">
                <a:solidFill>
                  <a:schemeClr val="tx1"/>
                </a:solidFill>
              </a:rPr>
              <a:t>объединения «Радио и конструирование»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785926"/>
            <a:ext cx="69294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Достижения в радиоэлектронике</a:t>
            </a:r>
            <a:endParaRPr lang="ru-RU" sz="48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41486" y="40466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МБУ ДО «ЦДТ Сормовского района»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Александр Степанович Попов</a:t>
            </a:r>
            <a:br>
              <a:rPr lang="ru-RU" dirty="0" smtClean="0"/>
            </a:br>
            <a:r>
              <a:rPr lang="ru-RU" dirty="0" smtClean="0"/>
              <a:t>(1859-1906г)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5629" y="1874517"/>
            <a:ext cx="3384376" cy="43021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339867"/>
              </p:ext>
            </p:extLst>
          </p:nvPr>
        </p:nvGraphicFramePr>
        <p:xfrm>
          <a:off x="683568" y="260648"/>
          <a:ext cx="792088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Гульельмо</a:t>
            </a:r>
            <a:r>
              <a:rPr lang="ru-RU" dirty="0" smtClean="0"/>
              <a:t> Маркони</a:t>
            </a:r>
            <a:br>
              <a:rPr lang="ru-RU" dirty="0" smtClean="0"/>
            </a:br>
            <a:r>
              <a:rPr lang="ru-RU" dirty="0" smtClean="0"/>
              <a:t>(1874-1937г)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484784"/>
            <a:ext cx="3600723" cy="48440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834938"/>
              </p:ext>
            </p:extLst>
          </p:nvPr>
        </p:nvGraphicFramePr>
        <p:xfrm>
          <a:off x="-17339" y="18864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Борис Львович </a:t>
            </a:r>
            <a:r>
              <a:rPr lang="ru-RU" dirty="0" err="1" smtClean="0"/>
              <a:t>Розинг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(1869-1933 г)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880" y="1874517"/>
            <a:ext cx="4638030" cy="46380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026996"/>
              </p:ext>
            </p:extLst>
          </p:nvPr>
        </p:nvGraphicFramePr>
        <p:xfrm>
          <a:off x="777441" y="764704"/>
          <a:ext cx="795637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Владимир Козьмич Зворыкин </a:t>
            </a:r>
            <a:br>
              <a:rPr lang="ru-RU" dirty="0" smtClean="0"/>
            </a:br>
            <a:r>
              <a:rPr lang="ru-RU" dirty="0" smtClean="0"/>
              <a:t>(1889-1982 г)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686" y="2780928"/>
            <a:ext cx="5557886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392631"/>
              </p:ext>
            </p:extLst>
          </p:nvPr>
        </p:nvGraphicFramePr>
        <p:xfrm>
          <a:off x="179512" y="116632"/>
          <a:ext cx="870421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Норберт</a:t>
            </a:r>
            <a:r>
              <a:rPr lang="ru-RU" dirty="0" smtClean="0"/>
              <a:t> Винер </a:t>
            </a:r>
            <a:br>
              <a:rPr lang="ru-RU" dirty="0" smtClean="0"/>
            </a:br>
            <a:r>
              <a:rPr lang="ru-RU" dirty="0" smtClean="0"/>
              <a:t>(1894-1964г)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856" y="1874517"/>
            <a:ext cx="4854054" cy="48540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416361"/>
              </p:ext>
            </p:extLst>
          </p:nvPr>
        </p:nvGraphicFramePr>
        <p:xfrm>
          <a:off x="539552" y="0"/>
          <a:ext cx="831641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998091"/>
              </p:ext>
            </p:extLst>
          </p:nvPr>
        </p:nvGraphicFramePr>
        <p:xfrm>
          <a:off x="32945" y="0"/>
          <a:ext cx="8964488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Басов Николай </a:t>
            </a:r>
            <a:r>
              <a:rPr lang="ru-RU" dirty="0" err="1" smtClean="0"/>
              <a:t>Генадьевич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(1922-2001г)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2636912"/>
            <a:ext cx="5457707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608142"/>
              </p:ext>
            </p:extLst>
          </p:nvPr>
        </p:nvGraphicFramePr>
        <p:xfrm>
          <a:off x="899592" y="260648"/>
          <a:ext cx="7958688" cy="624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Прохоров Александр Михайлович</a:t>
            </a:r>
            <a:br>
              <a:rPr lang="ru-RU" dirty="0" smtClean="0"/>
            </a:br>
            <a:r>
              <a:rPr lang="ru-RU" dirty="0" smtClean="0"/>
              <a:t>(1916-2002г)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848" y="2708920"/>
            <a:ext cx="4492625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2035"/>
              </p:ext>
            </p:extLst>
          </p:nvPr>
        </p:nvGraphicFramePr>
        <p:xfrm>
          <a:off x="827584" y="285704"/>
          <a:ext cx="8208912" cy="657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Жорес Иванович Алфёров</a:t>
            </a:r>
            <a:br>
              <a:rPr lang="ru-RU" dirty="0" smtClean="0"/>
            </a:br>
            <a:r>
              <a:rPr lang="ru-RU" dirty="0" smtClean="0"/>
              <a:t>15.03.1930-01.03.2019г.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944" y="2276872"/>
            <a:ext cx="3488668" cy="41792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8696151"/>
              </p:ext>
            </p:extLst>
          </p:nvPr>
        </p:nvGraphicFramePr>
        <p:xfrm>
          <a:off x="827584" y="332656"/>
          <a:ext cx="785054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326831"/>
              </p:ext>
            </p:extLst>
          </p:nvPr>
        </p:nvGraphicFramePr>
        <p:xfrm>
          <a:off x="938213" y="332656"/>
          <a:ext cx="7634287" cy="5547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273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Самуэль</a:t>
            </a:r>
            <a:r>
              <a:rPr lang="ru-RU" dirty="0" smtClean="0"/>
              <a:t> Морзе </a:t>
            </a:r>
            <a:br>
              <a:rPr lang="ru-RU" dirty="0" smtClean="0"/>
            </a:br>
            <a:r>
              <a:rPr lang="ru-RU" dirty="0" smtClean="0"/>
              <a:t>(1791-1872г)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928" y="1897497"/>
            <a:ext cx="3893744" cy="47125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861984"/>
              </p:ext>
            </p:extLst>
          </p:nvPr>
        </p:nvGraphicFramePr>
        <p:xfrm>
          <a:off x="395536" y="476672"/>
          <a:ext cx="846043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Александр Грехам Белл</a:t>
            </a:r>
            <a:br>
              <a:rPr lang="ru-RU" dirty="0" smtClean="0"/>
            </a:br>
            <a:r>
              <a:rPr lang="ru-RU" dirty="0" smtClean="0"/>
              <a:t> (1847-1922гг)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3704" y="1844824"/>
            <a:ext cx="3528392" cy="48173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4284164"/>
              </p:ext>
            </p:extLst>
          </p:nvPr>
        </p:nvGraphicFramePr>
        <p:xfrm>
          <a:off x="-15177" y="-87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Генрих Рудольф Герц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1857</a:t>
            </a:r>
            <a:r>
              <a:rPr lang="ru-RU" dirty="0" smtClean="0"/>
              <a:t>-1894гг)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412776"/>
            <a:ext cx="3240360" cy="52158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527956"/>
              </p:ext>
            </p:extLst>
          </p:nvPr>
        </p:nvGraphicFramePr>
        <p:xfrm>
          <a:off x="899592" y="404664"/>
          <a:ext cx="757118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584</TotalTime>
  <Words>1250</Words>
  <Application>Microsoft Office PowerPoint</Application>
  <PresentationFormat>Экран (4:3)</PresentationFormat>
  <Paragraphs>42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Corbel</vt:lpstr>
      <vt:lpstr>Gill Sans MT</vt:lpstr>
      <vt:lpstr>Impact</vt:lpstr>
      <vt:lpstr>Badge</vt:lpstr>
      <vt:lpstr>Презентация PowerPoint</vt:lpstr>
      <vt:lpstr>Презентация PowerPoint</vt:lpstr>
      <vt:lpstr>Презентация PowerPoint</vt:lpstr>
      <vt:lpstr>Самуэль Морзе  (1791-1872г)</vt:lpstr>
      <vt:lpstr>Презентация PowerPoint</vt:lpstr>
      <vt:lpstr> Александр Грехам Белл  (1847-1922гг)  </vt:lpstr>
      <vt:lpstr>Презентация PowerPoint</vt:lpstr>
      <vt:lpstr>Генрих Рудольф Герц (1857-1894гг)</vt:lpstr>
      <vt:lpstr>Презентация PowerPoint</vt:lpstr>
      <vt:lpstr>Александр Степанович Попов (1859-1906г)</vt:lpstr>
      <vt:lpstr>Презентация PowerPoint</vt:lpstr>
      <vt:lpstr>Гульельмо Маркони (1874-1937г) </vt:lpstr>
      <vt:lpstr>Презентация PowerPoint</vt:lpstr>
      <vt:lpstr>Борис Львович Розинг (1869-1933 г)</vt:lpstr>
      <vt:lpstr>Презентация PowerPoint</vt:lpstr>
      <vt:lpstr>Владимир Козьмич Зворыкин  (1889-1982 г)</vt:lpstr>
      <vt:lpstr>Презентация PowerPoint</vt:lpstr>
      <vt:lpstr>Норберт Винер  (1894-1964г)</vt:lpstr>
      <vt:lpstr>Презентация PowerPoint</vt:lpstr>
      <vt:lpstr>Басов Николай Генадьевич (1922-2001г)</vt:lpstr>
      <vt:lpstr>Презентация PowerPoint</vt:lpstr>
      <vt:lpstr>Прохоров Александр Михайлович (1916-2002г)</vt:lpstr>
      <vt:lpstr>Презентация PowerPoint</vt:lpstr>
      <vt:lpstr>Жорес Иванович Алфёров 15.03.1930-01.03.2019г. 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1</cp:lastModifiedBy>
  <cp:revision>75</cp:revision>
  <dcterms:created xsi:type="dcterms:W3CDTF">2009-10-26T10:23:29Z</dcterms:created>
  <dcterms:modified xsi:type="dcterms:W3CDTF">2025-05-15T13:38:40Z</dcterms:modified>
</cp:coreProperties>
</file>