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1" r:id="rId3"/>
    <p:sldId id="272" r:id="rId4"/>
    <p:sldId id="273" r:id="rId5"/>
    <p:sldId id="283" r:id="rId6"/>
    <p:sldId id="282" r:id="rId7"/>
    <p:sldId id="275" r:id="rId8"/>
    <p:sldId id="276" r:id="rId9"/>
    <p:sldId id="277" r:id="rId10"/>
    <p:sldId id="278" r:id="rId11"/>
    <p:sldId id="279" r:id="rId12"/>
    <p:sldId id="280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57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E1E440B-C929-4C57-B9E3-D001CA6DFC23}" type="datetimeFigureOut">
              <a:rPr lang="ru-RU" smtClean="0"/>
              <a:pPr/>
              <a:t>15.05.2025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B48002E-2AC7-48D6-826F-64B95BEF95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E440B-C929-4C57-B9E3-D001CA6DFC23}" type="datetimeFigureOut">
              <a:rPr lang="ru-RU" smtClean="0"/>
              <a:pPr/>
              <a:t>15.05.2025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8002E-2AC7-48D6-826F-64B95BEF95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E440B-C929-4C57-B9E3-D001CA6DFC23}" type="datetimeFigureOut">
              <a:rPr lang="ru-RU" smtClean="0"/>
              <a:pPr/>
              <a:t>15.05.2025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8002E-2AC7-48D6-826F-64B95BEF95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E1E440B-C929-4C57-B9E3-D001CA6DFC23}" type="datetimeFigureOut">
              <a:rPr lang="ru-RU" smtClean="0"/>
              <a:pPr/>
              <a:t>15.05.2025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B48002E-2AC7-48D6-826F-64B95BEF955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E1E440B-C929-4C57-B9E3-D001CA6DFC23}" type="datetimeFigureOut">
              <a:rPr lang="ru-RU" smtClean="0"/>
              <a:pPr/>
              <a:t>15.05.2025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B48002E-2AC7-48D6-826F-64B95BEF95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E440B-C929-4C57-B9E3-D001CA6DFC23}" type="datetimeFigureOut">
              <a:rPr lang="ru-RU" smtClean="0"/>
              <a:pPr/>
              <a:t>15.05.2025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8002E-2AC7-48D6-826F-64B95BEF955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E440B-C929-4C57-B9E3-D001CA6DFC23}" type="datetimeFigureOut">
              <a:rPr lang="ru-RU" smtClean="0"/>
              <a:pPr/>
              <a:t>15.05.2025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8002E-2AC7-48D6-826F-64B95BEF955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E1E440B-C929-4C57-B9E3-D001CA6DFC23}" type="datetimeFigureOut">
              <a:rPr lang="ru-RU" smtClean="0"/>
              <a:pPr/>
              <a:t>15.05.2025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B48002E-2AC7-48D6-826F-64B95BEF955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E440B-C929-4C57-B9E3-D001CA6DFC23}" type="datetimeFigureOut">
              <a:rPr lang="ru-RU" smtClean="0"/>
              <a:pPr/>
              <a:t>15.05.2025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8002E-2AC7-48D6-826F-64B95BEF95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E1E440B-C929-4C57-B9E3-D001CA6DFC23}" type="datetimeFigureOut">
              <a:rPr lang="ru-RU" smtClean="0"/>
              <a:pPr/>
              <a:t>15.05.2025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B48002E-2AC7-48D6-826F-64B95BEF955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E1E440B-C929-4C57-B9E3-D001CA6DFC23}" type="datetimeFigureOut">
              <a:rPr lang="ru-RU" smtClean="0"/>
              <a:pPr/>
              <a:t>15.05.2025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B48002E-2AC7-48D6-826F-64B95BEF955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E1E440B-C929-4C57-B9E3-D001CA6DFC23}" type="datetimeFigureOut">
              <a:rPr lang="ru-RU" smtClean="0"/>
              <a:pPr/>
              <a:t>15.05.2025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B48002E-2AC7-48D6-826F-64B95BEF955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540568" y="1412776"/>
            <a:ext cx="8424936" cy="1296144"/>
          </a:xfrm>
        </p:spPr>
        <p:txBody>
          <a:bodyPr>
            <a:noAutofit/>
          </a:bodyPr>
          <a:lstStyle/>
          <a:p>
            <a:pPr algn="ctr"/>
            <a:r>
              <a:rPr lang="ru-RU" sz="3600" i="1" dirty="0">
                <a:solidFill>
                  <a:srgbClr val="0070C0"/>
                </a:solidFill>
              </a:rPr>
              <a:t> Мастер – класс  </a:t>
            </a:r>
          </a:p>
          <a:p>
            <a:pPr algn="ctr"/>
            <a:r>
              <a:rPr lang="ru-RU" sz="3600" i="1" dirty="0">
                <a:solidFill>
                  <a:srgbClr val="0070C0"/>
                </a:solidFill>
              </a:rPr>
              <a:t>на  тему:</a:t>
            </a:r>
            <a:endParaRPr lang="ru-RU" sz="4400" dirty="0">
              <a:solidFill>
                <a:srgbClr val="0070C0"/>
              </a:solidFill>
            </a:endParaRPr>
          </a:p>
          <a:p>
            <a:pPr algn="ctr"/>
            <a:endParaRPr lang="ru-RU" sz="4400" i="1" dirty="0">
              <a:solidFill>
                <a:schemeClr val="accent1"/>
              </a:solidFill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395536" y="4869160"/>
            <a:ext cx="8424936" cy="144016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395536" y="188640"/>
            <a:ext cx="8424936" cy="108012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lang="ru-RU" b="1" i="1" dirty="0">
                <a:solidFill>
                  <a:srgbClr val="0070C0"/>
                </a:solidFill>
              </a:rPr>
              <a:t>МОБУ «СОШ «МУРИНСКИЙ ЦЕНТР ОБРАЗОВАНИЯ № 4»</a:t>
            </a:r>
          </a:p>
          <a:p>
            <a:pPr algn="ctr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endParaRPr kumimoji="0" lang="ru-RU" sz="4400" b="1" i="1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endParaRPr kumimoji="0" lang="ru-RU" sz="4400" b="1" i="1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Подзаголовок 2"/>
          <p:cNvSpPr txBox="1">
            <a:spLocks/>
          </p:cNvSpPr>
          <p:nvPr/>
        </p:nvSpPr>
        <p:spPr>
          <a:xfrm>
            <a:off x="1043608" y="3185593"/>
            <a:ext cx="7920880" cy="89147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lang="ru-RU" sz="3600" b="1" i="1" dirty="0">
                <a:solidFill>
                  <a:schemeClr val="accent1"/>
                </a:solidFill>
              </a:rPr>
              <a:t>«</a:t>
            </a:r>
            <a:r>
              <a:rPr lang="ru-RU" sz="2800" b="1" i="1" dirty="0">
                <a:solidFill>
                  <a:schemeClr val="accent1"/>
                </a:solidFill>
              </a:rPr>
              <a:t>Использование инновационной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lang="ru-RU" sz="2800" b="1" i="1" dirty="0">
                <a:solidFill>
                  <a:schemeClr val="accent1"/>
                </a:solidFill>
              </a:rPr>
              <a:t>     технологии «</a:t>
            </a:r>
            <a:r>
              <a:rPr lang="ru-RU" sz="2800" b="1" i="1" dirty="0" err="1">
                <a:solidFill>
                  <a:schemeClr val="accent1"/>
                </a:solidFill>
              </a:rPr>
              <a:t>Синквейн</a:t>
            </a:r>
            <a:r>
              <a:rPr lang="ru-RU" sz="2800" b="1" i="1" dirty="0">
                <a:solidFill>
                  <a:schemeClr val="accent1"/>
                </a:solidFill>
              </a:rPr>
              <a:t>» в  речевом   развитии дошкольников»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endParaRPr kumimoji="0" lang="ru-RU" sz="2800" b="1" i="1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endParaRPr kumimoji="0" lang="ru-RU" sz="280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0" lang="ru-RU" sz="280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</a:rPr>
              <a:t>Подготовила: Завьялова Е. А.</a:t>
            </a:r>
            <a:endParaRPr kumimoji="0" lang="ru-RU" sz="280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endParaRPr kumimoji="0" lang="ru-RU" sz="4400" b="1" i="1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170" name="Picture 2" descr="C:\Users\user\Desktop\govorimp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790451"/>
            <a:ext cx="2880320" cy="23951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ru-RU" b="1" dirty="0"/>
            </a:br>
            <a:r>
              <a:rPr lang="ru-RU" sz="3100" b="1" i="1" dirty="0" err="1"/>
              <a:t>Синквейн</a:t>
            </a:r>
            <a:r>
              <a:rPr lang="ru-RU" sz="3100" b="1" i="1" dirty="0"/>
              <a:t> используется мною:</a:t>
            </a:r>
            <a:br>
              <a:rPr lang="ru-RU" sz="3100" b="1" i="1" dirty="0"/>
            </a:br>
            <a:endParaRPr lang="ru-RU" sz="3100" b="1" i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1) На НОД, для закрепления изученной лексической темы.</a:t>
            </a:r>
          </a:p>
          <a:p>
            <a:r>
              <a:rPr lang="ru-RU" dirty="0"/>
              <a:t>2) Для закрепления понятий, усвоенных на занятиях по подготовке к обучению грамоте.</a:t>
            </a:r>
          </a:p>
          <a:p>
            <a:r>
              <a:rPr lang="ru-RU" dirty="0"/>
              <a:t>3) На НОД по развитию связной речи: используя слова из </a:t>
            </a:r>
            <a:r>
              <a:rPr lang="ru-RU" dirty="0" err="1"/>
              <a:t>синквейна</a:t>
            </a:r>
            <a:r>
              <a:rPr lang="ru-RU" dirty="0"/>
              <a:t>, дети придумывают рассказ.</a:t>
            </a:r>
          </a:p>
          <a:p>
            <a:endParaRPr lang="ru-RU" dirty="0"/>
          </a:p>
        </p:txBody>
      </p:sp>
      <p:pic>
        <p:nvPicPr>
          <p:cNvPr id="4" name="Picture 2" descr="C:\Users\user\Desktop\1375955078_untitled-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4363869"/>
            <a:ext cx="3528392" cy="249413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058823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ru-RU" b="1" dirty="0"/>
            </a:br>
            <a:r>
              <a:rPr lang="ru-RU" b="1" dirty="0"/>
              <a:t>Виды работы над </a:t>
            </a:r>
            <a:r>
              <a:rPr lang="ru-RU" b="1" dirty="0" err="1"/>
              <a:t>синквейном</a:t>
            </a:r>
            <a:r>
              <a:rPr lang="ru-RU" b="1" dirty="0"/>
              <a:t>:</a:t>
            </a:r>
            <a:br>
              <a:rPr lang="ru-RU" b="1" dirty="0"/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1. Составление краткого рассказа по готовому </a:t>
            </a:r>
            <a:r>
              <a:rPr lang="ru-RU" dirty="0" err="1"/>
              <a:t>синквейну</a:t>
            </a:r>
            <a:r>
              <a:rPr lang="ru-RU" dirty="0"/>
              <a:t> (с </a:t>
            </a:r>
            <a:r>
              <a:rPr lang="ru-RU" dirty="0" err="1"/>
              <a:t>использованиием</a:t>
            </a:r>
            <a:r>
              <a:rPr lang="ru-RU" dirty="0"/>
              <a:t> слов и фраз, входящих в состав последнего).</a:t>
            </a:r>
          </a:p>
          <a:p>
            <a:r>
              <a:rPr lang="ru-RU" dirty="0"/>
              <a:t>2. Составление </a:t>
            </a:r>
            <a:r>
              <a:rPr lang="ru-RU" dirty="0" err="1"/>
              <a:t>синквейна</a:t>
            </a:r>
            <a:r>
              <a:rPr lang="ru-RU" dirty="0"/>
              <a:t> по прослушанному рассказу.</a:t>
            </a:r>
          </a:p>
          <a:p>
            <a:r>
              <a:rPr lang="ru-RU" dirty="0"/>
              <a:t>3. Коррекция и совершенствование готового </a:t>
            </a:r>
            <a:r>
              <a:rPr lang="ru-RU" dirty="0" err="1"/>
              <a:t>синквейна</a:t>
            </a:r>
            <a:r>
              <a:rPr lang="ru-RU" dirty="0"/>
              <a:t> (анализ неполного </a:t>
            </a:r>
            <a:r>
              <a:rPr lang="ru-RU" dirty="0" err="1"/>
              <a:t>синквейна</a:t>
            </a:r>
            <a:r>
              <a:rPr lang="ru-RU" dirty="0"/>
              <a:t> для определения отсутствующей части. Например, дан </a:t>
            </a:r>
            <a:r>
              <a:rPr lang="ru-RU" dirty="0" err="1"/>
              <a:t>синквейн</a:t>
            </a:r>
            <a:r>
              <a:rPr lang="ru-RU" dirty="0"/>
              <a:t> без указания темы, первой строки – на основе существующих строк необходимо ее определить).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97378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ru-RU" b="1" dirty="0"/>
            </a:br>
            <a:r>
              <a:rPr lang="ru-RU" b="1" dirty="0"/>
              <a:t>Выводы:</a:t>
            </a:r>
            <a:br>
              <a:rPr lang="ru-RU" b="1" dirty="0"/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/>
              <a:t>Синквейн</a:t>
            </a:r>
            <a:r>
              <a:rPr lang="ru-RU" dirty="0"/>
              <a:t> помогает пополнить словарный запас.</a:t>
            </a:r>
          </a:p>
          <a:p>
            <a:r>
              <a:rPr lang="ru-RU" dirty="0" err="1"/>
              <a:t>Синквейн</a:t>
            </a:r>
            <a:r>
              <a:rPr lang="ru-RU" dirty="0"/>
              <a:t> учит краткому пересказу.</a:t>
            </a:r>
          </a:p>
          <a:p>
            <a:r>
              <a:rPr lang="ru-RU" dirty="0" err="1"/>
              <a:t>Синквейн</a:t>
            </a:r>
            <a:r>
              <a:rPr lang="ru-RU" dirty="0"/>
              <a:t> помогает развить речь и мышление.</a:t>
            </a:r>
          </a:p>
          <a:p>
            <a:r>
              <a:rPr lang="ru-RU" dirty="0"/>
              <a:t>Сочинение </a:t>
            </a:r>
            <a:r>
              <a:rPr lang="ru-RU" dirty="0" err="1"/>
              <a:t>синквейна</a:t>
            </a:r>
            <a:r>
              <a:rPr lang="ru-RU" dirty="0"/>
              <a:t> – процесс творческий. Это интересное занятие помогает самовыражению детей, через сочинение собственных нерифмованных стихов.</a:t>
            </a:r>
          </a:p>
          <a:p>
            <a:r>
              <a:rPr lang="ru-RU" dirty="0" err="1"/>
              <a:t>Синквейн</a:t>
            </a:r>
            <a:r>
              <a:rPr lang="ru-RU" dirty="0"/>
              <a:t> учит находить и выделять в большом объеме информации главную мысль.</a:t>
            </a:r>
          </a:p>
          <a:p>
            <a:r>
              <a:rPr lang="ru-RU" dirty="0" err="1"/>
              <a:t>Синквейн</a:t>
            </a:r>
            <a:r>
              <a:rPr lang="ru-RU" dirty="0"/>
              <a:t> облегчает процесс усвоения понятий и их содержания.</a:t>
            </a:r>
          </a:p>
          <a:p>
            <a:r>
              <a:rPr lang="ru-RU" dirty="0" err="1"/>
              <a:t>Синквейн</a:t>
            </a:r>
            <a:r>
              <a:rPr lang="ru-RU" dirty="0"/>
              <a:t> — это также способ контроля и самоконтроля (дети могут сравнить </a:t>
            </a:r>
            <a:r>
              <a:rPr lang="ru-RU" dirty="0" err="1"/>
              <a:t>синквейны</a:t>
            </a:r>
            <a:r>
              <a:rPr lang="ru-RU" dirty="0"/>
              <a:t> и оценивать их).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8049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115616" y="2708920"/>
            <a:ext cx="6840760" cy="324036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3200" b="1" dirty="0">
              <a:solidFill>
                <a:schemeClr val="accent1">
                  <a:lumMod val="75000"/>
                </a:schemeClr>
              </a:solidFill>
              <a:latin typeface="Cambria" pitchFamily="18" charset="0"/>
            </a:endParaRPr>
          </a:p>
          <a:p>
            <a:pPr algn="ctr">
              <a:buNone/>
            </a:pPr>
            <a:endParaRPr lang="ru-RU" sz="3200" b="1" dirty="0">
              <a:solidFill>
                <a:schemeClr val="accent1">
                  <a:lumMod val="75000"/>
                </a:schemeClr>
              </a:solidFill>
              <a:latin typeface="Cambria" pitchFamily="18" charset="0"/>
            </a:endParaRPr>
          </a:p>
          <a:p>
            <a:pPr algn="ctr">
              <a:buNone/>
            </a:pPr>
            <a:r>
              <a:rPr lang="ru-RU" sz="4000" b="1" dirty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Спасибо за внимание!!!!!</a:t>
            </a:r>
          </a:p>
        </p:txBody>
      </p:sp>
      <p:pic>
        <p:nvPicPr>
          <p:cNvPr id="6146" name="Picture 2" descr="C:\Users\user\Desktop\fonstola.ru_25767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620687"/>
            <a:ext cx="7128792" cy="288032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39752" y="332656"/>
            <a:ext cx="7467600" cy="1143000"/>
          </a:xfrm>
        </p:spPr>
        <p:txBody>
          <a:bodyPr/>
          <a:lstStyle/>
          <a:p>
            <a:r>
              <a:rPr lang="ru-RU" b="1" dirty="0"/>
              <a:t>       Понятие «</a:t>
            </a:r>
            <a:r>
              <a:rPr lang="ru-RU" b="1" dirty="0" err="1"/>
              <a:t>синквейн</a:t>
            </a:r>
            <a:r>
              <a:rPr lang="ru-RU" b="1" dirty="0"/>
              <a:t>»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669646" y="1556792"/>
            <a:ext cx="5255154" cy="4917160"/>
          </a:xfrm>
        </p:spPr>
        <p:txBody>
          <a:bodyPr>
            <a:normAutofit fontScale="92500"/>
          </a:bodyPr>
          <a:lstStyle/>
          <a:p>
            <a:pPr algn="just"/>
            <a:r>
              <a:rPr lang="ru-RU" b="1" dirty="0" err="1"/>
              <a:t>Синквейн</a:t>
            </a:r>
            <a:r>
              <a:rPr lang="ru-RU" b="1" dirty="0"/>
              <a:t> </a:t>
            </a:r>
            <a:r>
              <a:rPr lang="ru-RU" dirty="0"/>
              <a:t>– один из видов моделирования. Слово </a:t>
            </a:r>
            <a:r>
              <a:rPr lang="ru-RU" dirty="0" err="1"/>
              <a:t>синквейн</a:t>
            </a:r>
            <a:r>
              <a:rPr lang="ru-RU" dirty="0"/>
              <a:t> (англ.</a:t>
            </a:r>
            <a:r>
              <a:rPr lang="en-US" dirty="0" err="1"/>
              <a:t>Cinquain</a:t>
            </a:r>
            <a:r>
              <a:rPr lang="ru-RU" dirty="0"/>
              <a:t>)</a:t>
            </a:r>
            <a:r>
              <a:rPr lang="en-US" dirty="0"/>
              <a:t> </a:t>
            </a:r>
            <a:r>
              <a:rPr lang="ru-RU" dirty="0"/>
              <a:t>происходит от французского слова «пять», что означает «стихотворение из пяти строк», которые пишутся по определенным правилам. </a:t>
            </a:r>
            <a:r>
              <a:rPr lang="ru-RU" dirty="0" err="1"/>
              <a:t>Синквейн</a:t>
            </a:r>
            <a:r>
              <a:rPr lang="ru-RU" dirty="0"/>
              <a:t> – это малая стихотворная форма, используемая для фиксации эмоциональных оценок, описания своих текущих впечатлений, ощущений, ассоциаций.</a:t>
            </a:r>
          </a:p>
        </p:txBody>
      </p:sp>
      <p:pic>
        <p:nvPicPr>
          <p:cNvPr id="5" name="Picture 2" descr="C:\Users\user\Downloads\0011-001-Spasibo-za-rabotu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661"/>
            <a:ext cx="2669646" cy="249093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78264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"/>
            <a:ext cx="7467600" cy="1484784"/>
          </a:xfrm>
        </p:spPr>
        <p:txBody>
          <a:bodyPr>
            <a:noAutofit/>
          </a:bodyPr>
          <a:lstStyle/>
          <a:p>
            <a:br>
              <a:rPr lang="ru-RU" sz="2400" b="1" i="1" dirty="0"/>
            </a:br>
            <a:br>
              <a:rPr lang="ru-RU" sz="2400" b="1" i="1" dirty="0"/>
            </a:br>
            <a:r>
              <a:rPr lang="ru-RU" sz="2400" b="1" i="1" dirty="0"/>
              <a:t>Актуальность использования наглядного моделирования в работе с детьми состоит в том, что:</a:t>
            </a:r>
            <a:br>
              <a:rPr lang="ru-RU" sz="2400" b="1" i="1" dirty="0"/>
            </a:br>
            <a:endParaRPr lang="ru-RU" sz="2400" b="1" i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95536" y="1196752"/>
            <a:ext cx="7529264" cy="5277200"/>
          </a:xfrm>
        </p:spPr>
        <p:txBody>
          <a:bodyPr>
            <a:normAutofit/>
          </a:bodyPr>
          <a:lstStyle/>
          <a:p>
            <a:r>
              <a:rPr lang="ru-RU" dirty="0"/>
              <a:t>во - первых, ребенок - дошкольник очень пластичен и легко обучаем, но дошкольникам присуща быстрая утомляемость и потеря интереса к занятию. Использование наглядного моделирования вызывает интерес и помогает решить эту проблему;</a:t>
            </a:r>
          </a:p>
          <a:p>
            <a:r>
              <a:rPr lang="ru-RU" dirty="0"/>
              <a:t>во - вторых, использование символической аналогии облегчает и ускоряет процесс запоминания и усвоения материала, формирует приёмы работы с памятью;</a:t>
            </a:r>
          </a:p>
          <a:p>
            <a:r>
              <a:rPr lang="ru-RU" dirty="0"/>
              <a:t>в-третьих, применяя графическую аналогию, мы учим детей видеть главное, систематизировать полученные знания.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3628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Функции </a:t>
            </a:r>
            <a:r>
              <a:rPr lang="ru-RU" b="1" dirty="0" err="1"/>
              <a:t>синквейна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1) Способствует речевому развитию: уточнение, активизация словаря детей, закрепление знаний о частях речи.</a:t>
            </a:r>
          </a:p>
          <a:p>
            <a:pPr marL="0" indent="0">
              <a:buNone/>
            </a:pPr>
            <a:r>
              <a:rPr lang="ru-RU" dirty="0"/>
              <a:t>    Учит краткому пересказу.</a:t>
            </a:r>
          </a:p>
          <a:p>
            <a:pPr marL="0" indent="0">
              <a:buNone/>
            </a:pPr>
            <a:r>
              <a:rPr lang="ru-RU" dirty="0"/>
              <a:t>    Учит подбирать синонимы.</a:t>
            </a:r>
          </a:p>
          <a:p>
            <a:r>
              <a:rPr lang="ru-RU" dirty="0"/>
              <a:t>2) Развивает психические процессы: внимание, мышление, память, воображение.</a:t>
            </a:r>
          </a:p>
          <a:p>
            <a:r>
              <a:rPr lang="ru-RU" dirty="0"/>
              <a:t>3) Совершенствует мелкую моторику, изобразительные умения.</a:t>
            </a:r>
          </a:p>
          <a:p>
            <a:r>
              <a:rPr lang="ru-RU" dirty="0"/>
              <a:t>4) Способствует развитию творческой активности, самостоятельности.</a:t>
            </a:r>
          </a:p>
          <a:p>
            <a:r>
              <a:rPr lang="ru-RU" dirty="0"/>
              <a:t>5) Содержит игровой момент.</a:t>
            </a:r>
          </a:p>
          <a:p>
            <a:r>
              <a:rPr lang="ru-RU" dirty="0"/>
              <a:t>6) Главное - могут составить все, но уровень составления будет разный, так как зависит от интеллекта и увлеченности данной темой</a:t>
            </a:r>
          </a:p>
        </p:txBody>
      </p:sp>
    </p:spTree>
    <p:extLst>
      <p:ext uri="{BB962C8B-B14F-4D97-AF65-F5344CB8AC3E}">
        <p14:creationId xmlns:p14="http://schemas.microsoft.com/office/powerpoint/2010/main" val="3763719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260648"/>
            <a:ext cx="6552728" cy="864096"/>
          </a:xfrm>
        </p:spPr>
        <p:txBody>
          <a:bodyPr>
            <a:noAutofit/>
          </a:bodyPr>
          <a:lstStyle/>
          <a:p>
            <a:pPr algn="ctr"/>
            <a:r>
              <a:rPr lang="ru-RU" sz="3600" b="1" i="1" dirty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  <a:cs typeface="Times New Roman" pitchFamily="18" charset="0"/>
              </a:rPr>
              <a:t>Правила    написания   </a:t>
            </a:r>
            <a:r>
              <a:rPr lang="ru-RU" sz="3600" b="1" i="1" dirty="0" err="1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  <a:cs typeface="Times New Roman" pitchFamily="18" charset="0"/>
              </a:rPr>
              <a:t>синквейна</a:t>
            </a:r>
            <a:endParaRPr lang="ru-RU" sz="3600" b="1" i="1" dirty="0">
              <a:solidFill>
                <a:schemeClr val="accent1">
                  <a:lumMod val="75000"/>
                </a:schemeClr>
              </a:solidFill>
              <a:latin typeface="Monotype Corsiva" pitchFamily="66" charset="0"/>
              <a:cs typeface="Times New Roman" pitchFamily="18" charset="0"/>
            </a:endParaRPr>
          </a:p>
        </p:txBody>
      </p:sp>
      <p:pic>
        <p:nvPicPr>
          <p:cNvPr id="4098" name="Picture 2" descr="C:\Users\user\Downloads\0011-001-Spasibo-za-rabotu.pn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196752"/>
            <a:ext cx="2669646" cy="2490936"/>
          </a:xfrm>
          <a:prstGeom prst="rect">
            <a:avLst/>
          </a:prstGeom>
          <a:noFill/>
        </p:spPr>
      </p:pic>
      <p:sp>
        <p:nvSpPr>
          <p:cNvPr id="5" name="Подзаголовок 2"/>
          <p:cNvSpPr txBox="1">
            <a:spLocks/>
          </p:cNvSpPr>
          <p:nvPr/>
        </p:nvSpPr>
        <p:spPr>
          <a:xfrm>
            <a:off x="2987824" y="1340768"/>
            <a:ext cx="5544616" cy="216024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457200" marR="0" lvl="0" indent="-45720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lang="ru-RU" sz="2400" i="1" dirty="0">
                <a:solidFill>
                  <a:srgbClr val="0070C0"/>
                </a:solidFill>
              </a:rPr>
              <a:t>1. </a:t>
            </a:r>
            <a:r>
              <a:rPr lang="ru-RU" sz="2400" i="1" dirty="0" err="1">
                <a:solidFill>
                  <a:srgbClr val="0070C0"/>
                </a:solidFill>
              </a:rPr>
              <a:t>Синквейн</a:t>
            </a:r>
            <a:r>
              <a:rPr lang="ru-RU" sz="2400" i="1" dirty="0">
                <a:solidFill>
                  <a:srgbClr val="0070C0"/>
                </a:solidFill>
              </a:rPr>
              <a:t>  состоит  из  5  строк;</a:t>
            </a:r>
          </a:p>
          <a:p>
            <a:pPr marL="457200" marR="0" lvl="0" indent="-45720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ru-RU" sz="2400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</a:t>
            </a:r>
            <a:r>
              <a:rPr kumimoji="0" lang="ru-RU" sz="2400" b="0" i="1" u="none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ru-RU" sz="2400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Форма  его  напоминает  елочку</a:t>
            </a: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ru-RU" sz="2400" b="0" i="1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4932040" y="2204864"/>
            <a:ext cx="1060704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1</a:t>
            </a:r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4427984" y="3140968"/>
            <a:ext cx="1060704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2</a:t>
            </a:r>
          </a:p>
        </p:txBody>
      </p:sp>
      <p:sp>
        <p:nvSpPr>
          <p:cNvPr id="8" name="Равнобедренный треугольник 7"/>
          <p:cNvSpPr/>
          <p:nvPr/>
        </p:nvSpPr>
        <p:spPr>
          <a:xfrm>
            <a:off x="5436096" y="3140968"/>
            <a:ext cx="1060704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авнобедренный треугольник 8"/>
          <p:cNvSpPr/>
          <p:nvPr/>
        </p:nvSpPr>
        <p:spPr>
          <a:xfrm>
            <a:off x="3923928" y="4005064"/>
            <a:ext cx="1060704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3</a:t>
            </a:r>
          </a:p>
        </p:txBody>
      </p:sp>
      <p:sp>
        <p:nvSpPr>
          <p:cNvPr id="10" name="Равнобедренный треугольник 9"/>
          <p:cNvSpPr/>
          <p:nvPr/>
        </p:nvSpPr>
        <p:spPr>
          <a:xfrm>
            <a:off x="4932040" y="4005064"/>
            <a:ext cx="1060704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Равнобедренный треугольник 10"/>
          <p:cNvSpPr/>
          <p:nvPr/>
        </p:nvSpPr>
        <p:spPr>
          <a:xfrm>
            <a:off x="5940152" y="4005064"/>
            <a:ext cx="1060704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Равнобедренный треугольник 11"/>
          <p:cNvSpPr/>
          <p:nvPr/>
        </p:nvSpPr>
        <p:spPr>
          <a:xfrm>
            <a:off x="3419872" y="4941168"/>
            <a:ext cx="1060704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4</a:t>
            </a:r>
          </a:p>
        </p:txBody>
      </p:sp>
      <p:sp>
        <p:nvSpPr>
          <p:cNvPr id="13" name="Равнобедренный треугольник 12"/>
          <p:cNvSpPr/>
          <p:nvPr/>
        </p:nvSpPr>
        <p:spPr>
          <a:xfrm>
            <a:off x="4427984" y="4941168"/>
            <a:ext cx="1060704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Равнобедренный треугольник 13"/>
          <p:cNvSpPr/>
          <p:nvPr/>
        </p:nvSpPr>
        <p:spPr>
          <a:xfrm>
            <a:off x="5436096" y="4941168"/>
            <a:ext cx="1060704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Равнобедренный треугольник 14"/>
          <p:cNvSpPr/>
          <p:nvPr/>
        </p:nvSpPr>
        <p:spPr>
          <a:xfrm>
            <a:off x="6444208" y="4941168"/>
            <a:ext cx="1060704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Равнобедренный треугольник 15"/>
          <p:cNvSpPr/>
          <p:nvPr/>
        </p:nvSpPr>
        <p:spPr>
          <a:xfrm>
            <a:off x="4932040" y="5733256"/>
            <a:ext cx="1060704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3910488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Равнобедренный треугольник 4"/>
          <p:cNvSpPr/>
          <p:nvPr/>
        </p:nvSpPr>
        <p:spPr>
          <a:xfrm>
            <a:off x="3923928" y="0"/>
            <a:ext cx="1060704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827584" y="908720"/>
            <a:ext cx="6912768" cy="504056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ru-RU" sz="2400" b="0" i="1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Кто? Что?</a:t>
            </a: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lang="ru-RU" sz="2400" i="1" dirty="0">
                <a:solidFill>
                  <a:schemeClr val="accent1"/>
                </a:solidFill>
              </a:rPr>
              <a:t>      </a:t>
            </a:r>
            <a:endParaRPr kumimoji="0" lang="ru-RU" sz="2400" b="0" i="1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ru-RU" sz="2400" b="0" i="1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3347864" y="1340768"/>
            <a:ext cx="1060704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Равнобедренный треугольник 7"/>
          <p:cNvSpPr/>
          <p:nvPr/>
        </p:nvSpPr>
        <p:spPr>
          <a:xfrm>
            <a:off x="4427984" y="1340768"/>
            <a:ext cx="1060704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899592" y="2204864"/>
            <a:ext cx="6912768" cy="57606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ru-RU" sz="2400" b="0" i="1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Какой? Какая? Какие?</a:t>
            </a:r>
          </a:p>
        </p:txBody>
      </p:sp>
      <p:sp>
        <p:nvSpPr>
          <p:cNvPr id="10" name="Равнобедренный треугольник 9"/>
          <p:cNvSpPr/>
          <p:nvPr/>
        </p:nvSpPr>
        <p:spPr>
          <a:xfrm>
            <a:off x="3923928" y="2564904"/>
            <a:ext cx="1060704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Равнобедренный треугольник 10"/>
          <p:cNvSpPr/>
          <p:nvPr/>
        </p:nvSpPr>
        <p:spPr>
          <a:xfrm>
            <a:off x="5436096" y="3861048"/>
            <a:ext cx="1060704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Равнобедренный треугольник 11"/>
          <p:cNvSpPr/>
          <p:nvPr/>
        </p:nvSpPr>
        <p:spPr>
          <a:xfrm>
            <a:off x="5004048" y="2564904"/>
            <a:ext cx="1060704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Подзаголовок 2"/>
          <p:cNvSpPr txBox="1">
            <a:spLocks/>
          </p:cNvSpPr>
          <p:nvPr/>
        </p:nvSpPr>
        <p:spPr>
          <a:xfrm>
            <a:off x="971600" y="3501008"/>
            <a:ext cx="6912768" cy="57606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ru-RU" sz="2400" b="0" i="1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Что</a:t>
            </a:r>
            <a:r>
              <a:rPr kumimoji="0" lang="ru-RU" sz="2400" b="0" i="1" strike="noStrike" kern="1200" cap="none" spc="0" normalizeH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делает? Что делают?</a:t>
            </a:r>
            <a:endParaRPr kumimoji="0" lang="ru-RU" sz="2400" b="0" i="1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Равнобедренный треугольник 13"/>
          <p:cNvSpPr/>
          <p:nvPr/>
        </p:nvSpPr>
        <p:spPr>
          <a:xfrm>
            <a:off x="2339752" y="3861048"/>
            <a:ext cx="1060704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Равнобедренный треугольник 14"/>
          <p:cNvSpPr/>
          <p:nvPr/>
        </p:nvSpPr>
        <p:spPr>
          <a:xfrm>
            <a:off x="3347864" y="3861048"/>
            <a:ext cx="1060704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Равнобедренный треугольник 15"/>
          <p:cNvSpPr/>
          <p:nvPr/>
        </p:nvSpPr>
        <p:spPr>
          <a:xfrm>
            <a:off x="4427984" y="3861048"/>
            <a:ext cx="1060704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Равнобедренный треугольник 16"/>
          <p:cNvSpPr/>
          <p:nvPr/>
        </p:nvSpPr>
        <p:spPr>
          <a:xfrm>
            <a:off x="2843808" y="2564904"/>
            <a:ext cx="1060704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Равнобедренный треугольник 17"/>
          <p:cNvSpPr/>
          <p:nvPr/>
        </p:nvSpPr>
        <p:spPr>
          <a:xfrm>
            <a:off x="3995936" y="5157192"/>
            <a:ext cx="1060704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9" name="Подзаголовок 2"/>
          <p:cNvSpPr txBox="1">
            <a:spLocks/>
          </p:cNvSpPr>
          <p:nvPr/>
        </p:nvSpPr>
        <p:spPr>
          <a:xfrm>
            <a:off x="1115616" y="4797152"/>
            <a:ext cx="6912768" cy="57606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ru-RU" sz="2400" b="0" i="1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Предложение</a:t>
            </a:r>
            <a:r>
              <a:rPr kumimoji="0" lang="ru-RU" sz="2400" b="0" i="1" strike="noStrike" kern="1200" cap="none" spc="0" normalizeH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ru-RU" sz="2400" b="0" i="1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Подзаголовок 2"/>
          <p:cNvSpPr txBox="1">
            <a:spLocks/>
          </p:cNvSpPr>
          <p:nvPr/>
        </p:nvSpPr>
        <p:spPr>
          <a:xfrm>
            <a:off x="1259632" y="6093296"/>
            <a:ext cx="6912768" cy="57606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ru-RU" sz="2400" b="0" i="1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Слово-ассоциация</a:t>
            </a:r>
            <a:r>
              <a:rPr kumimoji="0" lang="ru-RU" sz="2400" b="0" i="1" strike="noStrike" kern="1200" cap="none" spc="0" normalizeH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ru-RU" sz="2400" b="0" i="1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123" name="Picture 3" descr="C:\Users\user\Desktop\ima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917" y="332656"/>
            <a:ext cx="2618729" cy="21602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532232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Этапы работы по обучению детей составлению </a:t>
            </a:r>
            <a:r>
              <a:rPr lang="ru-RU" b="1" dirty="0" err="1"/>
              <a:t>синквейна</a:t>
            </a:r>
            <a:r>
              <a:rPr lang="ru-RU" b="1" dirty="0"/>
              <a:t>:</a:t>
            </a:r>
            <a:br>
              <a:rPr lang="ru-RU" b="1" dirty="0"/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7544" y="1052736"/>
            <a:ext cx="7467600" cy="48737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/>
              <a:t>Первый этап</a:t>
            </a:r>
          </a:p>
          <a:p>
            <a:r>
              <a:rPr lang="ru-RU" dirty="0"/>
              <a:t>«Подбери определения» - например, к слову «яблоко». Какое оно: спелое, сочное, румяное, вкусное.</a:t>
            </a:r>
          </a:p>
          <a:p>
            <a:r>
              <a:rPr lang="ru-RU" dirty="0"/>
              <a:t> «Узнай предмет по определению» - белое, длинное, чистое, махровое … (полотенце)</a:t>
            </a:r>
          </a:p>
          <a:p>
            <a:r>
              <a:rPr lang="ru-RU" dirty="0"/>
              <a:t>·«Кто что делает?» - повар … (варит, жарит, печет); лист … (падает, кружится, летит, растет).</a:t>
            </a:r>
          </a:p>
          <a:p>
            <a:r>
              <a:rPr lang="ru-RU" dirty="0"/>
              <a:t> «Что чем делают?» - рисуют … карандашом, мелком, углем, фломастером, кисточкой)</a:t>
            </a:r>
          </a:p>
          <a:p>
            <a:r>
              <a:rPr lang="ru-RU" dirty="0"/>
              <a:t> «Назови часть целого» - дерево … (ствол, ветки, корень, листья); и др.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11630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7467600" cy="1143000"/>
          </a:xfrm>
        </p:spPr>
        <p:txBody>
          <a:bodyPr/>
          <a:lstStyle/>
          <a:p>
            <a:br>
              <a:rPr lang="ru-RU" dirty="0"/>
            </a:b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600" b="1" dirty="0"/>
              <a:t>Второй этап</a:t>
            </a:r>
          </a:p>
          <a:p>
            <a:r>
              <a:rPr lang="ru-RU" dirty="0"/>
              <a:t>Вводится понятие «слово-предмет».</a:t>
            </a:r>
          </a:p>
          <a:p>
            <a:r>
              <a:rPr lang="ru-RU" dirty="0"/>
              <a:t>Появляется модель- существительное, модель-предмет (игрушка, картинка).</a:t>
            </a:r>
          </a:p>
          <a:p>
            <a:r>
              <a:rPr lang="ru-RU" dirty="0"/>
              <a:t>Дети овладевают понятиями «живой-неживой».</a:t>
            </a:r>
          </a:p>
          <a:p>
            <a:r>
              <a:rPr lang="ru-RU" dirty="0"/>
              <a:t>Дети учатся правильно ставить вопросы к словам, обозначающим предметы.</a:t>
            </a:r>
          </a:p>
          <a:p>
            <a:pPr marL="0" indent="0">
              <a:buNone/>
            </a:pPr>
            <a:r>
              <a:rPr lang="ru-RU" b="1" dirty="0"/>
              <a:t>Третий этап</a:t>
            </a:r>
          </a:p>
          <a:p>
            <a:r>
              <a:rPr lang="ru-RU" dirty="0"/>
              <a:t>Вводится понятие «слово», обозначающее действие предмета.</a:t>
            </a:r>
          </a:p>
          <a:p>
            <a:pPr marL="0" indent="0">
              <a:buNone/>
            </a:pPr>
            <a:r>
              <a:rPr lang="ru-RU" sz="2600" b="1" dirty="0"/>
              <a:t>Четвертый этап</a:t>
            </a:r>
          </a:p>
          <a:p>
            <a:r>
              <a:rPr lang="ru-RU" dirty="0"/>
              <a:t>Вводится понятие «слово», обозначающее признак предмета.</a:t>
            </a:r>
          </a:p>
          <a:p>
            <a:endParaRPr lang="ru-RU" dirty="0"/>
          </a:p>
          <a:p>
            <a:endParaRPr lang="ru-RU" dirty="0"/>
          </a:p>
        </p:txBody>
      </p:sp>
      <p:pic>
        <p:nvPicPr>
          <p:cNvPr id="4" name="Picture 2" descr="C:\Users\user\Desktop\image_image_483873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116632"/>
            <a:ext cx="2416986" cy="173012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144311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16632"/>
            <a:ext cx="7467600" cy="1143000"/>
          </a:xfrm>
        </p:spPr>
        <p:txBody>
          <a:bodyPr>
            <a:normAutofit fontScale="90000"/>
          </a:bodyPr>
          <a:lstStyle/>
          <a:p>
            <a:br>
              <a:rPr lang="ru-RU" b="1" dirty="0"/>
            </a:br>
            <a:br>
              <a:rPr lang="ru-RU" b="1" dirty="0"/>
            </a:br>
            <a:br>
              <a:rPr lang="ru-RU" b="1" dirty="0"/>
            </a:br>
            <a:br>
              <a:rPr lang="ru-RU" b="1" dirty="0"/>
            </a:br>
            <a:br>
              <a:rPr lang="ru-RU" b="1" dirty="0"/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ru-RU" dirty="0"/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  <a:p>
            <a:endParaRPr lang="ru-RU" dirty="0"/>
          </a:p>
          <a:p>
            <a:r>
              <a:rPr lang="ru-RU" dirty="0"/>
              <a:t>1. Машинка</a:t>
            </a:r>
          </a:p>
          <a:p>
            <a:r>
              <a:rPr lang="ru-RU" dirty="0"/>
              <a:t>2. Красная, быстрая.</a:t>
            </a:r>
          </a:p>
          <a:p>
            <a:r>
              <a:rPr lang="ru-RU" dirty="0"/>
              <a:t>3. Едет, гудит, везет.</a:t>
            </a:r>
          </a:p>
          <a:p>
            <a:r>
              <a:rPr lang="ru-RU" dirty="0"/>
              <a:t>4. Я люблю играть машинками.</a:t>
            </a:r>
          </a:p>
          <a:p>
            <a:r>
              <a:rPr lang="ru-RU" dirty="0"/>
              <a:t>5. Игрушка.</a:t>
            </a:r>
          </a:p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476672"/>
            <a:ext cx="3920852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28908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784</TotalTime>
  <Words>738</Words>
  <Application>Microsoft Office PowerPoint</Application>
  <PresentationFormat>Экран (4:3)</PresentationFormat>
  <Paragraphs>84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Cambria</vt:lpstr>
      <vt:lpstr>Century Schoolbook</vt:lpstr>
      <vt:lpstr>Monotype Corsiva</vt:lpstr>
      <vt:lpstr>Wingdings</vt:lpstr>
      <vt:lpstr>Wingdings 2</vt:lpstr>
      <vt:lpstr>Эркер</vt:lpstr>
      <vt:lpstr>Презентация PowerPoint</vt:lpstr>
      <vt:lpstr>       Понятие «синквейн»</vt:lpstr>
      <vt:lpstr>  Актуальность использования наглядного моделирования в работе с детьми состоит в том, что: </vt:lpstr>
      <vt:lpstr>Функции синквейна</vt:lpstr>
      <vt:lpstr>Правила    написания   синквейна</vt:lpstr>
      <vt:lpstr>Презентация PowerPoint</vt:lpstr>
      <vt:lpstr>Этапы работы по обучению детей составлению синквейна: </vt:lpstr>
      <vt:lpstr> </vt:lpstr>
      <vt:lpstr>     </vt:lpstr>
      <vt:lpstr> Синквейн используется мною: </vt:lpstr>
      <vt:lpstr> Виды работы над синквейном: </vt:lpstr>
      <vt:lpstr> Выводы: </vt:lpstr>
      <vt:lpstr>Презентация PowerPoint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Елена Завьялова</cp:lastModifiedBy>
  <cp:revision>76</cp:revision>
  <dcterms:created xsi:type="dcterms:W3CDTF">2019-02-13T12:21:43Z</dcterms:created>
  <dcterms:modified xsi:type="dcterms:W3CDTF">2025-05-15T14:13:27Z</dcterms:modified>
</cp:coreProperties>
</file>