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5" r:id="rId57"/>
    <p:sldId id="314" r:id="rId58"/>
    <p:sldId id="316" r:id="rId59"/>
    <p:sldId id="328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17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40" r:id="rId81"/>
    <p:sldId id="339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27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9" r:id="rId110"/>
    <p:sldId id="370" r:id="rId111"/>
    <p:sldId id="371" r:id="rId112"/>
    <p:sldId id="372" r:id="rId113"/>
    <p:sldId id="368" r:id="rId114"/>
    <p:sldId id="360" r:id="rId1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48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7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6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6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11758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1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84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0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224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0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60BEA1-9CAF-41B5-ABCC-D34FDAB90AA4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9C6BAFB-7867-4B81-BC4F-4B699A452C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94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3AF24-A2C5-4030-973F-6A34BE90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9200"/>
            <a:ext cx="9144000" cy="2387600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«Знаешь ли ты свой родной язык?»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06E973-C128-4B15-804B-A5F5D27BF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35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dirty="0"/>
              <a:t>Интеллектуальный </a:t>
            </a:r>
            <a:r>
              <a:rPr lang="ru-RU" sz="4000" dirty="0" err="1"/>
              <a:t>квиз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3422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6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Сколько лет рыбачил старик со старухой у синего моря? </a:t>
            </a:r>
          </a:p>
        </p:txBody>
      </p:sp>
    </p:spTree>
    <p:extLst>
      <p:ext uri="{BB962C8B-B14F-4D97-AF65-F5344CB8AC3E}">
        <p14:creationId xmlns:p14="http://schemas.microsoft.com/office/powerpoint/2010/main" val="28761834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BAE70-FEEB-4FB4-9BDD-B6519FD8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9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B37B1-5911-4838-AA76-A2BBC83F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Крайний срок (дата и/или время), к которому должна быть выполнена задача</a:t>
            </a:r>
          </a:p>
        </p:txBody>
      </p:sp>
    </p:spTree>
    <p:extLst>
      <p:ext uri="{BB962C8B-B14F-4D97-AF65-F5344CB8AC3E}">
        <p14:creationId xmlns:p14="http://schemas.microsoft.com/office/powerpoint/2010/main" val="36852091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BAE70-FEEB-4FB4-9BDD-B6519FD8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10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B37B1-5911-4838-AA76-A2BBC83F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Рассылка коммерческой и иной рекламы или иных видов сообщений в сети Интернет лицам, не выражавшим желания их получать.</a:t>
            </a:r>
          </a:p>
        </p:txBody>
      </p:sp>
    </p:spTree>
    <p:extLst>
      <p:ext uri="{BB962C8B-B14F-4D97-AF65-F5344CB8AC3E}">
        <p14:creationId xmlns:p14="http://schemas.microsoft.com/office/powerpoint/2010/main" val="304911426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1286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C000"/>
                </a:solidFill>
              </a:rPr>
              <a:t>6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Неологизмы</a:t>
            </a:r>
          </a:p>
        </p:txBody>
      </p:sp>
    </p:spTree>
    <p:extLst>
      <p:ext uri="{BB962C8B-B14F-4D97-AF65-F5344CB8AC3E}">
        <p14:creationId xmlns:p14="http://schemas.microsoft.com/office/powerpoint/2010/main" val="33133766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1B7B6-549E-4113-9DF5-11E4D2D3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A0A5B-E5C6-47D1-846C-B5565287A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Человек, ведущий сетевой журнал или дневник событий</a:t>
            </a:r>
          </a:p>
          <a:p>
            <a:pPr marL="0" indent="0" algn="ctr">
              <a:buNone/>
            </a:pPr>
            <a:endParaRPr lang="ru-RU" sz="4800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ru-RU" sz="148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Блогер</a:t>
            </a:r>
          </a:p>
        </p:txBody>
      </p:sp>
    </p:spTree>
    <p:extLst>
      <p:ext uri="{BB962C8B-B14F-4D97-AF65-F5344CB8AC3E}">
        <p14:creationId xmlns:p14="http://schemas.microsoft.com/office/powerpoint/2010/main" val="27031714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1B7B6-549E-4113-9DF5-11E4D2D3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2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A0A5B-E5C6-47D1-846C-B5565287A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Форма времяпрепровождения в виде посещения магазинов</a:t>
            </a:r>
          </a:p>
          <a:p>
            <a:pPr marL="0" indent="0" algn="ctr">
              <a:buNone/>
            </a:pPr>
            <a:endParaRPr lang="ru-RU" sz="4800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ru-RU" sz="124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Шоппинг</a:t>
            </a:r>
          </a:p>
        </p:txBody>
      </p:sp>
    </p:spTree>
    <p:extLst>
      <p:ext uri="{BB962C8B-B14F-4D97-AF65-F5344CB8AC3E}">
        <p14:creationId xmlns:p14="http://schemas.microsoft.com/office/powerpoint/2010/main" val="23884045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1B7B6-549E-4113-9DF5-11E4D2D3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3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A0A5B-E5C6-47D1-846C-B5565287A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79974"/>
            <a:ext cx="10178322" cy="35935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6600" dirty="0">
                <a:latin typeface="Bahnschrift Condensed" panose="020B0502040204020203" pitchFamily="34" charset="0"/>
              </a:rPr>
              <a:t>Автопортрет, снимок самого себя на фотокамеру</a:t>
            </a:r>
          </a:p>
          <a:p>
            <a:pPr marL="0" indent="0" algn="ctr">
              <a:buNone/>
            </a:pPr>
            <a:r>
              <a:rPr lang="ru-RU" sz="104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Селфи</a:t>
            </a:r>
          </a:p>
        </p:txBody>
      </p:sp>
    </p:spTree>
    <p:extLst>
      <p:ext uri="{BB962C8B-B14F-4D97-AF65-F5344CB8AC3E}">
        <p14:creationId xmlns:p14="http://schemas.microsoft.com/office/powerpoint/2010/main" val="350191669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E4DD-4677-40B0-B7E1-D9D740D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4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B02A9-2FF2-4B96-88F9-F097FD7AC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Bahnschrift Condensed" panose="020B0502040204020203" pitchFamily="34" charset="0"/>
              </a:rPr>
              <a:t>Криптовалюта, цифровая валюта, электронная валюта, виртуальная валюта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Биткоин</a:t>
            </a:r>
          </a:p>
        </p:txBody>
      </p:sp>
    </p:spTree>
    <p:extLst>
      <p:ext uri="{BB962C8B-B14F-4D97-AF65-F5344CB8AC3E}">
        <p14:creationId xmlns:p14="http://schemas.microsoft.com/office/powerpoint/2010/main" val="28037231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E4DD-4677-40B0-B7E1-D9D740D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5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B02A9-2FF2-4B96-88F9-F097FD7A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58" y="1279713"/>
            <a:ext cx="10178322" cy="4641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Ажиотаж, шумиха в медиа, в СМИ, в Интернете или где-то еще вокруг какого-либо события или какой-либо личности, гаджета, игры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Хайп</a:t>
            </a:r>
          </a:p>
        </p:txBody>
      </p:sp>
    </p:spTree>
    <p:extLst>
      <p:ext uri="{BB962C8B-B14F-4D97-AF65-F5344CB8AC3E}">
        <p14:creationId xmlns:p14="http://schemas.microsoft.com/office/powerpoint/2010/main" val="38715481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E4DD-4677-40B0-B7E1-D9D740D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6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B02A9-2FF2-4B96-88F9-F097FD7A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19" y="1408977"/>
            <a:ext cx="10284781" cy="4423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Bahnschrift Condensed" panose="020B0502040204020203" pitchFamily="34" charset="0"/>
              </a:rPr>
              <a:t>Информационная мистификация или намеренное распространение дезинформации в социальных медиа и традиционных СМИ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Фейк</a:t>
            </a:r>
          </a:p>
        </p:txBody>
      </p:sp>
    </p:spTree>
    <p:extLst>
      <p:ext uri="{BB962C8B-B14F-4D97-AF65-F5344CB8AC3E}">
        <p14:creationId xmlns:p14="http://schemas.microsoft.com/office/powerpoint/2010/main" val="165211905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E4DD-4677-40B0-B7E1-D9D740D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7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B02A9-2FF2-4B96-88F9-F097FD7A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Bahnschrift Condensed" panose="020B0502040204020203" pitchFamily="34" charset="0"/>
              </a:rPr>
              <a:t>Небольшой узкоспециализированный магазин с ограниченным кругом клиентов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Бутик</a:t>
            </a:r>
          </a:p>
        </p:txBody>
      </p:sp>
    </p:spTree>
    <p:extLst>
      <p:ext uri="{BB962C8B-B14F-4D97-AF65-F5344CB8AC3E}">
        <p14:creationId xmlns:p14="http://schemas.microsoft.com/office/powerpoint/2010/main" val="135519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7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Как называются главные члены предложения? </a:t>
            </a:r>
          </a:p>
        </p:txBody>
      </p:sp>
    </p:spTree>
    <p:extLst>
      <p:ext uri="{BB962C8B-B14F-4D97-AF65-F5344CB8AC3E}">
        <p14:creationId xmlns:p14="http://schemas.microsoft.com/office/powerpoint/2010/main" val="132935750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BAE70-FEEB-4FB4-9BDD-B6519FD8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8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B37B1-5911-4838-AA76-A2BBC83F2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893"/>
            <a:ext cx="10178322" cy="4709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Продажа товаров и услуг с помощью автоматизированных систем (торговых автоматов)</a:t>
            </a:r>
          </a:p>
          <a:p>
            <a:pPr marL="0" indent="0" algn="ctr">
              <a:buNone/>
            </a:pPr>
            <a:r>
              <a:rPr lang="ru-RU" sz="72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Вендинг</a:t>
            </a:r>
          </a:p>
        </p:txBody>
      </p:sp>
    </p:spTree>
    <p:extLst>
      <p:ext uri="{BB962C8B-B14F-4D97-AF65-F5344CB8AC3E}">
        <p14:creationId xmlns:p14="http://schemas.microsoft.com/office/powerpoint/2010/main" val="16958538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BAE70-FEEB-4FB4-9BDD-B6519FD8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9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B37B1-5911-4838-AA76-A2BBC83F2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2204"/>
            <a:ext cx="10178322" cy="35935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Крайний срок (дата и/или время), к которому должна быть выполнена задача</a:t>
            </a:r>
          </a:p>
          <a:p>
            <a:pPr marL="0" indent="0" algn="ctr">
              <a:buNone/>
            </a:pPr>
            <a:endParaRPr lang="ru-RU" sz="4800" dirty="0">
              <a:latin typeface="Bahnschrift Condensed" panose="020B0502040204020203" pitchFamily="34" charset="0"/>
            </a:endParaRPr>
          </a:p>
          <a:p>
            <a:pPr marL="0" indent="0" algn="ctr">
              <a:buNone/>
            </a:pPr>
            <a:r>
              <a:rPr lang="ru-RU" sz="86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Дедлайн</a:t>
            </a:r>
          </a:p>
        </p:txBody>
      </p:sp>
    </p:spTree>
    <p:extLst>
      <p:ext uri="{BB962C8B-B14F-4D97-AF65-F5344CB8AC3E}">
        <p14:creationId xmlns:p14="http://schemas.microsoft.com/office/powerpoint/2010/main" val="38164960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BAE70-FEEB-4FB4-9BDD-B6519FD8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10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B37B1-5911-4838-AA76-A2BBC83F2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893"/>
            <a:ext cx="10178322" cy="45403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Рассылка коммерческой и иной рекламы или иных видов сообщений в сети Интернет лицам, не выражавшим желания их получать</a:t>
            </a:r>
          </a:p>
          <a:p>
            <a:pPr marL="0" indent="0" algn="ctr">
              <a:buNone/>
            </a:pPr>
            <a:r>
              <a:rPr lang="ru-RU" sz="138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Спам </a:t>
            </a:r>
          </a:p>
        </p:txBody>
      </p:sp>
    </p:spTree>
    <p:extLst>
      <p:ext uri="{BB962C8B-B14F-4D97-AF65-F5344CB8AC3E}">
        <p14:creationId xmlns:p14="http://schemas.microsoft.com/office/powerpoint/2010/main" val="224496707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138D6-A7CC-4363-9DF1-455D6A83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3AF2C-E87F-4DCC-9A8B-74256910E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861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259AD-BF8A-43DC-9E2D-A05338E6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E9928-975B-4BE1-8247-AB4CABB34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20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8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Кто создал славянскую азбуку? </a:t>
            </a:r>
          </a:p>
        </p:txBody>
      </p:sp>
    </p:spTree>
    <p:extLst>
      <p:ext uri="{BB962C8B-B14F-4D97-AF65-F5344CB8AC3E}">
        <p14:creationId xmlns:p14="http://schemas.microsoft.com/office/powerpoint/2010/main" val="140546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9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Чем заканчивается день и ночь? </a:t>
            </a:r>
          </a:p>
        </p:txBody>
      </p:sp>
    </p:spTree>
    <p:extLst>
      <p:ext uri="{BB962C8B-B14F-4D97-AF65-F5344CB8AC3E}">
        <p14:creationId xmlns:p14="http://schemas.microsoft.com/office/powerpoint/2010/main" val="59297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10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Как называются в русском языке такие слова как: большой, огромный, гигантский? </a:t>
            </a:r>
          </a:p>
        </p:txBody>
      </p:sp>
    </p:spTree>
    <p:extLst>
      <p:ext uri="{BB962C8B-B14F-4D97-AF65-F5344CB8AC3E}">
        <p14:creationId xmlns:p14="http://schemas.microsoft.com/office/powerpoint/2010/main" val="293317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Правильные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290649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6904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Лермонтов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Кто написал стихотворение Бородино?</a:t>
            </a:r>
          </a:p>
        </p:txBody>
      </p:sp>
    </p:spTree>
    <p:extLst>
      <p:ext uri="{BB962C8B-B14F-4D97-AF65-F5344CB8AC3E}">
        <p14:creationId xmlns:p14="http://schemas.microsoft.com/office/powerpoint/2010/main" val="274657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112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Приставка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Что стоит в слове перед корнем?</a:t>
            </a:r>
          </a:p>
        </p:txBody>
      </p:sp>
    </p:spTree>
    <p:extLst>
      <p:ext uri="{BB962C8B-B14F-4D97-AF65-F5344CB8AC3E}">
        <p14:creationId xmlns:p14="http://schemas.microsoft.com/office/powerpoint/2010/main" val="205210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Дед Мазай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Какой литературный герой в половодье спасал зайцев? </a:t>
            </a:r>
          </a:p>
        </p:txBody>
      </p:sp>
    </p:spTree>
    <p:extLst>
      <p:ext uri="{BB962C8B-B14F-4D97-AF65-F5344CB8AC3E}">
        <p14:creationId xmlns:p14="http://schemas.microsoft.com/office/powerpoint/2010/main" val="2606286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77602" y="32378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Антонимы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Как называются слова, противоположные по смыслу? </a:t>
            </a:r>
          </a:p>
        </p:txBody>
      </p:sp>
    </p:spTree>
    <p:extLst>
      <p:ext uri="{BB962C8B-B14F-4D97-AF65-F5344CB8AC3E}">
        <p14:creationId xmlns:p14="http://schemas.microsoft.com/office/powerpoint/2010/main" val="5168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E6C2A5-C19D-4BAC-89CB-CF60972FC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" y="558800"/>
            <a:ext cx="10489635" cy="5900420"/>
          </a:xfrm>
        </p:spPr>
      </p:pic>
    </p:spTree>
    <p:extLst>
      <p:ext uri="{BB962C8B-B14F-4D97-AF65-F5344CB8AC3E}">
        <p14:creationId xmlns:p14="http://schemas.microsoft.com/office/powerpoint/2010/main" val="409818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6 падежей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Сколько падежей в русском языке? </a:t>
            </a:r>
          </a:p>
        </p:txBody>
      </p:sp>
    </p:spTree>
    <p:extLst>
      <p:ext uri="{BB962C8B-B14F-4D97-AF65-F5344CB8AC3E}">
        <p14:creationId xmlns:p14="http://schemas.microsoft.com/office/powerpoint/2010/main" val="1061645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33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Сколько лет рыбачил старик со старухой у синего моря? </a:t>
            </a:r>
          </a:p>
        </p:txBody>
      </p:sp>
    </p:spTree>
    <p:extLst>
      <p:ext uri="{BB962C8B-B14F-4D97-AF65-F5344CB8AC3E}">
        <p14:creationId xmlns:p14="http://schemas.microsoft.com/office/powerpoint/2010/main" val="425489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39490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Подлежащее и сказуемое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Как называются главные члены предложения? </a:t>
            </a:r>
          </a:p>
        </p:txBody>
      </p:sp>
    </p:spTree>
    <p:extLst>
      <p:ext uri="{BB962C8B-B14F-4D97-AF65-F5344CB8AC3E}">
        <p14:creationId xmlns:p14="http://schemas.microsoft.com/office/powerpoint/2010/main" val="2142952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3847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Кирилл и Мефодий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Кто создал славянскую азбуку? </a:t>
            </a:r>
          </a:p>
        </p:txBody>
      </p:sp>
    </p:spTree>
    <p:extLst>
      <p:ext uri="{BB962C8B-B14F-4D97-AF65-F5344CB8AC3E}">
        <p14:creationId xmlns:p14="http://schemas.microsoft.com/office/powerpoint/2010/main" val="83313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1042" y="3339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Мягкий знак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Чем заканчивается день и ночь? </a:t>
            </a:r>
          </a:p>
        </p:txBody>
      </p:sp>
    </p:spTree>
    <p:extLst>
      <p:ext uri="{BB962C8B-B14F-4D97-AF65-F5344CB8AC3E}">
        <p14:creationId xmlns:p14="http://schemas.microsoft.com/office/powerpoint/2010/main" val="10906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12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Синонимы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Как называются в русском языке такие слова как: большой, огромный, гигантский? </a:t>
            </a:r>
          </a:p>
        </p:txBody>
      </p:sp>
    </p:spTree>
    <p:extLst>
      <p:ext uri="{BB962C8B-B14F-4D97-AF65-F5344CB8AC3E}">
        <p14:creationId xmlns:p14="http://schemas.microsoft.com/office/powerpoint/2010/main" val="196016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C000"/>
                </a:solidFill>
              </a:rPr>
              <a:t>3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Скажи одним словом</a:t>
            </a:r>
          </a:p>
        </p:txBody>
      </p:sp>
    </p:spTree>
    <p:extLst>
      <p:ext uri="{BB962C8B-B14F-4D97-AF65-F5344CB8AC3E}">
        <p14:creationId xmlns:p14="http://schemas.microsoft.com/office/powerpoint/2010/main" val="255266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В двух словах</a:t>
            </a:r>
          </a:p>
        </p:txBody>
      </p:sp>
    </p:spTree>
    <p:extLst>
      <p:ext uri="{BB962C8B-B14F-4D97-AF65-F5344CB8AC3E}">
        <p14:creationId xmlns:p14="http://schemas.microsoft.com/office/powerpoint/2010/main" val="329499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2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Куры не клюют</a:t>
            </a:r>
          </a:p>
        </p:txBody>
      </p:sp>
    </p:spTree>
    <p:extLst>
      <p:ext uri="{BB962C8B-B14F-4D97-AF65-F5344CB8AC3E}">
        <p14:creationId xmlns:p14="http://schemas.microsoft.com/office/powerpoint/2010/main" val="21527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3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Ушки на макушке</a:t>
            </a:r>
          </a:p>
        </p:txBody>
      </p:sp>
    </p:spTree>
    <p:extLst>
      <p:ext uri="{BB962C8B-B14F-4D97-AF65-F5344CB8AC3E}">
        <p14:creationId xmlns:p14="http://schemas.microsoft.com/office/powerpoint/2010/main" val="197467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C000"/>
                </a:solidFill>
              </a:rPr>
              <a:t>1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Представление команд</a:t>
            </a:r>
          </a:p>
        </p:txBody>
      </p:sp>
    </p:spTree>
    <p:extLst>
      <p:ext uri="{BB962C8B-B14F-4D97-AF65-F5344CB8AC3E}">
        <p14:creationId xmlns:p14="http://schemas.microsoft.com/office/powerpoint/2010/main" val="90396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4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Заячья душа</a:t>
            </a:r>
          </a:p>
        </p:txBody>
      </p:sp>
    </p:spTree>
    <p:extLst>
      <p:ext uri="{BB962C8B-B14F-4D97-AF65-F5344CB8AC3E}">
        <p14:creationId xmlns:p14="http://schemas.microsoft.com/office/powerpoint/2010/main" val="738524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5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Кривить душой</a:t>
            </a:r>
          </a:p>
        </p:txBody>
      </p:sp>
    </p:spTree>
    <p:extLst>
      <p:ext uri="{BB962C8B-B14F-4D97-AF65-F5344CB8AC3E}">
        <p14:creationId xmlns:p14="http://schemas.microsoft.com/office/powerpoint/2010/main" val="43682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6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Кожа да кости</a:t>
            </a:r>
          </a:p>
        </p:txBody>
      </p:sp>
    </p:spTree>
    <p:extLst>
      <p:ext uri="{BB962C8B-B14F-4D97-AF65-F5344CB8AC3E}">
        <p14:creationId xmlns:p14="http://schemas.microsoft.com/office/powerpoint/2010/main" val="382292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7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2641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Вставлять палки в колеса</a:t>
            </a:r>
          </a:p>
        </p:txBody>
      </p:sp>
    </p:spTree>
    <p:extLst>
      <p:ext uri="{BB962C8B-B14F-4D97-AF65-F5344CB8AC3E}">
        <p14:creationId xmlns:p14="http://schemas.microsoft.com/office/powerpoint/2010/main" val="105576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8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2641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Рукой подать</a:t>
            </a:r>
          </a:p>
        </p:txBody>
      </p:sp>
    </p:spTree>
    <p:extLst>
      <p:ext uri="{BB962C8B-B14F-4D97-AF65-F5344CB8AC3E}">
        <p14:creationId xmlns:p14="http://schemas.microsoft.com/office/powerpoint/2010/main" val="1180804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9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2641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Спустя рукава</a:t>
            </a:r>
          </a:p>
        </p:txBody>
      </p:sp>
    </p:spTree>
    <p:extLst>
      <p:ext uri="{BB962C8B-B14F-4D97-AF65-F5344CB8AC3E}">
        <p14:creationId xmlns:p14="http://schemas.microsoft.com/office/powerpoint/2010/main" val="1356400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10 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2641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Повесить голову</a:t>
            </a:r>
          </a:p>
        </p:txBody>
      </p:sp>
    </p:spTree>
    <p:extLst>
      <p:ext uri="{BB962C8B-B14F-4D97-AF65-F5344CB8AC3E}">
        <p14:creationId xmlns:p14="http://schemas.microsoft.com/office/powerpoint/2010/main" val="1202122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Правильные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354884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238" y="1601585"/>
            <a:ext cx="10178322" cy="1492132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C000"/>
                </a:solidFill>
              </a:rPr>
              <a:t>Коротко (кратко)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558" y="3429000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В двух словах</a:t>
            </a:r>
          </a:p>
        </p:txBody>
      </p:sp>
    </p:spTree>
    <p:extLst>
      <p:ext uri="{BB962C8B-B14F-4D97-AF65-F5344CB8AC3E}">
        <p14:creationId xmlns:p14="http://schemas.microsoft.com/office/powerpoint/2010/main" val="1332524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798" y="900545"/>
            <a:ext cx="10178322" cy="1492132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FFC000"/>
                </a:solidFill>
              </a:rPr>
              <a:t>много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Куры не клюют</a:t>
            </a:r>
          </a:p>
        </p:txBody>
      </p:sp>
    </p:spTree>
    <p:extLst>
      <p:ext uri="{BB962C8B-B14F-4D97-AF65-F5344CB8AC3E}">
        <p14:creationId xmlns:p14="http://schemas.microsoft.com/office/powerpoint/2010/main" val="280307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C000"/>
                </a:solidFill>
              </a:rPr>
              <a:t>2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Блиц-опрос</a:t>
            </a:r>
          </a:p>
        </p:txBody>
      </p:sp>
    </p:spTree>
    <p:extLst>
      <p:ext uri="{BB962C8B-B14F-4D97-AF65-F5344CB8AC3E}">
        <p14:creationId xmlns:p14="http://schemas.microsoft.com/office/powerpoint/2010/main" val="2652164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678" y="793869"/>
            <a:ext cx="10178322" cy="149213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C000"/>
                </a:solidFill>
              </a:rPr>
              <a:t>внимательно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Ушки на макушке</a:t>
            </a:r>
          </a:p>
        </p:txBody>
      </p:sp>
    </p:spTree>
    <p:extLst>
      <p:ext uri="{BB962C8B-B14F-4D97-AF65-F5344CB8AC3E}">
        <p14:creationId xmlns:p14="http://schemas.microsoft.com/office/powerpoint/2010/main" val="1958163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4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Заячья душа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FFC000"/>
                </a:solidFill>
                <a:latin typeface="Bahnschrift Light" panose="020B0502040204020203" pitchFamily="34" charset="0"/>
              </a:rPr>
              <a:t>(трус, трусливый)</a:t>
            </a:r>
          </a:p>
        </p:txBody>
      </p:sp>
    </p:spTree>
    <p:extLst>
      <p:ext uri="{BB962C8B-B14F-4D97-AF65-F5344CB8AC3E}">
        <p14:creationId xmlns:p14="http://schemas.microsoft.com/office/powerpoint/2010/main" val="1374007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5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Кривить душой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FFC000"/>
                </a:solidFill>
                <a:latin typeface="Bahnschrift Light" panose="020B0502040204020203" pitchFamily="34" charset="0"/>
              </a:rPr>
              <a:t>(лгать, обманывать)</a:t>
            </a:r>
          </a:p>
        </p:txBody>
      </p:sp>
    </p:spTree>
    <p:extLst>
      <p:ext uri="{BB962C8B-B14F-4D97-AF65-F5344CB8AC3E}">
        <p14:creationId xmlns:p14="http://schemas.microsoft.com/office/powerpoint/2010/main" val="1018174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6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Кожа да кости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FFC000"/>
                </a:solidFill>
                <a:latin typeface="Bahnschrift Light" panose="020B0502040204020203" pitchFamily="34" charset="0"/>
              </a:rPr>
              <a:t>(худой)</a:t>
            </a:r>
          </a:p>
        </p:txBody>
      </p:sp>
    </p:spTree>
    <p:extLst>
      <p:ext uri="{BB962C8B-B14F-4D97-AF65-F5344CB8AC3E}">
        <p14:creationId xmlns:p14="http://schemas.microsoft.com/office/powerpoint/2010/main" val="393992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7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2641"/>
            <a:ext cx="10178322" cy="35935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8000" dirty="0">
                <a:latin typeface="Bahnschrift Light" panose="020B0502040204020203" pitchFamily="34" charset="0"/>
              </a:rPr>
              <a:t>Вставлять палки в колеса </a:t>
            </a:r>
          </a:p>
          <a:p>
            <a:pPr marL="0" indent="0" algn="ctr">
              <a:buNone/>
            </a:pPr>
            <a:r>
              <a:rPr lang="ru-RU" sz="8000" dirty="0">
                <a:solidFill>
                  <a:srgbClr val="FFC000"/>
                </a:solidFill>
                <a:latin typeface="Bahnschrift Light" panose="020B0502040204020203" pitchFamily="34" charset="0"/>
              </a:rPr>
              <a:t>(мешать)</a:t>
            </a:r>
          </a:p>
        </p:txBody>
      </p:sp>
    </p:spTree>
    <p:extLst>
      <p:ext uri="{BB962C8B-B14F-4D97-AF65-F5344CB8AC3E}">
        <p14:creationId xmlns:p14="http://schemas.microsoft.com/office/powerpoint/2010/main" val="772786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8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2641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Рукой подать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FFC000"/>
                </a:solidFill>
                <a:latin typeface="Bahnschrift Light" panose="020B0502040204020203" pitchFamily="34" charset="0"/>
              </a:rPr>
              <a:t>(близко, рядом)</a:t>
            </a:r>
          </a:p>
        </p:txBody>
      </p:sp>
    </p:spTree>
    <p:extLst>
      <p:ext uri="{BB962C8B-B14F-4D97-AF65-F5344CB8AC3E}">
        <p14:creationId xmlns:p14="http://schemas.microsoft.com/office/powerpoint/2010/main" val="1505853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9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2641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Спустя рукава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FFC000"/>
                </a:solidFill>
                <a:latin typeface="Bahnschrift Light" panose="020B0502040204020203" pitchFamily="34" charset="0"/>
              </a:rPr>
              <a:t>(плохо)</a:t>
            </a:r>
          </a:p>
        </p:txBody>
      </p:sp>
    </p:spTree>
    <p:extLst>
      <p:ext uri="{BB962C8B-B14F-4D97-AF65-F5344CB8AC3E}">
        <p14:creationId xmlns:p14="http://schemas.microsoft.com/office/powerpoint/2010/main" val="1390610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10 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4F4FE-D84C-4F24-AD21-48325826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2641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>
                <a:latin typeface="Bahnschrift Light" panose="020B0502040204020203" pitchFamily="34" charset="0"/>
              </a:rPr>
              <a:t>Повесить голову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FFC000"/>
                </a:solidFill>
                <a:latin typeface="Bahnschrift Light" panose="020B0502040204020203" pitchFamily="34" charset="0"/>
              </a:rPr>
              <a:t>(печалиться)</a:t>
            </a:r>
          </a:p>
        </p:txBody>
      </p:sp>
    </p:spTree>
    <p:extLst>
      <p:ext uri="{BB962C8B-B14F-4D97-AF65-F5344CB8AC3E}">
        <p14:creationId xmlns:p14="http://schemas.microsoft.com/office/powerpoint/2010/main" val="3934902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1286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C000"/>
                </a:solidFill>
              </a:rPr>
              <a:t>4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Угадай по фото</a:t>
            </a:r>
          </a:p>
        </p:txBody>
      </p:sp>
    </p:spTree>
    <p:extLst>
      <p:ext uri="{BB962C8B-B14F-4D97-AF65-F5344CB8AC3E}">
        <p14:creationId xmlns:p14="http://schemas.microsoft.com/office/powerpoint/2010/main" val="1054381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 вопрос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7EDF7CD-9CD9-4FCB-A363-AB96030551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4" y="1874517"/>
            <a:ext cx="5868898" cy="37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77021015-FBF6-4757-9D37-77A1CE77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857094"/>
            <a:ext cx="3112359" cy="37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2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1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Кто написал стихотворение Бородино?</a:t>
            </a:r>
          </a:p>
        </p:txBody>
      </p:sp>
    </p:spTree>
    <p:extLst>
      <p:ext uri="{BB962C8B-B14F-4D97-AF65-F5344CB8AC3E}">
        <p14:creationId xmlns:p14="http://schemas.microsoft.com/office/powerpoint/2010/main" val="1927038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2 вопрос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CC9D2A3-2793-40E5-99BC-5E9268C77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95" y="2113280"/>
            <a:ext cx="469050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D2473419-34BA-45B1-8C37-60401967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2158683"/>
            <a:ext cx="5148969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31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3 вопрос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F1021A05-A023-4B24-8210-FCED905A3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4" y="2180167"/>
            <a:ext cx="5871845" cy="39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E4812687-EAD6-4A25-B71E-EE9DF69B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1" y="2791248"/>
            <a:ext cx="4806516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29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4 вопрос</a:t>
            </a:r>
          </a:p>
        </p:txBody>
      </p:sp>
      <p:pic>
        <p:nvPicPr>
          <p:cNvPr id="4098" name="Picture 2" descr="Мышь 3DConnexion CadMouse Pro Wireless Left 3DX-700079">
            <a:extLst>
              <a:ext uri="{FF2B5EF4-FFF2-40B4-BE49-F238E27FC236}">
                <a16:creationId xmlns:a16="http://schemas.microsoft.com/office/drawing/2014/main" id="{7FF98902-6B15-44D1-937B-BE22A8A0D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44" y="1198245"/>
            <a:ext cx="5464175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51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5 вопрос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9620A22D-B929-4A4C-85D3-DD1A101F22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958948"/>
            <a:ext cx="5149122" cy="40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2F9429F7-FE36-42B6-971F-7BE7E97E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08" y="1958948"/>
            <a:ext cx="4378072" cy="40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94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6 вопрос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41E2BB38-C851-4D13-9FE7-02B2729C6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99" y="2316480"/>
            <a:ext cx="5665694" cy="32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D6E24758-7F49-44A2-B1F3-D5B1BE35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2555244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472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7 вопрос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7183D8ED-CB4C-4641-93EB-C5B1316CE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" y="1742120"/>
            <a:ext cx="446024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D66799A6-0117-466D-8FED-F716C6C4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02" y="2020984"/>
            <a:ext cx="6009830" cy="37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25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8 вопрос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C2DC007F-FC67-4F5E-AB72-1CFBB16A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93" y="2108082"/>
            <a:ext cx="4849707" cy="36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3408273A-08A3-467A-9643-642ADE2A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050932"/>
            <a:ext cx="4849707" cy="36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20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9 вопрос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78080BD1-A00B-4464-BD36-653FAF61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79" y="1769343"/>
            <a:ext cx="4163602" cy="31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FD5D5415-81E5-4470-8E2C-E1E53CE4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20" y="2631440"/>
            <a:ext cx="6084611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82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10 вопрос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BD52E7CA-CFD4-46F7-A9F6-F43A632E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9" y="1509205"/>
            <a:ext cx="5327650" cy="25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386DAB5E-6511-4787-B652-65586395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96" y="3312262"/>
            <a:ext cx="5347909" cy="33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27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1286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C000"/>
                </a:solidFill>
              </a:rPr>
              <a:t>4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Правильные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87214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2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Что стоит в слове перед корнем?</a:t>
            </a:r>
          </a:p>
        </p:txBody>
      </p:sp>
    </p:spTree>
    <p:extLst>
      <p:ext uri="{BB962C8B-B14F-4D97-AF65-F5344CB8AC3E}">
        <p14:creationId xmlns:p14="http://schemas.microsoft.com/office/powerpoint/2010/main" val="36673002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854" y="364630"/>
            <a:ext cx="10178322" cy="1492132"/>
          </a:xfrm>
        </p:spPr>
        <p:txBody>
          <a:bodyPr/>
          <a:lstStyle/>
          <a:p>
            <a:r>
              <a:rPr lang="ru-RU" b="1" i="1" dirty="0">
                <a:solidFill>
                  <a:srgbClr val="FFC000"/>
                </a:solidFill>
                <a:latin typeface="Bahnschrift Light" panose="020B0502040204020203" pitchFamily="34" charset="0"/>
              </a:rPr>
              <a:t>«Божий одуванчик»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7EDF7CD-9CD9-4FCB-A363-AB96030551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18" y="2238502"/>
            <a:ext cx="5868898" cy="37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77021015-FBF6-4757-9D37-77A1CE77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75" y="2221079"/>
            <a:ext cx="3112359" cy="37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162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Bahnschrift Light" panose="020B0502040204020203" pitchFamily="34" charset="0"/>
              </a:rPr>
              <a:t>«Мухи не обидит»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CC9D2A3-2793-40E5-99BC-5E9268C77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95" y="2113280"/>
            <a:ext cx="469050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D2473419-34BA-45B1-8C37-60401967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2158683"/>
            <a:ext cx="5148969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87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Bahnschrift Light" panose="020B0502040204020203" pitchFamily="34" charset="0"/>
              </a:rPr>
              <a:t>«Язык без костей»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F1021A05-A023-4B24-8210-FCED905A3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4" y="2180167"/>
            <a:ext cx="5871845" cy="39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E4812687-EAD6-4A25-B71E-EE9DF69B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1" y="2791248"/>
            <a:ext cx="4806516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69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Bahnschrift Light" panose="020B0502040204020203" pitchFamily="34" charset="0"/>
              </a:rPr>
              <a:t>«Шут гороховый»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9620A22D-B929-4A4C-85D3-DD1A101F22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958948"/>
            <a:ext cx="5149122" cy="40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2F9429F7-FE36-42B6-971F-7BE7E97E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08" y="1958948"/>
            <a:ext cx="4378072" cy="40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15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latin typeface="Bahnschrift Light" panose="020B0502040204020203" pitchFamily="34" charset="0"/>
              </a:rPr>
              <a:t>«Время – деньги»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41E2BB38-C851-4D13-9FE7-02B2729C6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99" y="2316480"/>
            <a:ext cx="5665694" cy="32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D6E24758-7F49-44A2-B1F3-D5B1BE35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2555244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354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Bahnschrift Light" panose="020B0502040204020203" pitchFamily="34" charset="0"/>
              </a:rPr>
              <a:t>«Темная лошадка»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7183D8ED-CB4C-4641-93EB-C5B1316CE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" y="1742120"/>
            <a:ext cx="446024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D66799A6-0117-466D-8FED-F716C6C4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02" y="2020984"/>
            <a:ext cx="6009830" cy="37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320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latin typeface="Bahnschrift Light" panose="020B0502040204020203" pitchFamily="34" charset="0"/>
              </a:rPr>
              <a:t>«Дойти до ручки»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C2DC007F-FC67-4F5E-AB72-1CFBB16A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93" y="2108082"/>
            <a:ext cx="4849707" cy="36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3408273A-08A3-467A-9643-642ADE2A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050932"/>
            <a:ext cx="4849707" cy="36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568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latin typeface="Bahnschrift Light" panose="020B0502040204020203" pitchFamily="34" charset="0"/>
              </a:rPr>
              <a:t>«Семь пядей во лбу»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78080BD1-A00B-4464-BD36-653FAF61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79" y="1769343"/>
            <a:ext cx="4163602" cy="31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FD5D5415-81E5-4470-8E2C-E1E53CE4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20" y="2631440"/>
            <a:ext cx="6084611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656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2CFC0-6209-43A8-9835-F77A8774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latin typeface="Bahnschrift Light" panose="020B0502040204020203" pitchFamily="34" charset="0"/>
              </a:rPr>
              <a:t>«Жизнь бьет ключом»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BD52E7CA-CFD4-46F7-A9F6-F43A632E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9" y="1509205"/>
            <a:ext cx="5327650" cy="25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386DAB5E-6511-4787-B652-65586395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96" y="3312262"/>
            <a:ext cx="5347909" cy="33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27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1286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C000"/>
                </a:solidFill>
              </a:rPr>
              <a:t>5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Говори правильно</a:t>
            </a:r>
          </a:p>
        </p:txBody>
      </p:sp>
    </p:spTree>
    <p:extLst>
      <p:ext uri="{BB962C8B-B14F-4D97-AF65-F5344CB8AC3E}">
        <p14:creationId xmlns:p14="http://schemas.microsoft.com/office/powerpoint/2010/main" val="319441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3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Какой литературный герой в половодье спасал зайцев? </a:t>
            </a:r>
          </a:p>
        </p:txBody>
      </p:sp>
    </p:spTree>
    <p:extLst>
      <p:ext uri="{BB962C8B-B14F-4D97-AF65-F5344CB8AC3E}">
        <p14:creationId xmlns:p14="http://schemas.microsoft.com/office/powerpoint/2010/main" val="11314202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Договор</a:t>
            </a:r>
          </a:p>
        </p:txBody>
      </p:sp>
    </p:spTree>
    <p:extLst>
      <p:ext uri="{BB962C8B-B14F-4D97-AF65-F5344CB8AC3E}">
        <p14:creationId xmlns:p14="http://schemas.microsoft.com/office/powerpoint/2010/main" val="16969015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2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Каталог</a:t>
            </a:r>
          </a:p>
        </p:txBody>
      </p:sp>
    </p:spTree>
    <p:extLst>
      <p:ext uri="{BB962C8B-B14F-4D97-AF65-F5344CB8AC3E}">
        <p14:creationId xmlns:p14="http://schemas.microsoft.com/office/powerpoint/2010/main" val="16161151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3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Квартал</a:t>
            </a:r>
          </a:p>
        </p:txBody>
      </p:sp>
    </p:spTree>
    <p:extLst>
      <p:ext uri="{BB962C8B-B14F-4D97-AF65-F5344CB8AC3E}">
        <p14:creationId xmlns:p14="http://schemas.microsoft.com/office/powerpoint/2010/main" val="895866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4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Звонит</a:t>
            </a:r>
          </a:p>
        </p:txBody>
      </p:sp>
    </p:spTree>
    <p:extLst>
      <p:ext uri="{BB962C8B-B14F-4D97-AF65-F5344CB8AC3E}">
        <p14:creationId xmlns:p14="http://schemas.microsoft.com/office/powerpoint/2010/main" val="1262722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5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Начался</a:t>
            </a:r>
          </a:p>
        </p:txBody>
      </p:sp>
    </p:spTree>
    <p:extLst>
      <p:ext uri="{BB962C8B-B14F-4D97-AF65-F5344CB8AC3E}">
        <p14:creationId xmlns:p14="http://schemas.microsoft.com/office/powerpoint/2010/main" val="13373720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6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Облегчить</a:t>
            </a:r>
          </a:p>
        </p:txBody>
      </p:sp>
    </p:spTree>
    <p:extLst>
      <p:ext uri="{BB962C8B-B14F-4D97-AF65-F5344CB8AC3E}">
        <p14:creationId xmlns:p14="http://schemas.microsoft.com/office/powerpoint/2010/main" val="10509953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7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Углубить</a:t>
            </a:r>
          </a:p>
        </p:txBody>
      </p:sp>
    </p:spTree>
    <p:extLst>
      <p:ext uri="{BB962C8B-B14F-4D97-AF65-F5344CB8AC3E}">
        <p14:creationId xmlns:p14="http://schemas.microsoft.com/office/powerpoint/2010/main" val="28614126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8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Феномен</a:t>
            </a:r>
          </a:p>
        </p:txBody>
      </p:sp>
    </p:spTree>
    <p:extLst>
      <p:ext uri="{BB962C8B-B14F-4D97-AF65-F5344CB8AC3E}">
        <p14:creationId xmlns:p14="http://schemas.microsoft.com/office/powerpoint/2010/main" val="32869536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9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Торты</a:t>
            </a:r>
          </a:p>
        </p:txBody>
      </p:sp>
    </p:spTree>
    <p:extLst>
      <p:ext uri="{BB962C8B-B14F-4D97-AF65-F5344CB8AC3E}">
        <p14:creationId xmlns:p14="http://schemas.microsoft.com/office/powerpoint/2010/main" val="33237073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10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1815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Туфля</a:t>
            </a:r>
          </a:p>
        </p:txBody>
      </p:sp>
    </p:spTree>
    <p:extLst>
      <p:ext uri="{BB962C8B-B14F-4D97-AF65-F5344CB8AC3E}">
        <p14:creationId xmlns:p14="http://schemas.microsoft.com/office/powerpoint/2010/main" val="155436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4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Как называются слова, противоположные по смыслу? </a:t>
            </a:r>
          </a:p>
        </p:txBody>
      </p:sp>
    </p:spTree>
    <p:extLst>
      <p:ext uri="{BB962C8B-B14F-4D97-AF65-F5344CB8AC3E}">
        <p14:creationId xmlns:p14="http://schemas.microsoft.com/office/powerpoint/2010/main" val="15654875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1286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C000"/>
                </a:solidFill>
              </a:rPr>
              <a:t>5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Правильные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29647223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Догов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о</a:t>
            </a:r>
            <a:r>
              <a:rPr lang="ru-RU" sz="13800" dirty="0">
                <a:latin typeface="Bahnschrift Light" panose="020B0502040204020203" pitchFamily="34" charset="0"/>
              </a:rPr>
              <a:t>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13436" y="4469753"/>
            <a:ext cx="6148246" cy="1200329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600" dirty="0"/>
              <a:t>Чтобы вдруг не вышел спор,</a:t>
            </a:r>
          </a:p>
          <a:p>
            <a:r>
              <a:rPr lang="ru-RU" sz="3600" dirty="0"/>
              <a:t>Заключите договóр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4718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2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Катал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о</a:t>
            </a:r>
            <a:r>
              <a:rPr lang="ru-RU" sz="13800" dirty="0">
                <a:latin typeface="Bahnschrift Light" panose="020B0502040204020203" pitchFamily="34" charset="0"/>
              </a:rPr>
              <a:t>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13436" y="4469753"/>
            <a:ext cx="6148246" cy="1754326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Фраза для запоминания:</a:t>
            </a:r>
            <a:endParaRPr lang="ru-RU" sz="3600" dirty="0"/>
          </a:p>
          <a:p>
            <a:r>
              <a:rPr lang="ru-RU" sz="3600" dirty="0"/>
              <a:t>Подарок выбрать мне помог</a:t>
            </a:r>
          </a:p>
          <a:p>
            <a:r>
              <a:rPr lang="ru-RU" sz="3600" dirty="0"/>
              <a:t>Один хороший каталóг.</a:t>
            </a:r>
          </a:p>
        </p:txBody>
      </p:sp>
    </p:spTree>
    <p:extLst>
      <p:ext uri="{BB962C8B-B14F-4D97-AF65-F5344CB8AC3E}">
        <p14:creationId xmlns:p14="http://schemas.microsoft.com/office/powerpoint/2010/main" val="38792946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3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Кварт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а</a:t>
            </a:r>
            <a:r>
              <a:rPr lang="ru-RU" sz="13800" dirty="0">
                <a:latin typeface="Bahnschrift Light" panose="020B0502040204020203" pitchFamily="34" charset="0"/>
              </a:rPr>
              <a:t>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13436" y="4469753"/>
            <a:ext cx="6148246" cy="1569660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Фраза для запоминания: </a:t>
            </a:r>
            <a:endParaRPr lang="ru-RU" sz="3200" dirty="0"/>
          </a:p>
          <a:p>
            <a:r>
              <a:rPr lang="ru-RU" sz="3200" dirty="0"/>
              <a:t>В бухгалтерии аврал —</a:t>
            </a:r>
          </a:p>
          <a:p>
            <a:r>
              <a:rPr lang="ru-RU" sz="3200" dirty="0"/>
              <a:t>Завершается квартáл.</a:t>
            </a:r>
          </a:p>
        </p:txBody>
      </p:sp>
    </p:spTree>
    <p:extLst>
      <p:ext uri="{BB962C8B-B14F-4D97-AF65-F5344CB8AC3E}">
        <p14:creationId xmlns:p14="http://schemas.microsoft.com/office/powerpoint/2010/main" val="24853666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4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Звон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и</a:t>
            </a:r>
            <a:r>
              <a:rPr lang="ru-RU" sz="13800" dirty="0">
                <a:latin typeface="Bahnschrift Light" panose="020B0502040204020203" pitchFamily="34" charset="0"/>
              </a:rPr>
              <a:t>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13436" y="4469753"/>
            <a:ext cx="6148246" cy="1569660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Фраза для запоминания:</a:t>
            </a:r>
            <a:endParaRPr lang="ru-RU" sz="3200" dirty="0"/>
          </a:p>
          <a:p>
            <a:r>
              <a:rPr lang="ru-RU" sz="3200" dirty="0"/>
              <a:t>Филологу никто не звóнит.</a:t>
            </a:r>
          </a:p>
          <a:p>
            <a:r>
              <a:rPr lang="ru-RU" sz="3200" dirty="0"/>
              <a:t>Филологу всегда звоня́т.</a:t>
            </a:r>
          </a:p>
        </p:txBody>
      </p:sp>
    </p:spTree>
    <p:extLst>
      <p:ext uri="{BB962C8B-B14F-4D97-AF65-F5344CB8AC3E}">
        <p14:creationId xmlns:p14="http://schemas.microsoft.com/office/powerpoint/2010/main" val="11457177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5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Началс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13436" y="4469753"/>
            <a:ext cx="6148246" cy="1569660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Фраза для запоминания:</a:t>
            </a:r>
            <a:endParaRPr lang="ru-RU" sz="3200" dirty="0"/>
          </a:p>
          <a:p>
            <a:r>
              <a:rPr lang="ru-RU" sz="3200" dirty="0"/>
              <a:t>Большая суета</a:t>
            </a:r>
          </a:p>
          <a:p>
            <a:r>
              <a:rPr lang="ru-RU" sz="3200" dirty="0"/>
              <a:t>Вокруг нас начата́.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3439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6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solidFill>
                  <a:schemeClr val="tx1"/>
                </a:solidFill>
                <a:latin typeface="Bahnschrift Light" panose="020B0502040204020203" pitchFamily="34" charset="0"/>
              </a:rPr>
              <a:t>Облегч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и</a:t>
            </a:r>
            <a:r>
              <a:rPr lang="ru-RU" sz="13800" dirty="0">
                <a:solidFill>
                  <a:schemeClr val="tx1"/>
                </a:solidFill>
                <a:latin typeface="Bahnschrift Light" panose="020B0502040204020203" pitchFamily="34" charset="0"/>
              </a:rPr>
              <a:t>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13436" y="4469753"/>
            <a:ext cx="6148246" cy="1569660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Фраза для запоминания: </a:t>
            </a:r>
            <a:endParaRPr lang="ru-RU" sz="3200" dirty="0"/>
          </a:p>
          <a:p>
            <a:r>
              <a:rPr lang="ru-RU" sz="3200" dirty="0"/>
              <a:t>Непросто ударенья заучить —</a:t>
            </a:r>
          </a:p>
          <a:p>
            <a:r>
              <a:rPr lang="ru-RU" sz="3200" dirty="0"/>
              <a:t>Стихи задачу могут облегчи́ть.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3647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 7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Углуб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и</a:t>
            </a:r>
            <a:r>
              <a:rPr lang="ru-RU" sz="13800" dirty="0">
                <a:latin typeface="Bahnschrift Light" panose="020B0502040204020203" pitchFamily="34" charset="0"/>
              </a:rPr>
              <a:t>ть</a:t>
            </a:r>
          </a:p>
          <a:p>
            <a:pPr marL="0" indent="0" algn="ctr">
              <a:buNone/>
            </a:pPr>
            <a:endParaRPr lang="ru-RU" sz="138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13436" y="4469753"/>
            <a:ext cx="6148246" cy="1384995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Фраза для запоминания: </a:t>
            </a:r>
            <a:endParaRPr lang="ru-RU" sz="2800" dirty="0"/>
          </a:p>
          <a:p>
            <a:r>
              <a:rPr lang="ru-RU" sz="2800" dirty="0"/>
              <a:t>Корабли не смогут плыть —</a:t>
            </a:r>
          </a:p>
          <a:p>
            <a:r>
              <a:rPr lang="ru-RU" sz="2800" dirty="0"/>
              <a:t>Канал здесь нужно углуби́ть.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6020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 8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Фен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о</a:t>
            </a:r>
            <a:r>
              <a:rPr lang="ru-RU" sz="13800" dirty="0">
                <a:latin typeface="Bahnschrift Light" panose="020B0502040204020203" pitchFamily="34" charset="0"/>
              </a:rPr>
              <a:t>мен</a:t>
            </a:r>
          </a:p>
          <a:p>
            <a:pPr marL="0" indent="0" algn="ctr">
              <a:buNone/>
            </a:pPr>
            <a:endParaRPr lang="ru-RU" sz="138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13436" y="4469753"/>
            <a:ext cx="6148246" cy="1384995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Фраза для запоминания: </a:t>
            </a:r>
            <a:endParaRPr lang="ru-RU" sz="2800" dirty="0"/>
          </a:p>
          <a:p>
            <a:r>
              <a:rPr lang="ru-RU" sz="2800" dirty="0"/>
              <a:t>Вынесли приговор: он невиновен.</a:t>
            </a:r>
          </a:p>
          <a:p>
            <a:r>
              <a:rPr lang="ru-RU" sz="2800" dirty="0"/>
              <a:t>Столь странный это был </a:t>
            </a:r>
            <a:r>
              <a:rPr lang="ru-RU" sz="2800" dirty="0" err="1"/>
              <a:t>фенóмен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1202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 9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Т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о</a:t>
            </a:r>
            <a:r>
              <a:rPr lang="ru-RU" sz="13800" dirty="0">
                <a:latin typeface="Bahnschrift Light" panose="020B0502040204020203" pitchFamily="34" charset="0"/>
              </a:rPr>
              <a:t>рты</a:t>
            </a:r>
          </a:p>
          <a:p>
            <a:pPr marL="0" indent="0" algn="ctr">
              <a:buNone/>
            </a:pPr>
            <a:endParaRPr lang="ru-RU" sz="138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41958" y="4366610"/>
            <a:ext cx="6148246" cy="1754326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Фраза для запоминания:</a:t>
            </a:r>
            <a:endParaRPr lang="ru-RU" sz="3600" dirty="0"/>
          </a:p>
          <a:p>
            <a:r>
              <a:rPr lang="ru-RU" sz="3600" dirty="0"/>
              <a:t>В музее — натюрморты:</a:t>
            </a:r>
          </a:p>
          <a:p>
            <a:r>
              <a:rPr lang="ru-RU" sz="3600" dirty="0"/>
              <a:t>На них — цветы и тóрты.</a:t>
            </a:r>
          </a:p>
        </p:txBody>
      </p:sp>
    </p:spTree>
    <p:extLst>
      <p:ext uri="{BB962C8B-B14F-4D97-AF65-F5344CB8AC3E}">
        <p14:creationId xmlns:p14="http://schemas.microsoft.com/office/powerpoint/2010/main" val="11557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4162" y="232342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5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18" y="1724474"/>
            <a:ext cx="10178322" cy="3593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Сколько падежей в русском языке? </a:t>
            </a:r>
          </a:p>
        </p:txBody>
      </p:sp>
    </p:spTree>
    <p:extLst>
      <p:ext uri="{BB962C8B-B14F-4D97-AF65-F5344CB8AC3E}">
        <p14:creationId xmlns:p14="http://schemas.microsoft.com/office/powerpoint/2010/main" val="6100986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C9300-D73A-4EB8-A6E6-BD5E72D7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71" y="71667"/>
            <a:ext cx="10178322" cy="1492132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 10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F0EE-FA4D-4EBA-98EA-E1D21183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927719"/>
            <a:ext cx="9948206" cy="2501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>
                <a:latin typeface="Bahnschrift Light" panose="020B0502040204020203" pitchFamily="34" charset="0"/>
              </a:rPr>
              <a:t>Т</a:t>
            </a:r>
            <a:r>
              <a:rPr lang="ru-RU" sz="13800" dirty="0">
                <a:solidFill>
                  <a:srgbClr val="FFC000"/>
                </a:solidFill>
                <a:latin typeface="Bahnschrift Light" panose="020B0502040204020203" pitchFamily="34" charset="0"/>
              </a:rPr>
              <a:t>у</a:t>
            </a:r>
            <a:r>
              <a:rPr lang="ru-RU" sz="13800" dirty="0">
                <a:latin typeface="Bahnschrift Light" panose="020B0502040204020203" pitchFamily="34" charset="0"/>
              </a:rPr>
              <a:t>фля</a:t>
            </a:r>
          </a:p>
          <a:p>
            <a:pPr marL="0" indent="0" algn="ctr">
              <a:buNone/>
            </a:pPr>
            <a:endParaRPr lang="ru-RU" sz="138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6694D-960E-4D70-89A3-B13B6504F8CB}"/>
              </a:ext>
            </a:extLst>
          </p:cNvPr>
          <p:cNvSpPr txBox="1"/>
          <p:nvPr/>
        </p:nvSpPr>
        <p:spPr>
          <a:xfrm>
            <a:off x="5241958" y="4366610"/>
            <a:ext cx="6148246" cy="1569660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Фраза для запоминания:</a:t>
            </a:r>
            <a:endParaRPr lang="ru-RU" sz="3200" dirty="0"/>
          </a:p>
          <a:p>
            <a:r>
              <a:rPr lang="ru-RU" sz="3200" dirty="0"/>
              <a:t>Слово «туфля» я прочту</a:t>
            </a:r>
          </a:p>
          <a:p>
            <a:r>
              <a:rPr lang="ru-RU" sz="3200" dirty="0"/>
              <a:t>С ударением на «ту».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9104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74032-ACC7-4571-BFBE-907BCD50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1286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FFC000"/>
                </a:solidFill>
              </a:rPr>
              <a:t>6 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C61B6-7907-4383-8C1A-8E9D123D415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Неологизмы</a:t>
            </a:r>
          </a:p>
        </p:txBody>
      </p:sp>
    </p:spTree>
    <p:extLst>
      <p:ext uri="{BB962C8B-B14F-4D97-AF65-F5344CB8AC3E}">
        <p14:creationId xmlns:p14="http://schemas.microsoft.com/office/powerpoint/2010/main" val="42456989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1B7B6-549E-4113-9DF5-11E4D2D3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1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A0A5B-E5C6-47D1-846C-B5565287A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Человек, ведущий сетевой журнал или дневник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11197724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1B7B6-549E-4113-9DF5-11E4D2D3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2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A0A5B-E5C6-47D1-846C-B5565287A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Форма времяпрепровождения в виде посещения магазинов</a:t>
            </a:r>
          </a:p>
        </p:txBody>
      </p:sp>
    </p:spTree>
    <p:extLst>
      <p:ext uri="{BB962C8B-B14F-4D97-AF65-F5344CB8AC3E}">
        <p14:creationId xmlns:p14="http://schemas.microsoft.com/office/powerpoint/2010/main" val="12722166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1B7B6-549E-4113-9DF5-11E4D2D3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3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A0A5B-E5C6-47D1-846C-B5565287A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latin typeface="Bahnschrift Condensed" panose="020B0502040204020203" pitchFamily="34" charset="0"/>
              </a:rPr>
              <a:t>Автопортрет, снимок самого себя на фотокамеру</a:t>
            </a:r>
          </a:p>
        </p:txBody>
      </p:sp>
    </p:spTree>
    <p:extLst>
      <p:ext uri="{BB962C8B-B14F-4D97-AF65-F5344CB8AC3E}">
        <p14:creationId xmlns:p14="http://schemas.microsoft.com/office/powerpoint/2010/main" val="26130603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E4DD-4677-40B0-B7E1-D9D740D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4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B02A9-2FF2-4B96-88F9-F097FD7AC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Bahnschrift Condensed" panose="020B0502040204020203" pitchFamily="34" charset="0"/>
              </a:rPr>
              <a:t>Криптовалюта, цифровая валюта, электронная валюта, виртуальная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2205086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E4DD-4677-40B0-B7E1-D9D740D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5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B02A9-2FF2-4B96-88F9-F097FD7A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dirty="0">
                <a:latin typeface="Bahnschrift Condensed" panose="020B0502040204020203" pitchFamily="34" charset="0"/>
              </a:rPr>
              <a:t>Ажиотаж, шумиха в медиа, в СМИ, в Интернете или где-то еще вокруг какого-либо события или какой-либо личности, гаджета, игры</a:t>
            </a:r>
          </a:p>
        </p:txBody>
      </p:sp>
    </p:spTree>
    <p:extLst>
      <p:ext uri="{BB962C8B-B14F-4D97-AF65-F5344CB8AC3E}">
        <p14:creationId xmlns:p14="http://schemas.microsoft.com/office/powerpoint/2010/main" val="14689340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E4DD-4677-40B0-B7E1-D9D740D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6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B02A9-2FF2-4B96-88F9-F097FD7A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dirty="0">
                <a:latin typeface="Bahnschrift Condensed" panose="020B0502040204020203" pitchFamily="34" charset="0"/>
              </a:rPr>
              <a:t>Информационная мистификация или намеренное распространение дезинформации в социальных медиа и традиционных СМИ</a:t>
            </a:r>
          </a:p>
        </p:txBody>
      </p:sp>
    </p:spTree>
    <p:extLst>
      <p:ext uri="{BB962C8B-B14F-4D97-AF65-F5344CB8AC3E}">
        <p14:creationId xmlns:p14="http://schemas.microsoft.com/office/powerpoint/2010/main" val="10704923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E4DD-4677-40B0-B7E1-D9D740D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7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B02A9-2FF2-4B96-88F9-F097FD7A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Bahnschrift Condensed" panose="020B0502040204020203" pitchFamily="34" charset="0"/>
              </a:rPr>
              <a:t>Небольшой узкоспециализированный магазин с ограниченным кругом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28209722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BAE70-FEEB-4FB4-9BDD-B6519FD8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8 вопрос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B37B1-5911-4838-AA76-A2BBC83F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Продажа товаров и услуг с помощью автоматизированных систем (торговых автоматов)</a:t>
            </a:r>
          </a:p>
        </p:txBody>
      </p:sp>
    </p:spTree>
    <p:extLst>
      <p:ext uri="{BB962C8B-B14F-4D97-AF65-F5344CB8AC3E}">
        <p14:creationId xmlns:p14="http://schemas.microsoft.com/office/powerpoint/2010/main" val="2087652501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157</TotalTime>
  <Words>906</Words>
  <Application>Microsoft Office PowerPoint</Application>
  <PresentationFormat>Широкоэкранный</PresentationFormat>
  <Paragraphs>250</Paragraphs>
  <Slides>114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114</vt:i4>
      </vt:variant>
    </vt:vector>
  </HeadingPairs>
  <TitlesOfParts>
    <vt:vector size="121" baseType="lpstr">
      <vt:lpstr>Arial</vt:lpstr>
      <vt:lpstr>Bahnschrift Condensed</vt:lpstr>
      <vt:lpstr>Bahnschrift Light</vt:lpstr>
      <vt:lpstr>Corbel</vt:lpstr>
      <vt:lpstr>Gill Sans MT</vt:lpstr>
      <vt:lpstr>Impact</vt:lpstr>
      <vt:lpstr>Эмблема</vt:lpstr>
      <vt:lpstr>«Знаешь ли ты свой родной язык?»</vt:lpstr>
      <vt:lpstr>Презентация PowerPoint</vt:lpstr>
      <vt:lpstr>1 тур</vt:lpstr>
      <vt:lpstr>2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Презентация PowerPoint</vt:lpstr>
      <vt:lpstr>Лермонтов</vt:lpstr>
      <vt:lpstr>Приставка</vt:lpstr>
      <vt:lpstr>Дед Мазай</vt:lpstr>
      <vt:lpstr>Антонимы</vt:lpstr>
      <vt:lpstr>6 падежей</vt:lpstr>
      <vt:lpstr>33 года</vt:lpstr>
      <vt:lpstr>Подлежащее и сказуемое</vt:lpstr>
      <vt:lpstr>Кирилл и Мефодий</vt:lpstr>
      <vt:lpstr>Мягкий знак</vt:lpstr>
      <vt:lpstr>Синонимы</vt:lpstr>
      <vt:lpstr>3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 вопрос</vt:lpstr>
      <vt:lpstr>Презентация PowerPoint</vt:lpstr>
      <vt:lpstr>Коротко (кратко)</vt:lpstr>
      <vt:lpstr>много</vt:lpstr>
      <vt:lpstr>внимательно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 вопрос</vt:lpstr>
      <vt:lpstr>4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4 тур</vt:lpstr>
      <vt:lpstr>«Божий одуванчик»</vt:lpstr>
      <vt:lpstr>«Мухи не обидит»</vt:lpstr>
      <vt:lpstr>«Язык без костей»</vt:lpstr>
      <vt:lpstr>«Шут гороховый»</vt:lpstr>
      <vt:lpstr>«Время – деньги»</vt:lpstr>
      <vt:lpstr>«Темная лошадка»</vt:lpstr>
      <vt:lpstr>«Дойти до ручки»</vt:lpstr>
      <vt:lpstr>«Семь пядей во лбу»</vt:lpstr>
      <vt:lpstr>«Жизнь бьет ключом»</vt:lpstr>
      <vt:lpstr>5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5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 7 вопрос</vt:lpstr>
      <vt:lpstr> 8 вопрос</vt:lpstr>
      <vt:lpstr> 9 вопрос</vt:lpstr>
      <vt:lpstr> 10 вопрос</vt:lpstr>
      <vt:lpstr>6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6 тур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«Знаешь ли ты свой родной язык?»</dc:title>
  <dc:creator>LENOVO</dc:creator>
  <cp:lastModifiedBy>LENOVO</cp:lastModifiedBy>
  <cp:revision>29</cp:revision>
  <dcterms:created xsi:type="dcterms:W3CDTF">2025-02-18T04:57:57Z</dcterms:created>
  <dcterms:modified xsi:type="dcterms:W3CDTF">2025-02-20T10:05:31Z</dcterms:modified>
</cp:coreProperties>
</file>