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42" r:id="rId5"/>
    <p:sldId id="359" r:id="rId6"/>
    <p:sldId id="373" r:id="rId7"/>
    <p:sldId id="382" r:id="rId8"/>
    <p:sldId id="374" r:id="rId9"/>
    <p:sldId id="375" r:id="rId10"/>
    <p:sldId id="383" r:id="rId11"/>
    <p:sldId id="384" r:id="rId12"/>
    <p:sldId id="365" r:id="rId13"/>
    <p:sldId id="385" r:id="rId14"/>
    <p:sldId id="386" r:id="rId15"/>
    <p:sldId id="387" r:id="rId16"/>
    <p:sldId id="376" r:id="rId17"/>
    <p:sldId id="388" r:id="rId18"/>
    <p:sldId id="389" r:id="rId19"/>
    <p:sldId id="378" r:id="rId20"/>
    <p:sldId id="372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BFE"/>
    <a:srgbClr val="000000"/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3" autoAdjust="0"/>
    <p:restoredTop sz="95388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120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80" d="100"/>
          <a:sy n="80" d="100"/>
        </p:scale>
        <p:origin x="3996" y="1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170D80F0-0B6E-42C5-98A4-3D8F934A6F73}" type="datetime1">
              <a:rPr lang="ru-RU" smtClean="0"/>
              <a:t>17.05.2025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9E9D61A1-75D9-49F7-83EB-F587264261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C95BFD6A-701E-4904-8222-6076900F364F}" type="datetime1">
              <a:rPr lang="ru-RU" smtClean="0"/>
              <a:pPr/>
              <a:t>17.05.2025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DEF75CB5-5666-5049-9AE0-38EFD385C2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EF75CB5-5666-5049-9AE0-38EFD385C21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99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fld id="{DEF75CB5-5666-5049-9AE0-38EFD385C2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7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EF75CB5-5666-5049-9AE0-38EFD385C21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16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EF75CB5-5666-5049-9AE0-38EFD385C21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072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EF75CB5-5666-5049-9AE0-38EFD385C21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52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fld id="{DEF75CB5-5666-5049-9AE0-38EFD385C2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1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EF75CB5-5666-5049-9AE0-38EFD385C21E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029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EF75CB5-5666-5049-9AE0-38EFD385C21E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512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EF75CB5-5666-5049-9AE0-38EFD385C21E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890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rtlCol="0" anchor="b" anchorCtr="0">
            <a:noAutofit/>
          </a:bodyPr>
          <a:lstStyle>
            <a:lvl1pPr algn="ctr">
              <a:defRPr lang="ru-RU"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 rtlCol="0">
            <a:noAutofit/>
          </a:bodyPr>
          <a:lstStyle>
            <a:lvl1pPr marL="0" indent="0" algn="ctr">
              <a:buNone/>
              <a:defRPr lang="ru-RU"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2 столбца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rtlCol="0" anchor="b">
            <a:noAutofit/>
          </a:bodyPr>
          <a:lstStyle>
            <a:lvl1pPr algn="l">
              <a:defRPr lang="ru-RU"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 rtlCol="0"/>
          <a:lstStyle>
            <a:lvl1pPr algn="ctr"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ru-RU"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800" spc="0"/>
            </a:lvl4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ru-RU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2 столбца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rtlCol="0" anchor="b">
            <a:noAutofit/>
          </a:bodyPr>
          <a:lstStyle>
            <a:lvl1pPr algn="l">
              <a:defRPr lang="ru-RU"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ru-RU"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800" spc="0"/>
            </a:lvl4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12" name="Заполнитель таблицы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 rtlCol="0"/>
          <a:lstStyle>
            <a:lvl1pPr>
              <a:defRPr lang="ru-RU" sz="2400">
                <a:latin typeface="+mn-lt"/>
              </a:defRPr>
            </a:lvl1pPr>
          </a:lstStyle>
          <a:p>
            <a:pPr rtl="0"/>
            <a:r>
              <a:rPr lang="ru-RU"/>
              <a:t>Вставка таблицы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ru-RU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072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2 столбца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rtlCol="0" anchor="b">
            <a:noAutofit/>
          </a:bodyPr>
          <a:lstStyle>
            <a:lvl1pPr algn="l">
              <a:defRPr lang="ru-RU"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 rtlCol="0"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ru-RU"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lang="ru-RU"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lang="ru-RU"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lang="ru-RU" sz="1800" spc="0"/>
            </a:lvl4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lang="ru-RU"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lang="ru-RU"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lang="ru-RU"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lang="ru-RU" sz="120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ru-RU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ru-RU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6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столбца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rtlCol="0" anchor="b">
            <a:noAutofit/>
          </a:bodyPr>
          <a:lstStyle>
            <a:lvl1pPr algn="l">
              <a:defRPr lang="ru-RU"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0" name="Заполнитель таблицы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 rtlCol="0"/>
          <a:lstStyle>
            <a:lvl1pPr>
              <a:defRPr lang="ru-RU" sz="2400">
                <a:latin typeface="+mn-lt"/>
              </a:defRPr>
            </a:lvl1pPr>
          </a:lstStyle>
          <a:p>
            <a:pPr rtl="0"/>
            <a:r>
              <a:rPr lang="ru-RU"/>
              <a:t>Вставка таблицы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ru-RU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ru-RU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/>
              </a:p>
            </p:txBody>
          </p:sp>
          <p:sp>
            <p:nvSpPr>
              <p:cNvPr id="18" name="Графический объект 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pic>
          <p:nvPicPr>
            <p:cNvPr id="4" name="Объект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rtlCol="0" anchor="b">
            <a:noAutofit/>
          </a:bodyPr>
          <a:lstStyle>
            <a:lvl1pPr>
              <a:defRPr lang="ru-RU" sz="3200" cap="all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 rtlCol="0"/>
          <a:lstStyle>
            <a:lvl1pPr>
              <a:lnSpc>
                <a:spcPct val="120000"/>
              </a:lnSpc>
              <a:spcBef>
                <a:spcPts val="1000"/>
              </a:spcBef>
              <a:defRPr lang="ru-RU"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lang="ru-RU"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lang="ru-RU"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lang="ru-RU"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lang="ru-RU" sz="120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rtlCol="0" anchor="ctr" anchorCtr="0">
            <a:noAutofit/>
          </a:bodyPr>
          <a:lstStyle>
            <a:lvl1pPr algn="ctr">
              <a:defRPr lang="ru-RU"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3504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pic>
          <p:nvPicPr>
            <p:cNvPr id="6" name="Объект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/>
              </a:p>
            </p:txBody>
          </p:sp>
          <p:sp>
            <p:nvSpPr>
              <p:cNvPr id="9" name="Графический объект 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rtlCol="0" anchor="b"/>
          <a:lstStyle>
            <a:lvl1pPr>
              <a:defRPr lang="ru-RU"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 rtlCol="0"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lang="ru-RU"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lang="ru-RU"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lang="ru-RU"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lang="ru-RU"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lang="ru-RU" sz="120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904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2 столбца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rtlCol="0" anchor="b">
            <a:noAutofit/>
          </a:bodyPr>
          <a:lstStyle>
            <a:lvl1pPr algn="ctr">
              <a:defRPr lang="ru-RU" sz="3200" cap="all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 rtlCol="0">
            <a:noAutofit/>
          </a:bodyPr>
          <a:lstStyle>
            <a:lvl1pPr marL="0" indent="0" algn="ctr">
              <a:buNone/>
              <a:defRPr lang="ru-RU"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ru-RU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ru-RU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65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rtlCol="0" anchor="b">
            <a:noAutofit/>
          </a:bodyPr>
          <a:lstStyle>
            <a:lvl1pPr algn="l">
              <a:defRPr lang="ru-RU" sz="2400" cap="all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 rtlCol="0">
            <a:noAutofit/>
          </a:bodyPr>
          <a:lstStyle>
            <a:lvl1pPr marL="0" indent="0" algn="l">
              <a:buNone/>
              <a:defRPr lang="ru-RU"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 rtlCol="0"/>
          <a:lstStyle>
            <a:lvl1pPr algn="ctr"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ru-RU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dirty="0"/>
              <a:t>Заголовок презентации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ru-RU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2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2 столбца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rtlCol="0" anchor="b">
            <a:noAutofit/>
          </a:bodyPr>
          <a:lstStyle>
            <a:lvl1pPr algn="l">
              <a:defRPr lang="ru-RU"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 rtlCol="0"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ru-RU" sz="120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ru-RU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ru-RU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02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2 столбца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Графический объект 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3" name="Графический объект 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Графический объект 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" name="Графический объект 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rtlCol="0" anchor="b"/>
          <a:lstStyle>
            <a:lvl1pPr algn="ctr">
              <a:defRPr lang="ru-RU"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 rtlCol="0">
            <a:noAutofit/>
          </a:bodyPr>
          <a:lstStyle>
            <a:lvl1pPr marL="0" indent="0" algn="ctr">
              <a:buNone/>
              <a:defRPr lang="ru-RU"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183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2 столбца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pic>
          <p:nvPicPr>
            <p:cNvPr id="6" name="Рисунок 5" descr="Сине-лиловая спираль&#10;&#10;Автоматически созданное описание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Графический объект 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2" name="Графический объект 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3" name="Графический объект 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Графический объект 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" name="Графический объект 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rtlCol="0" anchor="b">
            <a:noAutofit/>
          </a:bodyPr>
          <a:lstStyle>
            <a:lvl1pPr algn="l">
              <a:defRPr lang="ru-RU"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ru-RU"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ru-RU"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ru-RU" sz="1800" spc="0">
                <a:solidFill>
                  <a:schemeClr val="bg1"/>
                </a:solidFill>
              </a:defRPr>
            </a:lvl4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ru-RU"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ru-RU"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ru-RU" sz="1800" spc="0">
                <a:solidFill>
                  <a:schemeClr val="bg1"/>
                </a:solidFill>
              </a:defRPr>
            </a:lvl4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ru-RU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ru-RU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82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2 столбца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Графический объект 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Графический объект 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2" name="Графический объект 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rtlCol="0" anchor="b">
            <a:noAutofit/>
          </a:bodyPr>
          <a:lstStyle>
            <a:lvl1pPr algn="l">
              <a:defRPr lang="ru-RU"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 rtlCol="0"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lang="ru-RU"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lang="ru-RU"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lang="ru-RU"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lang="ru-RU"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ru-RU"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ru-RU"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ru-RU"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ru-RU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ru-RU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22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r>
              <a:rPr lang="ru-RU" dirty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fld id="{FE024F78-56A6-7740-B68D-8D4D026EDF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9" r:id="rId3"/>
    <p:sldLayoutId id="2147483672" r:id="rId4"/>
    <p:sldLayoutId id="2147483673" r:id="rId5"/>
    <p:sldLayoutId id="2147483674" r:id="rId6"/>
    <p:sldLayoutId id="2147483671" r:id="rId7"/>
    <p:sldLayoutId id="2147483675" r:id="rId8"/>
    <p:sldLayoutId id="2147483676" r:id="rId9"/>
    <p:sldLayoutId id="2147483670" r:id="rId10"/>
    <p:sldLayoutId id="2147483677" r:id="rId11"/>
    <p:sldLayoutId id="2147483678" r:id="rId12"/>
    <p:sldLayoutId id="2147483664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ru-RU"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ru-RU"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ru-RU"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ru-RU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ru-RU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4524"/>
            <a:ext cx="12191998" cy="1675916"/>
          </a:xfrm>
        </p:spPr>
        <p:txBody>
          <a:bodyPr rtlCol="0" anchor="b"/>
          <a:lstStyle>
            <a:defPPr>
              <a:defRPr lang="ru-RU"/>
            </a:defPPr>
          </a:lstStyle>
          <a:p>
            <a:pPr rtl="0"/>
            <a:r>
              <a:rPr lang="ru-RU" sz="5100" dirty="0"/>
              <a:t>«Красители – натуральные или искусственные?»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93601-C180-4840-BF0C-2A80BAB624DF}"/>
              </a:ext>
            </a:extLst>
          </p:cNvPr>
          <p:cNvSpPr txBox="1"/>
          <p:nvPr/>
        </p:nvSpPr>
        <p:spPr>
          <a:xfrm>
            <a:off x="3582608" y="1400098"/>
            <a:ext cx="5026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>
                <a:solidFill>
                  <a:srgbClr val="E3FBFE"/>
                </a:solidFill>
              </a:rPr>
              <a:t>Исследовательская работа по химии на тему:</a:t>
            </a:r>
            <a:endParaRPr lang="ru-BY" dirty="0">
              <a:solidFill>
                <a:srgbClr val="E3FBF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82B48-4BCB-554E-8D52-7B96ADD80A02}"/>
              </a:ext>
            </a:extLst>
          </p:cNvPr>
          <p:cNvSpPr txBox="1"/>
          <p:nvPr/>
        </p:nvSpPr>
        <p:spPr>
          <a:xfrm>
            <a:off x="7982856" y="5245138"/>
            <a:ext cx="37797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500" dirty="0">
                <a:solidFill>
                  <a:srgbClr val="E3FBFE"/>
                </a:solidFill>
              </a:rPr>
              <a:t>ученицы 10 класса «В»</a:t>
            </a:r>
          </a:p>
          <a:p>
            <a:pPr algn="l"/>
            <a:r>
              <a:rPr lang="ru-RU" sz="1500" dirty="0">
                <a:solidFill>
                  <a:srgbClr val="E3FBFE"/>
                </a:solidFill>
              </a:rPr>
              <a:t>МБОУ СОШ школы №30</a:t>
            </a:r>
          </a:p>
          <a:p>
            <a:pPr algn="l"/>
            <a:r>
              <a:rPr lang="ru-RU" sz="1500" dirty="0" err="1">
                <a:solidFill>
                  <a:srgbClr val="E3FBFE"/>
                </a:solidFill>
              </a:rPr>
              <a:t>Толпыгиной</a:t>
            </a:r>
            <a:r>
              <a:rPr lang="ru-RU" sz="1500" dirty="0">
                <a:solidFill>
                  <a:srgbClr val="E3FBFE"/>
                </a:solidFill>
              </a:rPr>
              <a:t> Арины</a:t>
            </a:r>
          </a:p>
          <a:p>
            <a:pPr algn="l"/>
            <a:r>
              <a:rPr lang="ru-RU" sz="1500" dirty="0">
                <a:solidFill>
                  <a:srgbClr val="E3FBFE"/>
                </a:solidFill>
              </a:rPr>
              <a:t>Руководитель работы (учитель химии):</a:t>
            </a:r>
          </a:p>
          <a:p>
            <a:pPr algn="l"/>
            <a:r>
              <a:rPr lang="ru-RU" sz="1500" dirty="0" err="1">
                <a:solidFill>
                  <a:srgbClr val="E3FBFE"/>
                </a:solidFill>
              </a:rPr>
              <a:t>Куропатина</a:t>
            </a:r>
            <a:r>
              <a:rPr lang="ru-RU" sz="1500" dirty="0">
                <a:solidFill>
                  <a:srgbClr val="E3FBFE"/>
                </a:solidFill>
              </a:rPr>
              <a:t> Галина Михайловна 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77D84B7-C0DD-F946-AAD7-E23F2348CD3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62886" y="763188"/>
            <a:ext cx="10866227" cy="1051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6000" b="0" i="0" kern="120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Классификация искусственных красителей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FD2DB-FA62-2D4D-9E9C-C4AC5E80CCC5}"/>
              </a:ext>
            </a:extLst>
          </p:cNvPr>
          <p:cNvSpPr txBox="1"/>
          <p:nvPr/>
        </p:nvSpPr>
        <p:spPr>
          <a:xfrm>
            <a:off x="662887" y="1812061"/>
            <a:ext cx="106159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700" b="1" i="1" u="sng" dirty="0">
                <a:solidFill>
                  <a:srgbClr val="E3FBFE"/>
                </a:solidFill>
                <a:effectLst/>
                <a:latin typeface="Helvetica" pitchFamily="2" charset="0"/>
              </a:rPr>
              <a:t>По химической структуре (основной классификационный признак):</a:t>
            </a:r>
          </a:p>
          <a:p>
            <a:pPr marL="342900" indent="-342900">
              <a:buAutoNum type="arabicPeriod"/>
            </a:pPr>
            <a:endParaRPr lang="ru-RU" sz="1700" b="1" i="1" u="sng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Азокрасители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 (с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амый большой и важный класс синтетических красителей)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Примеры: Метиловый оранжевый,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тартразин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(пищевой краситель), прямой коричневый 79.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Антрахиноновые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красители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 (о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снованы на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антрахиноновом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ядре)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Примеры: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Ализариновый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красный, дисперсный красный 60.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Триарилметановые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красители</a:t>
            </a:r>
            <a:r>
              <a:rPr lang="en-GB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(с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одержат три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арильные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группы, присоединенные к центральному атому углерода)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Примеры: Бриллиантовый зеленый, метиловый фиолетовый.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Фталоцианиновые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красители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 (ха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рактеризуются высокой устойчивостью к свету и химическим воздействиям)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Примеры: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Фталоцианиновый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синий,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фталоцианиновый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зеленый.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Индигоидные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красители (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п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роизводные индиго, но полученные синтетически)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Примеры: Синтетический индиго.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Акридиновые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красители (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о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бладают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флуоресцентными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свойствами)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Примеры: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Акридиновый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оранжевый.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Хинониминовые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красители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 (в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ключают в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 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себя производные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индофенола</a:t>
            </a: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и </a:t>
            </a:r>
            <a:r>
              <a:rPr lang="ru-RU" sz="17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индоамина</a:t>
            </a:r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)</a:t>
            </a: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algn="l"/>
            <a:endParaRPr lang="ru-BY" sz="1700" dirty="0">
              <a:solidFill>
                <a:srgbClr val="E3FB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70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157DBECC-8EFE-B944-BD7E-0420C6D468E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4791" y="763186"/>
            <a:ext cx="10382418" cy="1051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6000" b="0" i="0" kern="120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Классификация искусственных красителей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21CDF-AC2E-154E-8024-CDF2649E95F3}"/>
              </a:ext>
            </a:extLst>
          </p:cNvPr>
          <p:cNvSpPr txBox="1"/>
          <p:nvPr/>
        </p:nvSpPr>
        <p:spPr>
          <a:xfrm>
            <a:off x="577548" y="1868715"/>
            <a:ext cx="112455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>
                <a:solidFill>
                  <a:srgbClr val="E3FBFE"/>
                </a:solidFill>
                <a:effectLst/>
                <a:latin typeface="Helvetica" pitchFamily="2" charset="0"/>
              </a:rPr>
              <a:t>2. По способу применения (по типу окрашиваемого материала):</a:t>
            </a:r>
          </a:p>
          <a:p>
            <a:endParaRPr lang="ru-RU" sz="1600" b="1" i="1" u="sng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Кислотные красители (используются для окрашивания шерсти, шелка, нейлона и других белковых волокон)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Основные (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Катионные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) красители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 (и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спользуются для окрашивания 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акриловых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волокон, а также для 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протравного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крашения хлопка и бумаги)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Прямые (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Субстантивные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) красители (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и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спользуются для окрашивания хлопка, целлюлозных волокон и бумаги)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Протравные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красители (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п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одходят для окрашивания шерсти и хлопка)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Кубовые красители (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и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спользуются для хлопка)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Дисперсные красители (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и</a:t>
            </a:r>
            <a:r>
              <a:rPr lang="ru-RU" sz="1600" dirty="0">
                <a:solidFill>
                  <a:srgbClr val="E3FBFE"/>
                </a:solidFill>
                <a:effectLst/>
                <a:latin typeface="Helvetica" pitchFamily="2" charset="0"/>
              </a:rPr>
              <a:t>спользуются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 д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ля окрашивания синтетических волокон, таких как полиэстер и ацетат)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Пищевые красители (проверенные красители, разрешенные для использования в пищевой промышленности)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E3FBFE"/>
              </a:solidFill>
              <a:latin typeface="Helvetica" pitchFamily="2" charset="0"/>
            </a:endParaRPr>
          </a:p>
          <a:p>
            <a:r>
              <a:rPr lang="ru-RU" sz="1600" b="1" i="1" u="sng" dirty="0">
                <a:solidFill>
                  <a:srgbClr val="E3FBFE"/>
                </a:solidFill>
                <a:effectLst/>
                <a:latin typeface="Helvetica" pitchFamily="2" charset="0"/>
              </a:rPr>
              <a:t>3. По типу красящей группы (</a:t>
            </a:r>
            <a:r>
              <a:rPr lang="ru-RU" sz="1600" b="1" i="1" u="sng" dirty="0" err="1">
                <a:solidFill>
                  <a:srgbClr val="E3FBFE"/>
                </a:solidFill>
                <a:effectLst/>
                <a:latin typeface="Helvetica" pitchFamily="2" charset="0"/>
              </a:rPr>
              <a:t>хромофора</a:t>
            </a:r>
            <a:r>
              <a:rPr lang="ru-RU" sz="1600" b="1" i="1" u="sng" dirty="0">
                <a:solidFill>
                  <a:srgbClr val="E3FBFE"/>
                </a:solidFill>
                <a:effectLst/>
                <a:latin typeface="Helvetica" pitchFamily="2" charset="0"/>
              </a:rPr>
              <a:t>):</a:t>
            </a:r>
          </a:p>
          <a:p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Азогруппа (-</a:t>
            </a:r>
            <a:r>
              <a:rPr lang="en-GB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N=N-) - 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в 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азокрасителях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Антрахиноновое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ядро - в 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антрахиноновых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красителях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Триарилметановая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группа - в 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триарилметановых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красителях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Фталоцианиновое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кольцо - во 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фталоцианиновых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красителях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 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﻿﻿и т.д.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r>
              <a:rPr lang="ru-RU" sz="1600" dirty="0">
                <a:solidFill>
                  <a:srgbClr val="E3FBFE"/>
                </a:solidFill>
                <a:effectLst/>
                <a:latin typeface="Helvetica" pitchFamily="2" charset="0"/>
              </a:rPr>
              <a:t> </a:t>
            </a:r>
            <a:endParaRPr lang="en-GB" sz="1600" dirty="0">
              <a:solidFill>
                <a:srgbClr val="E3FBFE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28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E7048FE-C645-D645-AF99-845C7CF9F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9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A29A4-AAFD-04EE-0732-0671E83D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032" y="533366"/>
            <a:ext cx="8537364" cy="117465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Преимущества и недостатки натуральных красителей </a:t>
            </a:r>
          </a:p>
        </p:txBody>
      </p:sp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C1801F64-96B4-444A-8C2E-B647A5A0AA94}"/>
              </a:ext>
            </a:extLst>
          </p:cNvPr>
          <p:cNvSpPr/>
          <p:nvPr/>
        </p:nvSpPr>
        <p:spPr>
          <a:xfrm>
            <a:off x="3621314" y="2575077"/>
            <a:ext cx="822476" cy="822476"/>
          </a:xfrm>
          <a:prstGeom prst="mathPlu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A07E1-F8A6-F842-BF9E-EE592F103BA6}"/>
              </a:ext>
            </a:extLst>
          </p:cNvPr>
          <p:cNvSpPr txBox="1"/>
          <p:nvPr/>
        </p:nvSpPr>
        <p:spPr>
          <a:xfrm>
            <a:off x="5193695" y="250250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BY"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A44A69DE-AEE6-1348-A5EA-E1C0CD32E6DD}"/>
              </a:ext>
            </a:extLst>
          </p:cNvPr>
          <p:cNvSpPr/>
          <p:nvPr/>
        </p:nvSpPr>
        <p:spPr>
          <a:xfrm>
            <a:off x="9531194" y="2599267"/>
            <a:ext cx="774095" cy="774095"/>
          </a:xfrm>
          <a:prstGeom prst="mathMinu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0C3644-6A98-6D41-B6D4-6E147F6F8000}"/>
              </a:ext>
            </a:extLst>
          </p:cNvPr>
          <p:cNvSpPr txBox="1"/>
          <p:nvPr/>
        </p:nvSpPr>
        <p:spPr>
          <a:xfrm>
            <a:off x="2684996" y="3681791"/>
            <a:ext cx="3755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E3FBFE"/>
                </a:solidFill>
              </a:rPr>
              <a:t>Экологичность</a:t>
            </a:r>
            <a:endParaRPr lang="ru-RU" dirty="0">
              <a:solidFill>
                <a:srgbClr val="E3FBFE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Безопасность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Уникальность и эстетика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Традиционность и культурное значение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Польза для здоровья (в некоторых случаях)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3E99AB-9C73-B247-AC7D-70993A80FB87}"/>
              </a:ext>
            </a:extLst>
          </p:cNvPr>
          <p:cNvSpPr txBox="1"/>
          <p:nvPr/>
        </p:nvSpPr>
        <p:spPr>
          <a:xfrm>
            <a:off x="7116416" y="3681791"/>
            <a:ext cx="48295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Ограниченная цветовая палитра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Низкая устойчивость к внешним воздействиям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Сложность и трудоемкость процесса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Высокая стоимость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Необходимость использования протрав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Возможные проблемы с доступностью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Необходимость большого количества красителя</a:t>
            </a:r>
            <a:endParaRPr lang="ru-BY" dirty="0">
              <a:solidFill>
                <a:srgbClr val="E3FB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01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D5ECC14-E45D-BB43-878F-51CF2E31BE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6270" y="186387"/>
            <a:ext cx="8843050" cy="1500535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 cap="all" spc="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ru-RU" dirty="0"/>
              <a:t>Преимущества и недостатки искусственных красителей </a:t>
            </a:r>
          </a:p>
        </p:txBody>
      </p:sp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3C15C901-FB23-3C41-8749-CE6F9E115503}"/>
              </a:ext>
            </a:extLst>
          </p:cNvPr>
          <p:cNvSpPr/>
          <p:nvPr/>
        </p:nvSpPr>
        <p:spPr>
          <a:xfrm>
            <a:off x="3621314" y="2575077"/>
            <a:ext cx="822476" cy="822476"/>
          </a:xfrm>
          <a:prstGeom prst="mathPlu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7E2A113-4393-1344-A639-1FD97B38A550}"/>
              </a:ext>
            </a:extLst>
          </p:cNvPr>
          <p:cNvSpPr/>
          <p:nvPr/>
        </p:nvSpPr>
        <p:spPr>
          <a:xfrm>
            <a:off x="9531194" y="2599267"/>
            <a:ext cx="774095" cy="774095"/>
          </a:xfrm>
          <a:prstGeom prst="mathMinu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5215DA-C7FD-C045-9858-DF77B3547F0B}"/>
              </a:ext>
            </a:extLst>
          </p:cNvPr>
          <p:cNvSpPr txBox="1"/>
          <p:nvPr/>
        </p:nvSpPr>
        <p:spPr>
          <a:xfrm>
            <a:off x="2399619" y="3682471"/>
            <a:ext cx="4434191" cy="236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Широкая цветовая палитра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Высокая устойчивость к внешним воздействиям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Простота и скорость процесса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Низкая стоимость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Стабильность и воспроизводимость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Доступность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Разработаны для разных материалов </a:t>
            </a:r>
            <a:endParaRPr lang="ru-BY" dirty="0">
              <a:solidFill>
                <a:srgbClr val="E3FBF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6CDD36-5EF9-6647-8CC3-FC56FB03016E}"/>
              </a:ext>
            </a:extLst>
          </p:cNvPr>
          <p:cNvSpPr txBox="1"/>
          <p:nvPr/>
        </p:nvSpPr>
        <p:spPr>
          <a:xfrm>
            <a:off x="7184496" y="3682471"/>
            <a:ext cx="4784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Экологические проблемы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Токсичность и безопасность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Меньшая уникальность и естественность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Проблемы с утилизацией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3FBFE"/>
                </a:solidFill>
              </a:rPr>
              <a:t>Возможные этические вопросы </a:t>
            </a:r>
            <a:endParaRPr lang="ru-BY" dirty="0">
              <a:solidFill>
                <a:srgbClr val="E3FB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93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8DC8F-0D94-D843-91A3-86C6883AD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натуральных и искусственных красителей в виде таблицы </a:t>
            </a:r>
            <a:endParaRPr lang="ru-BY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6034F1-7A4E-954F-9963-F68578E2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smtClean="0"/>
              <a:pPr rtl="0"/>
              <a:t>15</a:t>
            </a:fld>
            <a:endParaRPr lang="ru-RU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263B589-7FAB-0D4C-A3E6-A4EF58F87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9" y="2933095"/>
            <a:ext cx="11576342" cy="36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3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3EB8B-0AB9-7554-AEEA-E8D74495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627" y="173736"/>
            <a:ext cx="4352662" cy="2203704"/>
          </a:xfrm>
        </p:spPr>
        <p:txBody>
          <a:bodyPr rtlCol="0"/>
          <a:lstStyle>
            <a:defPPr>
              <a:defRPr lang="ru-RU"/>
            </a:defPPr>
          </a:lstStyle>
          <a:p>
            <a:pPr lvl="0" rtl="0"/>
            <a:r>
              <a:rPr lang="ru-RU" dirty="0"/>
              <a:t>заключение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F5F9A-B16D-CA49-7F40-A0142E41DC56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319762" y="2921726"/>
            <a:ext cx="5535688" cy="3936274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1600" dirty="0"/>
              <a:t> </a:t>
            </a:r>
            <a:r>
              <a:rPr lang="ru-RU" sz="1600" b="0" i="0" dirty="0">
                <a:effectLst/>
                <a:latin typeface="Helvetica" pitchFamily="2" charset="0"/>
              </a:rPr>
              <a:t>Выбор между натуральными и искусственными красителями - это компромисс. Натуральные красители предпочтительны с точки зрения экологии и безопасности, но уступают искусственным в яркости, устойчивости и доступности.Искусственные красители доминируют на рынке благодаря своим потребительским свойствам и низкой стоимости, но несут в себе значительные экологические риски.В современном мире наблюдается тенденция к поиску более экологически чистых и безопасных синтетических красителей и к возрождению интереса к натуральным красителям.</a:t>
            </a:r>
            <a:endParaRPr lang="ru-RU" sz="1600" dirty="0">
              <a:effectLst/>
              <a:latin typeface="Helvetica" pitchFamily="2" charset="0"/>
            </a:endParaRPr>
          </a:p>
          <a:p>
            <a:pPr rtl="0"/>
            <a:endParaRPr lang="ru-RU" sz="1600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8879737-A471-C440-9A3F-71A6EEC06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45"/>
          <a:stretch/>
        </p:blipFill>
        <p:spPr>
          <a:xfrm>
            <a:off x="1" y="0"/>
            <a:ext cx="6096000" cy="317500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0DC98382-6B96-3E43-83AE-34AECBF64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4" r="6698" b="33524"/>
          <a:stretch/>
        </p:blipFill>
        <p:spPr>
          <a:xfrm>
            <a:off x="1155" y="3683000"/>
            <a:ext cx="6095999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5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>
                <a:lumMod val="50000"/>
              </a:schemeClr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CE1ABEC8-43FD-4F21-A7D2-70200D86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831" y="173735"/>
            <a:ext cx="4409514" cy="220370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СПАСИБО за внимание!!!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08E6E6F-8839-F644-9317-95D27848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505" y="0"/>
            <a:ext cx="5431887" cy="330958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56575F1-2235-D449-989D-320666496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0" y="3054717"/>
            <a:ext cx="4897311" cy="3261061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1ECB1159-8D60-FE45-965A-CAD338055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881" y="3569623"/>
            <a:ext cx="4897309" cy="274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6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Оглавление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31E11-66A9-1844-BDAE-3DF48D02ADC8}"/>
              </a:ext>
            </a:extLst>
          </p:cNvPr>
          <p:cNvSpPr txBox="1"/>
          <p:nvPr/>
        </p:nvSpPr>
        <p:spPr>
          <a:xfrm>
            <a:off x="5193695" y="297119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BY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FA3B8-787A-6346-863B-8C2056B926EC}"/>
              </a:ext>
            </a:extLst>
          </p:cNvPr>
          <p:cNvSpPr txBox="1"/>
          <p:nvPr/>
        </p:nvSpPr>
        <p:spPr>
          <a:xfrm>
            <a:off x="367694" y="2999611"/>
            <a:ext cx="574040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Введение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Цели и задачи исследования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История возникновения натуральных красителей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История возникновения искусственных красителей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Классификация натуральных красителей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Классификация искусственных красителей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Преимущества и недостатки натуральных красителей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Преимущества и недостатки искусственных красителей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Сравнение натуральных и искусственных красителей в виде таблицы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E3FBFE"/>
                </a:solidFill>
              </a:rPr>
              <a:t>Заключение </a:t>
            </a:r>
            <a:endParaRPr lang="ru-BY" sz="1700" dirty="0">
              <a:solidFill>
                <a:srgbClr val="E3FBFE"/>
              </a:solidFill>
            </a:endParaRPr>
          </a:p>
        </p:txBody>
      </p:sp>
      <p:pic>
        <p:nvPicPr>
          <p:cNvPr id="14" name="Рисунок 14">
            <a:extLst>
              <a:ext uri="{FF2B5EF4-FFF2-40B4-BE49-F238E27FC236}">
                <a16:creationId xmlns:a16="http://schemas.microsoft.com/office/drawing/2014/main" id="{3908D1F3-E1BB-864C-B69F-BA69A5926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74" r="20769"/>
          <a:stretch/>
        </p:blipFill>
        <p:spPr>
          <a:xfrm>
            <a:off x="6108095" y="1"/>
            <a:ext cx="60839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5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7F7C5-CBA2-9823-0CBA-5BD773998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Введение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226175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FE024F78-56A6-7740-B68D-8D4D026EDF3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168934-5254-FD49-973C-91BE6E364C1C}"/>
              </a:ext>
            </a:extLst>
          </p:cNvPr>
          <p:cNvSpPr txBox="1"/>
          <p:nvPr/>
        </p:nvSpPr>
        <p:spPr>
          <a:xfrm>
            <a:off x="5193695" y="250250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BY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82D744-01B5-C34F-90D6-93BA8EE4C83C}"/>
              </a:ext>
            </a:extLst>
          </p:cNvPr>
          <p:cNvSpPr txBox="1"/>
          <p:nvPr/>
        </p:nvSpPr>
        <p:spPr>
          <a:xfrm>
            <a:off x="5193695" y="251762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BY" dirty="0">
              <a:solidFill>
                <a:srgbClr val="E3FBF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187808-52C8-3F4E-9E45-E173CDE1315D}"/>
              </a:ext>
            </a:extLst>
          </p:cNvPr>
          <p:cNvSpPr txBox="1"/>
          <p:nvPr/>
        </p:nvSpPr>
        <p:spPr>
          <a:xfrm>
            <a:off x="835831" y="3138977"/>
            <a:ext cx="98527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E3FBFE"/>
                </a:solidFill>
                <a:effectLst/>
                <a:latin typeface=".SFUI-Semibold"/>
              </a:rPr>
              <a:t>Мир вокруг нас полон красок, и красящие вещества, или красители, играют огромную роль в нашей жизни. Они используются повсеместно: в одежде, пищевой промышленности, косметике, искусстве и многих других сферах. Исторически, человечество использовало для окрашивания только натуральные красители, получаемые из растений, животных и минералов. Однако с развитием химии появились искусственные, или синтетические, красители, которые быстро завоевали популярность благодаря своей доступности, яркости и устойчивости. Сегодня перед нами стоит выбор: натуральные или искусственные красители? Этот выбор, основанный на понимании химических свойств красителей, их преимуществ и недостатков, оказывает влияние на экологию, здоровье и даже на эстетику окружающего нас мира. Изучение химии красителей – это ключ к осознанному выбору и безопасному использованию этих удивительных веществ.</a:t>
            </a:r>
            <a:endParaRPr lang="ru-RU" b="1" dirty="0">
              <a:solidFill>
                <a:srgbClr val="E3FBFE"/>
              </a:solidFill>
              <a:effectLst/>
              <a:latin typeface=".SF UI"/>
            </a:endParaRPr>
          </a:p>
          <a:p>
            <a:endParaRPr lang="ru-BY" b="1" dirty="0">
              <a:solidFill>
                <a:srgbClr val="E3FBFE"/>
              </a:solidFill>
            </a:endParaRPr>
          </a:p>
        </p:txBody>
      </p:sp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898BF570-3617-8749-A332-71A8048B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447" y="266700"/>
            <a:ext cx="4409514" cy="27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9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AB9F66-8EA1-264C-82D8-38BE55217AFE}"/>
              </a:ext>
            </a:extLst>
          </p:cNvPr>
          <p:cNvSpPr txBox="1"/>
          <p:nvPr/>
        </p:nvSpPr>
        <p:spPr>
          <a:xfrm>
            <a:off x="0" y="153843"/>
            <a:ext cx="121920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1" u="sng" dirty="0">
                <a:solidFill>
                  <a:srgbClr val="E3FBFE"/>
                </a:solidFill>
              </a:rPr>
              <a:t>Цель исследования:</a:t>
            </a: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 Сравнить свойства натуральных и искусственных красителей, выявить их преимущества и недостатки с точки зрения химии, экологии и практического применения.</a:t>
            </a:r>
            <a:endParaRPr lang="ru-RU" sz="1400" dirty="0">
              <a:solidFill>
                <a:srgbClr val="E3FBFE"/>
              </a:solidFill>
              <a:effectLst/>
              <a:latin typeface=".AppleSystemUIFont"/>
            </a:endParaRPr>
          </a:p>
          <a:p>
            <a:pPr algn="l"/>
            <a:endParaRPr lang="ru-RU" sz="1400" b="1" i="1" u="sng" dirty="0">
              <a:solidFill>
                <a:srgbClr val="E3FBFE"/>
              </a:solidFill>
            </a:endParaRPr>
          </a:p>
          <a:p>
            <a:pPr algn="l"/>
            <a:r>
              <a:rPr lang="ru-RU" sz="1400" b="1" i="1" u="sng" dirty="0">
                <a:solidFill>
                  <a:srgbClr val="E3FBFE"/>
                </a:solidFill>
              </a:rPr>
              <a:t>Задачи исследования:</a:t>
            </a: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1. Изучить химический состав и структуру основных классов натуральных и искусственных красителей.</a:t>
            </a:r>
            <a:endParaRPr lang="ru-RU" sz="1400" dirty="0">
              <a:solidFill>
                <a:srgbClr val="E3FBFE"/>
              </a:solidFill>
              <a:effectLst/>
              <a:latin typeface=".AppleSystemUIFont"/>
            </a:endParaRP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2. Рассмотреть способы получения натуральных и искусственных красителей.</a:t>
            </a:r>
            <a:endParaRPr lang="ru-RU" sz="1400" dirty="0">
              <a:solidFill>
                <a:srgbClr val="E3FBFE"/>
              </a:solidFill>
              <a:effectLst/>
              <a:latin typeface=".AppleSystemUIFont"/>
            </a:endParaRP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3. Сравнить устойчивость натуральных и искусственных красителей к воздействию света, температуры, </a:t>
            </a:r>
            <a:r>
              <a:rPr lang="en-GB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pH </a:t>
            </a:r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и других факторов.</a:t>
            </a:r>
            <a:endParaRPr lang="ru-RU" sz="1400" dirty="0">
              <a:solidFill>
                <a:srgbClr val="E3FBFE"/>
              </a:solidFill>
              <a:effectLst/>
              <a:latin typeface=".AppleSystemUIFont"/>
            </a:endParaRP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4. Оценить экологическую безопасность производства и применения натуральных и искусственных красителей.</a:t>
            </a:r>
            <a:endParaRPr lang="ru-RU" sz="1400" dirty="0">
              <a:solidFill>
                <a:srgbClr val="E3FBFE"/>
              </a:solidFill>
              <a:effectLst/>
              <a:latin typeface=".AppleSystemUIFont"/>
            </a:endParaRP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5. Исследовать практическое применение натуральных и искусственных красителей в различных отраслях (текстильной, пищевой, косметической и др.).</a:t>
            </a:r>
          </a:p>
          <a:p>
            <a:r>
              <a:rPr lang="ru-RU" sz="1400" b="1" dirty="0">
                <a:solidFill>
                  <a:srgbClr val="E3FBFE"/>
                </a:solidFill>
                <a:latin typeface="UICTFontTextStyleEmphasizedBody"/>
              </a:rPr>
              <a:t>6</a:t>
            </a:r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. Сделать вывод о целесообразности использования красителей.</a:t>
            </a:r>
            <a:endParaRPr lang="ru-RU" sz="1400" dirty="0">
              <a:solidFill>
                <a:srgbClr val="E3FBFE"/>
              </a:solidFill>
              <a:effectLst/>
              <a:latin typeface=".AppleSystemUIFont"/>
            </a:endParaRPr>
          </a:p>
          <a:p>
            <a:endParaRPr lang="ru-RU" sz="1400" b="1" i="1" u="sng" dirty="0">
              <a:solidFill>
                <a:srgbClr val="E3FBFE"/>
              </a:solidFill>
              <a:latin typeface=".AppleSystemUIFont"/>
            </a:endParaRPr>
          </a:p>
          <a:p>
            <a:r>
              <a:rPr lang="ru-RU" sz="1400" b="1" i="1" u="sng" dirty="0">
                <a:solidFill>
                  <a:srgbClr val="E3FBFE"/>
                </a:solidFill>
                <a:effectLst/>
                <a:latin typeface=".AppleSystemUIFont"/>
              </a:rPr>
              <a:t>Гипотеза:</a:t>
            </a: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Хотя искусственные красители обладают большей яркостью и устойчивостью, натуральные красители являются более экологически безопасными и могут быть предпочтительны для определенных видов применения, где экология и безопасность важнее яркости цвета.</a:t>
            </a:r>
          </a:p>
          <a:p>
            <a:endParaRPr lang="ru-RU" sz="1400" b="1" u="sng" dirty="0">
              <a:solidFill>
                <a:srgbClr val="E3FBFE"/>
              </a:solidFill>
              <a:latin typeface="UICTFontTextStyleEmphasizedBody"/>
            </a:endParaRPr>
          </a:p>
          <a:p>
            <a:r>
              <a:rPr lang="ru-RU" sz="1400" b="1" i="1" u="sng" dirty="0">
                <a:solidFill>
                  <a:srgbClr val="E3FBFE"/>
                </a:solidFill>
                <a:effectLst/>
                <a:latin typeface="UICTFontTextStyleEmphasizedBody"/>
              </a:rPr>
              <a:t>Объекты исследования: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E3FBFE"/>
                </a:solidFill>
                <a:latin typeface=".AppleSystemUIFont"/>
              </a:rPr>
              <a:t>Н</a:t>
            </a:r>
            <a:r>
              <a:rPr lang="ru-RU" sz="1400" b="1" dirty="0">
                <a:solidFill>
                  <a:srgbClr val="E3FBFE"/>
                </a:solidFill>
                <a:effectLst/>
                <a:latin typeface=".AppleSystemUIFont"/>
              </a:rPr>
              <a:t>атуральные красители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E3FBFE"/>
                </a:solidFill>
                <a:latin typeface=".AppleSystemUIFont"/>
              </a:rPr>
              <a:t>Искусственные красители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E3FBFE"/>
                </a:solidFill>
                <a:effectLst/>
                <a:latin typeface=".AppleSystemUIFont"/>
              </a:rPr>
              <a:t>Материалы для окрашивания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E3FBFE"/>
              </a:solidFill>
              <a:latin typeface=".AppleSystemUIFont"/>
            </a:endParaRPr>
          </a:p>
          <a:p>
            <a:r>
              <a:rPr lang="ru-RU" sz="1400" b="1" i="1" u="sng" dirty="0">
                <a:solidFill>
                  <a:srgbClr val="E3FBFE"/>
                </a:solidFill>
                <a:effectLst/>
                <a:latin typeface=".AppleSystemUIFont"/>
              </a:rPr>
              <a:t>Методы исследования:</a:t>
            </a: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1. Анализ литературы: Изучение научных статей, книг, обзоров по химии красителей, их свойствам, способам получения и применения.</a:t>
            </a:r>
            <a:endParaRPr lang="ru-RU" sz="1400" dirty="0">
              <a:solidFill>
                <a:srgbClr val="E3FBFE"/>
              </a:solidFill>
              <a:effectLst/>
              <a:latin typeface=".AppleSystemUIFont"/>
            </a:endParaRP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3. Сравнительный анализ: Сопоставление свойств натуральных и искусственных красителей по различным параметрам (яркость, </a:t>
            </a:r>
            <a:r>
              <a:rPr lang="ru-RU" sz="1400" b="1" i="0" dirty="0" err="1">
                <a:solidFill>
                  <a:srgbClr val="E3FBFE"/>
                </a:solidFill>
                <a:effectLst/>
                <a:latin typeface="UICTFontTextStyleEmphasizedBody"/>
              </a:rPr>
              <a:t>устойчивость,экология</a:t>
            </a:r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, стоимость).</a:t>
            </a:r>
            <a:endParaRPr lang="ru-RU" sz="1400" dirty="0">
              <a:solidFill>
                <a:srgbClr val="E3FBFE"/>
              </a:solidFill>
              <a:effectLst/>
              <a:latin typeface=".AppleSystemUIFont"/>
            </a:endParaRPr>
          </a:p>
          <a:p>
            <a:r>
              <a:rPr lang="ru-RU" sz="1400" b="1" i="0" dirty="0">
                <a:solidFill>
                  <a:srgbClr val="E3FBFE"/>
                </a:solidFill>
                <a:effectLst/>
                <a:latin typeface="UICTFontTextStyleEmphasizedBody"/>
              </a:rPr>
              <a:t>4. Обобщение и систематизация данных: Формулирование выводов на основе полученных результатов.</a:t>
            </a:r>
            <a:endParaRPr lang="ru-RU" sz="1400" dirty="0">
              <a:solidFill>
                <a:srgbClr val="E3FBFE"/>
              </a:solidFill>
              <a:latin typeface=".AppleSystemUIFont"/>
            </a:endParaRPr>
          </a:p>
          <a:p>
            <a:endParaRPr lang="ru-RU" sz="1400" b="1" i="1" u="sng" dirty="0">
              <a:solidFill>
                <a:srgbClr val="E3FBFE"/>
              </a:solidFill>
              <a:effectLst/>
              <a:latin typeface=".AppleSystemUIFont"/>
            </a:endParaRPr>
          </a:p>
          <a:p>
            <a:r>
              <a:rPr lang="ru-RU" sz="1400" b="1" i="1" u="sng" dirty="0">
                <a:solidFill>
                  <a:srgbClr val="E3FBFE"/>
                </a:solidFill>
                <a:latin typeface=".AppleSystemUIFont"/>
              </a:rPr>
              <a:t>Средства исследования: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E3FBFE"/>
                </a:solidFill>
                <a:effectLst/>
                <a:latin typeface=".AppleSystemUIFont"/>
              </a:rPr>
              <a:t>Лабораторное оборудование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E3FBFE"/>
                </a:solidFill>
                <a:latin typeface=".AppleSystemUIFont"/>
              </a:rPr>
              <a:t>Материалы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E3FBFE"/>
                </a:solidFill>
                <a:effectLst/>
                <a:latin typeface=".AppleSystemUIFont"/>
              </a:rPr>
              <a:t>Компьютер и программное обеспечение </a:t>
            </a:r>
          </a:p>
          <a:p>
            <a:endParaRPr lang="ru-RU" sz="1400" b="1" dirty="0">
              <a:solidFill>
                <a:srgbClr val="E3FBFE"/>
              </a:solidFill>
              <a:effectLst/>
              <a:latin typeface=".AppleSystemUIFont"/>
            </a:endParaRPr>
          </a:p>
          <a:p>
            <a:endParaRPr lang="ru-RU" sz="1400" i="1" u="sng" dirty="0">
              <a:solidFill>
                <a:srgbClr val="E3FBFE"/>
              </a:solidFill>
              <a:effectLst/>
              <a:latin typeface=".AppleSystemUIFont"/>
            </a:endParaRPr>
          </a:p>
        </p:txBody>
      </p:sp>
    </p:spTree>
    <p:extLst>
      <p:ext uri="{BB962C8B-B14F-4D97-AF65-F5344CB8AC3E}">
        <p14:creationId xmlns:p14="http://schemas.microsoft.com/office/powerpoint/2010/main" val="1350466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BE4E0F37-0AD5-833C-CBE5-EAE02EC46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448" y="608693"/>
            <a:ext cx="4157119" cy="153821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dirty="0"/>
              <a:t>История возникновения натуральных красителей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D2B89-5698-7E49-9AB2-B88D7F66AFD5}"/>
              </a:ext>
            </a:extLst>
          </p:cNvPr>
          <p:cNvSpPr txBox="1"/>
          <p:nvPr/>
        </p:nvSpPr>
        <p:spPr>
          <a:xfrm>
            <a:off x="471448" y="2551132"/>
            <a:ext cx="489857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История возникновения натуральных красителей тесно связана с историей человечества. С самых древних времен люди стремились украсить себя и окружающие предметы, используя для этого природные материалы, содержащие красящие вещества. Этот процесс можно рассматривать как начало химической деятельности, хотя люди и не осознавали химические процессы, лежащие в основе крашения. Натуральные красители люди добывали из растений, животных и минералов.</a:t>
            </a:r>
            <a:endParaRPr lang="ru-RU" sz="19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algn="l"/>
            <a:endParaRPr lang="ru-BY" sz="1900" dirty="0">
              <a:solidFill>
                <a:srgbClr val="E3FBFE"/>
              </a:solidFill>
            </a:endParaRPr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A5B48B05-026D-B04B-9626-D859F8E1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024" y="109848"/>
            <a:ext cx="3823601" cy="2037057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D47D9624-EE2F-B242-8852-BEF7C8A740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1" r="4071" b="-5172"/>
          <a:stretch/>
        </p:blipFill>
        <p:spPr>
          <a:xfrm>
            <a:off x="7212022" y="2483616"/>
            <a:ext cx="3823602" cy="2037058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72ABB3DE-892E-E642-9D9C-CC34F80960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1" t="3949" r="4071" b="-5656"/>
          <a:stretch/>
        </p:blipFill>
        <p:spPr>
          <a:xfrm>
            <a:off x="7212022" y="4679156"/>
            <a:ext cx="3823602" cy="21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72407"/>
            <a:ext cx="4958081" cy="159538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dirty="0"/>
              <a:t>История возникновения искусственных красителей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5A6D9F-D0BA-1942-8E2F-E573EBC34098}"/>
              </a:ext>
            </a:extLst>
          </p:cNvPr>
          <p:cNvSpPr txBox="1"/>
          <p:nvPr/>
        </p:nvSpPr>
        <p:spPr>
          <a:xfrm>
            <a:off x="6174619" y="572407"/>
            <a:ext cx="564590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История искусственных красителей - это история триумфа химической науки и техники, которая оказала огромное влияние на нашу культуру и повседневную жизнь. Уильям Генри 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Перкин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считается первооткрывателем искусственных красителей. В 1856 году, будучи 18-летним студентом Королевского химического колледжа в Лондоне, 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Перкин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пытался синтезировать хинин (лекарство от малярии) из анилина, полученного из каменноугольной смолы. Вместо этого он получил темно-фиолетовую массу, которая оказалась способна окрашивать шелк.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Перкин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запатентовал свой краситель и назвал его 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мовеином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. Открытие 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Перкина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стимулировало других химиков к поиску новых искусственных красителей. Началась настоящая гонка, особенно в Германии. Были открыты красители различных цветов, включая фуксин (розовый), анилиновый синий, анилиновый зеленый и другие.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algn="l"/>
            <a:endParaRPr lang="ru-BY" dirty="0">
              <a:solidFill>
                <a:srgbClr val="E3FBFE"/>
              </a:solidFill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51C93E41-8B1A-6B41-8006-CFDE1336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928" y="2167792"/>
            <a:ext cx="3335406" cy="3752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1F32C0-F028-8E4F-BBCC-D8487B59ADA6}"/>
              </a:ext>
            </a:extLst>
          </p:cNvPr>
          <p:cNvSpPr txBox="1"/>
          <p:nvPr/>
        </p:nvSpPr>
        <p:spPr>
          <a:xfrm>
            <a:off x="1809074" y="6100927"/>
            <a:ext cx="278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>
                <a:solidFill>
                  <a:srgbClr val="E3FBFE"/>
                </a:solidFill>
                <a:effectLst/>
                <a:latin typeface="Helvetica" pitchFamily="2" charset="0"/>
              </a:rPr>
              <a:t>Уильям Генри </a:t>
            </a:r>
            <a:r>
              <a:rPr lang="ru-RU" b="1" i="1" u="sng" dirty="0" err="1">
                <a:solidFill>
                  <a:srgbClr val="E3FBFE"/>
                </a:solidFill>
                <a:effectLst/>
                <a:latin typeface="Helvetica" pitchFamily="2" charset="0"/>
              </a:rPr>
              <a:t>Перкин</a:t>
            </a:r>
            <a:endParaRPr lang="ru-RU" b="1" i="1" u="sng" dirty="0">
              <a:solidFill>
                <a:srgbClr val="E3FBFE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3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A7515C-CEBB-2243-97F5-9BEADE8F2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3005" y="763187"/>
            <a:ext cx="9565989" cy="778955"/>
          </a:xfrm>
        </p:spPr>
        <p:txBody>
          <a:bodyPr/>
          <a:lstStyle/>
          <a:p>
            <a:r>
              <a:rPr lang="ru-RU" sz="2400" dirty="0"/>
              <a:t>Классификация натуральных красителей </a:t>
            </a:r>
            <a:endParaRPr lang="ru-BY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628F3-69E0-9640-8AD0-34649F10A2E0}"/>
              </a:ext>
            </a:extLst>
          </p:cNvPr>
          <p:cNvSpPr txBox="1"/>
          <p:nvPr/>
        </p:nvSpPr>
        <p:spPr>
          <a:xfrm>
            <a:off x="5193695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BY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915884-FB85-BB4F-872A-432139511D2D}"/>
              </a:ext>
            </a:extLst>
          </p:cNvPr>
          <p:cNvSpPr txBox="1"/>
          <p:nvPr/>
        </p:nvSpPr>
        <p:spPr>
          <a:xfrm>
            <a:off x="560575" y="1425744"/>
            <a:ext cx="113229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700" b="1" i="1" u="sng" dirty="0">
                <a:solidFill>
                  <a:srgbClr val="E3FBFE"/>
                </a:solidFill>
                <a:effectLst/>
                <a:latin typeface="Helvetica" pitchFamily="2" charset="0"/>
              </a:rPr>
              <a:t>По происхождению (источнику):</a:t>
            </a:r>
          </a:p>
          <a:p>
            <a:pPr marL="342900" indent="-342900">
              <a:buAutoNum type="arabicPeriod"/>
            </a:pPr>
            <a:endParaRPr lang="ru-RU" sz="1700" b="1" i="1" u="sng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Растительные красители (извлекаются из различных частей растений) </a:t>
            </a:r>
          </a:p>
          <a:p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Примеры: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Куркумин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(из корней куркумы</a:t>
            </a:r>
            <a:r>
              <a:rPr lang="en-GB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- 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жёлтый цвет.</a:t>
            </a:r>
            <a:endParaRPr lang="ru-RU" sz="1700" dirty="0">
              <a:solidFill>
                <a:srgbClr val="E3FBFE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Хлорофилл (из зеленых листьев растений) - зеленый цвет.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Антоцианы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(из ягод, фруктов, овощей, например, из свеклы или черники) — от красного до фиолетового.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Животные красители (получают из тел животных или их выделений)</a:t>
            </a:r>
          </a:p>
          <a:p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Примеры: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Пурпур (из морских улиток семейства </a:t>
            </a:r>
            <a:r>
              <a:rPr lang="en-GB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Muricidae</a:t>
            </a:r>
            <a:r>
              <a:rPr lang="en-GB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*) - 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пурпурный цвет.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Кармин (кошениль) (из самок насекомых 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кошенили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Dactylopius</a:t>
            </a:r>
            <a:r>
              <a:rPr lang="en-GB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coccus*) — 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красный цвет.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Шеллак (из выделений лаковых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 </a:t>
            </a:r>
            <a:r>
              <a:rPr lang="ru-RU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червецов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Laccifer</a:t>
            </a:r>
            <a:r>
              <a:rPr lang="en-GB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lacca</a:t>
            </a:r>
            <a:r>
              <a:rPr lang="en-GB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*) -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 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используется как покрытие, но может придавать цвет. 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700" dirty="0">
              <a:solidFill>
                <a:srgbClr val="E3FBFE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Минеральные красители (добывают из природных минералов)</a:t>
            </a:r>
          </a:p>
          <a:p>
            <a:r>
              <a:rPr lang="ru-RU" sz="1700" dirty="0">
                <a:solidFill>
                  <a:srgbClr val="E3FBFE"/>
                </a:solidFill>
                <a:latin typeface="Helvetica" pitchFamily="2" charset="0"/>
              </a:rPr>
              <a:t>Примеры: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Охра (различные оксиды железа)</a:t>
            </a:r>
            <a:r>
              <a:rPr lang="ru-RU" sz="1600" dirty="0">
                <a:solidFill>
                  <a:srgbClr val="E3FBFE"/>
                </a:solidFill>
                <a:latin typeface="Helvetica" pitchFamily="2" charset="0"/>
              </a:rPr>
              <a:t> </a:t>
            </a: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- жёлтый, красный, коричневый цвет.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﻿﻿Умбра (содержит оксиды железа и марганца) - коричневый цвет.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﻿﻿Лазурит (содержит синий пигмент лазурь) - синий цвет.</a:t>
            </a:r>
            <a:endParaRPr lang="ru-RU" sz="16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endParaRPr lang="ru-RU" sz="1700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algn="l"/>
            <a:endParaRPr lang="ru-RU" sz="1700" dirty="0">
              <a:solidFill>
                <a:srgbClr val="E3FB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9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790ABA9-2A35-034F-9CD8-AF565581E4E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0624" y="672473"/>
            <a:ext cx="10170751" cy="990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6000" b="0" i="0" kern="120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ru-RU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Классификация натуральных красителей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5F811-D985-D945-BF94-C6A76A061627}"/>
              </a:ext>
            </a:extLst>
          </p:cNvPr>
          <p:cNvSpPr txBox="1"/>
          <p:nvPr/>
        </p:nvSpPr>
        <p:spPr>
          <a:xfrm>
            <a:off x="560576" y="1450466"/>
            <a:ext cx="110708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>
                <a:solidFill>
                  <a:srgbClr val="E3FBFE"/>
                </a:solidFill>
                <a:effectLst/>
                <a:latin typeface="Helvetica" pitchFamily="2" charset="0"/>
              </a:rPr>
              <a:t>2. По химической структуре:</a:t>
            </a:r>
          </a:p>
          <a:p>
            <a:endParaRPr lang="ru-RU" b="1" i="1" u="sng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Антрахиноны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: производные 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антрахинона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. Ализарин относится к этой группе.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Индигоиды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: производные индиго.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Каротиноиды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: </a:t>
            </a:r>
            <a:r>
              <a:rPr lang="ru-RU" dirty="0" err="1">
                <a:solidFill>
                  <a:srgbClr val="E3FBFE"/>
                </a:solidFill>
                <a:latin typeface="Helvetica" pitchFamily="2" charset="0"/>
              </a:rPr>
              <a:t>т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етратерпены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Флавоноиды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: большая группа растительных пигментов, включающая 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антоцианы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, 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флавоны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, 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флавонолы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и другие.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Беталаины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: </a:t>
            </a:r>
            <a:r>
              <a:rPr lang="ru-RU" dirty="0" err="1">
                <a:solidFill>
                  <a:srgbClr val="E3FBFE"/>
                </a:solidFill>
                <a:latin typeface="Helvetica" pitchFamily="2" charset="0"/>
              </a:rPr>
              <a:t>в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одорастворимые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пигменты, содержащие азот, ответственные за яркий цвет свеклы.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﻿﻿Хлорофиллы: </a:t>
            </a:r>
            <a:r>
              <a:rPr lang="ru-RU" dirty="0" err="1">
                <a:solidFill>
                  <a:srgbClr val="E3FBFE"/>
                </a:solidFill>
                <a:latin typeface="Helvetica" pitchFamily="2" charset="0"/>
              </a:rPr>
              <a:t>п</a:t>
            </a:r>
            <a:r>
              <a:rPr lang="ru-RU" b="0" i="0" dirty="0" err="1">
                <a:solidFill>
                  <a:srgbClr val="E3FBFE"/>
                </a:solidFill>
                <a:effectLst/>
                <a:latin typeface="Helvetica" pitchFamily="2" charset="0"/>
              </a:rPr>
              <a:t>орфириновые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 комплексы с магнием.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r>
              <a:rPr lang="ru-RU" b="1" i="1" u="sng" dirty="0">
                <a:solidFill>
                  <a:srgbClr val="E3FBFE"/>
                </a:solidFill>
                <a:effectLst/>
                <a:latin typeface="Helvetica" pitchFamily="2" charset="0"/>
              </a:rPr>
              <a:t>3. По способу применения:</a:t>
            </a:r>
          </a:p>
          <a:p>
            <a:endParaRPr lang="ru-RU" b="1" i="1" u="sng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Для текстиля: Используются для окрашивания тканей (например, хлопка, шерсти, шелка).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﻿﻿Для пищевых продуктов:</a:t>
            </a:r>
            <a:r>
              <a:rPr lang="ru-RU" dirty="0">
                <a:solidFill>
                  <a:srgbClr val="E3FBFE"/>
                </a:solidFill>
                <a:latin typeface="Helvetica" pitchFamily="2" charset="0"/>
              </a:rPr>
              <a:t> </a:t>
            </a: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Добавляются в пищу для придания ей цвета.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﻿﻿Для косметики: Входят в состав косметических средств.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E3FBFE"/>
                </a:solidFill>
                <a:effectLst/>
                <a:latin typeface="Helvetica" pitchFamily="2" charset="0"/>
              </a:rPr>
              <a:t>﻿﻿Для живописи: Используются художниками для создания красок.</a:t>
            </a:r>
            <a:endParaRPr lang="ru-RU" dirty="0">
              <a:solidFill>
                <a:srgbClr val="E3FBFE"/>
              </a:solidFill>
              <a:effectLst/>
              <a:latin typeface="Helvetica" pitchFamily="2" charset="0"/>
            </a:endParaRPr>
          </a:p>
          <a:p>
            <a:pPr algn="l"/>
            <a:endParaRPr lang="ru-RU" dirty="0">
              <a:solidFill>
                <a:srgbClr val="E3FB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692FC88-DAD7-F5AD-7831-DE5432210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5A420CCB-7B63-6F45-B47D-58C608BEB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33909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949608_TF11936837_Win32.potx" id="{B72F49F3-09E2-4865-8A2A-AA9B2A757565}" vid="{A5849C83-848C-4432-B41C-6248F8F45B6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4137456-21FC-4AE2-8A94-BF06CAF2EB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7B561B-3A65-4A22-9691-EB838E7F9B8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305301E-11B3-4B9D-A588-21F3C9809371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432</Words>
  <Application>Microsoft Office PowerPoint</Application>
  <PresentationFormat>Широкоэкранный</PresentationFormat>
  <Paragraphs>133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Пользовательская</vt:lpstr>
      <vt:lpstr>«Красители – натуральные или искусственные?» </vt:lpstr>
      <vt:lpstr>Оглавление </vt:lpstr>
      <vt:lpstr>Введение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Преимущества и недостатки натуральных красителей </vt:lpstr>
      <vt:lpstr>Преимущества и недостатки искусственных красителей </vt:lpstr>
      <vt:lpstr>Сравнение натуральных и искусственных красителей в виде таблицы </vt:lpstr>
      <vt:lpstr>заключение</vt:lpstr>
      <vt:lpstr>СПАСИБО за внимание!!!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«Красители – натуральные или искусственные» </dc:title>
  <dc:creator>Арина Толпыгина</dc:creator>
  <cp:lastModifiedBy>Арина Толпыгина</cp:lastModifiedBy>
  <cp:revision>6</cp:revision>
  <dcterms:created xsi:type="dcterms:W3CDTF">2025-05-16T20:04:49Z</dcterms:created>
  <dcterms:modified xsi:type="dcterms:W3CDTF">2025-05-18T06:58:09Z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