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66" r:id="rId3"/>
    <p:sldId id="287" r:id="rId4"/>
    <p:sldId id="267" r:id="rId5"/>
    <p:sldId id="289" r:id="rId6"/>
    <p:sldId id="290" r:id="rId7"/>
    <p:sldId id="291" r:id="rId8"/>
    <p:sldId id="292" r:id="rId9"/>
    <p:sldId id="294" r:id="rId10"/>
    <p:sldId id="293" r:id="rId11"/>
    <p:sldId id="295" r:id="rId12"/>
    <p:sldId id="257" r:id="rId13"/>
    <p:sldId id="260" r:id="rId14"/>
    <p:sldId id="265" r:id="rId15"/>
    <p:sldId id="264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58" r:id="rId31"/>
    <p:sldId id="261" r:id="rId32"/>
    <p:sldId id="263" r:id="rId33"/>
    <p:sldId id="262" r:id="rId34"/>
    <p:sldId id="288" r:id="rId35"/>
    <p:sldId id="286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rikplay@gmail.com" initials="s" lastIdx="1" clrIdx="0">
    <p:extLst>
      <p:ext uri="{19B8F6BF-5375-455C-9EA6-DF929625EA0E}">
        <p15:presenceInfo xmlns:p15="http://schemas.microsoft.com/office/powerpoint/2012/main" userId="15825be6ebce177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94660"/>
  </p:normalViewPr>
  <p:slideViewPr>
    <p:cSldViewPr snapToGrid="0">
      <p:cViewPr varScale="1">
        <p:scale>
          <a:sx n="86" d="100"/>
          <a:sy n="86" d="100"/>
        </p:scale>
        <p:origin x="2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03663-4624-4ECB-8B8B-B38A3A8B518E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9369B-5162-47A1-9B20-7DC27674E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604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369B-5162-47A1-9B20-7DC27674ECC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124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DC403-B032-443C-8200-3FEF1BBCB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4322D6-89F5-4133-8714-68B94AFEA2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66AA04-23F9-4452-84F0-66F58E82F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ACBC-5B87-4E94-8101-7F5E84D39D8A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348A93-BEB9-40AB-850E-6B7FAF5A2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8BAF22-3AFB-4E5D-87C4-37D79711E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92F09-6932-4FBC-B81F-C01E6DC64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156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FF2DE-C44D-43CF-9491-604438046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12E37A-CFB0-489E-A0A4-6E3A3EE961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9574FE-4414-4B05-A47B-2A0AD2261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ACBC-5B87-4E94-8101-7F5E84D39D8A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CC466D-2709-4D70-B7A1-D9CD78100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D42623-131A-4C77-B03E-61F9A0144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92F09-6932-4FBC-B81F-C01E6DC64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220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59DA497-4701-493F-BE38-22DF109606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F16802-DD3A-4800-AF39-BF809BD6AC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25EA62-5492-4D27-994B-CB198644A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ACBC-5B87-4E94-8101-7F5E84D39D8A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49AA3B-F994-4F75-A480-92E7B25CD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E7B72-6FCD-4802-860B-FCFDA36B6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92F09-6932-4FBC-B81F-C01E6DC64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645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F8D71-CED0-4538-BB53-AA1B549B9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636B54-D03C-4DFC-AAA3-4AFD66EBD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B87A3F-5DB5-4068-8D10-CCE0AA25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ACBC-5B87-4E94-8101-7F5E84D39D8A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B06CEF-8D46-4DFC-BB27-544EC9D35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D07624-9CAA-4D2C-B477-2261896F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92F09-6932-4FBC-B81F-C01E6DC64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764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EAA22-ABEC-4C47-892A-8FB81D72E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0F5AF7-30ED-48EE-A1DD-81F22D3EF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F5ACE6-0D04-4AC3-84EE-CF5B7982C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ACBC-5B87-4E94-8101-7F5E84D39D8A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5FDB9D-4C52-48AF-9F5E-7ACE558A1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37F0C9-E3B9-48B2-8234-81C4B7AB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92F09-6932-4FBC-B81F-C01E6DC64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49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39C96-8E72-4AAD-B454-3FE2E0C55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7E7695-F33D-48AB-AFAE-0DD5439BE8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5DB6C1-FB69-474D-9E6B-3ED75E48DF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EEE075-4D7F-4400-9020-78B3B4AF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ACBC-5B87-4E94-8101-7F5E84D39D8A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E926E5-A108-481E-B72E-9D81C7C6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0DD94F-F1EB-4B6C-8090-C661F1A9A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92F09-6932-4FBC-B81F-C01E6DC64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1E43B-2580-4F09-B5A2-5AAD4F423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8A76E1-BF6A-4DCE-8A8F-42D807113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6F3E4D-A199-4504-A888-5DFA9B34F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EA4B7DB-23E6-4BB9-96F7-DDC9815242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3FC126-2CAC-4128-A44B-393478DA1D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722F8E-F3F0-49C9-83F7-E1A666A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ACBC-5B87-4E94-8101-7F5E84D39D8A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463BECF-149E-4BFC-8BE5-18C3AF9CC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5BD241-D0F0-4AA1-93C4-41DCE254F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92F09-6932-4FBC-B81F-C01E6DC64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164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7B5BA-6BEC-46E5-89AC-34246C6F9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3FC0776-637E-4DA4-9418-6604CCC1B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ACBC-5B87-4E94-8101-7F5E84D39D8A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2D6243E-76C9-4302-80BD-2FCCEF6AD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45AE8A-D62B-47FF-A671-A18678D29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92F09-6932-4FBC-B81F-C01E6DC64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192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B964038-EA9D-456C-B978-4DE1DBD86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ACBC-5B87-4E94-8101-7F5E84D39D8A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192AB3-1208-47B1-9332-A6EFC25FC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BE8AD5-35FE-473A-B2AA-636442BCF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92F09-6932-4FBC-B81F-C01E6DC64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120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F55630-AD07-4429-A234-1D65B7F53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7E64C3-EDB7-4257-B26C-BF84D929A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D55671-082A-4E76-AF6F-B73D2AEFB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50B2BE-10E0-47C9-9BA3-3692F136D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ACBC-5B87-4E94-8101-7F5E84D39D8A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3244A0-2187-433E-8B38-392E4E051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6D99DE-D8CC-467A-B96D-39B200B1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92F09-6932-4FBC-B81F-C01E6DC64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502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9C2982-E33C-4CDB-96FC-F98435D22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834578-48ED-42EF-82DA-4A4510DD69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EDD93F-517B-4E86-9B49-044D4306B6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1610B3-20B2-4978-9CB3-478EEAD08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ACBC-5B87-4E94-8101-7F5E84D39D8A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C6F16B-C40F-4D7D-905F-A415CA3B1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321EA0-95D3-4F45-BDD3-700ABD55C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92F09-6932-4FBC-B81F-C01E6DC64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182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3333F-8A1E-4693-B81F-921ECF8B2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4EC352-8C2B-439D-ACB1-CB8C33808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B6CF90-56FE-4028-9BEF-64EBC7F5B7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BACBC-5B87-4E94-8101-7F5E84D39D8A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D4483D-8F2F-4468-AB4D-DCD4FA7600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01F2A3-AA5C-4201-8BE1-579AC7239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92F09-6932-4FBC-B81F-C01E6DC64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015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3" Type="http://schemas.openxmlformats.org/officeDocument/2006/relationships/slide" Target="slide11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3" Type="http://schemas.openxmlformats.org/officeDocument/2006/relationships/slide" Target="slide12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13.jpg"/><Relationship Id="rId7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14.jpeg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2.png"/><Relationship Id="rId7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slide" Target="slide3.xml"/><Relationship Id="rId7" Type="http://schemas.openxmlformats.org/officeDocument/2006/relationships/slide" Target="slide1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slide" Target="slide5.xml"/><Relationship Id="rId5" Type="http://schemas.openxmlformats.org/officeDocument/2006/relationships/slide" Target="slide33.xml"/><Relationship Id="rId10" Type="http://schemas.openxmlformats.org/officeDocument/2006/relationships/slide" Target="slide34.xml"/><Relationship Id="rId4" Type="http://schemas.openxmlformats.org/officeDocument/2006/relationships/slide" Target="slide4.xml"/><Relationship Id="rId9" Type="http://schemas.openxmlformats.org/officeDocument/2006/relationships/slide" Target="slide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21.xm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22.xml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12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23.xml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12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24.xml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25.xml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26.xml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27.xml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28.xml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29.xml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2.xml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image" Target="../media/image3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33.xml"/><Relationship Id="rId5" Type="http://schemas.openxmlformats.org/officeDocument/2006/relationships/image" Target="../media/image39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3" Type="http://schemas.openxmlformats.org/officeDocument/2006/relationships/slide" Target="slide6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3" Type="http://schemas.openxmlformats.org/officeDocument/2006/relationships/slide" Target="slide7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3" Type="http://schemas.openxmlformats.org/officeDocument/2006/relationships/slide" Target="slide8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3" Type="http://schemas.openxmlformats.org/officeDocument/2006/relationships/slide" Target="slide9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3" Type="http://schemas.openxmlformats.org/officeDocument/2006/relationships/slide" Target="slide10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488C3349-06A2-4350-9759-83FBF4A7A0A2}"/>
              </a:ext>
            </a:extLst>
          </p:cNvPr>
          <p:cNvSpPr/>
          <p:nvPr/>
        </p:nvSpPr>
        <p:spPr>
          <a:xfrm rot="10800000">
            <a:off x="5552600" y="0"/>
            <a:ext cx="6634480" cy="6858000"/>
          </a:xfrm>
          <a:custGeom>
            <a:avLst/>
            <a:gdLst>
              <a:gd name="connsiteX0" fmla="*/ 5384800 w 6634480"/>
              <a:gd name="connsiteY0" fmla="*/ 6858000 h 6858000"/>
              <a:gd name="connsiteX1" fmla="*/ 4135120 w 6634480"/>
              <a:gd name="connsiteY1" fmla="*/ 6858000 h 6858000"/>
              <a:gd name="connsiteX2" fmla="*/ 0 w 6634480"/>
              <a:gd name="connsiteY2" fmla="*/ 6858000 h 6858000"/>
              <a:gd name="connsiteX3" fmla="*/ 0 w 6634480"/>
              <a:gd name="connsiteY3" fmla="*/ 0 h 6858000"/>
              <a:gd name="connsiteX4" fmla="*/ 4135120 w 6634480"/>
              <a:gd name="connsiteY4" fmla="*/ 0 h 6858000"/>
              <a:gd name="connsiteX5" fmla="*/ 5384800 w 6634480"/>
              <a:gd name="connsiteY5" fmla="*/ 0 h 6858000"/>
              <a:gd name="connsiteX6" fmla="*/ 6634480 w 6634480"/>
              <a:gd name="connsiteY6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34480" h="6858000">
                <a:moveTo>
                  <a:pt x="5384800" y="6858000"/>
                </a:moveTo>
                <a:lnTo>
                  <a:pt x="4135120" y="6858000"/>
                </a:lnTo>
                <a:lnTo>
                  <a:pt x="0" y="6858000"/>
                </a:lnTo>
                <a:lnTo>
                  <a:pt x="0" y="0"/>
                </a:lnTo>
                <a:lnTo>
                  <a:pt x="4135120" y="0"/>
                </a:lnTo>
                <a:lnTo>
                  <a:pt x="5384800" y="0"/>
                </a:lnTo>
                <a:lnTo>
                  <a:pt x="6634480" y="3429000"/>
                </a:lnTo>
                <a:close/>
              </a:path>
            </a:pathLst>
          </a:custGeom>
          <a:gradFill>
            <a:gsLst>
              <a:gs pos="100000">
                <a:schemeClr val="tx1">
                  <a:alpha val="50000"/>
                </a:schemeClr>
              </a:gs>
              <a:gs pos="18000">
                <a:schemeClr val="tx1">
                  <a:alpha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трелка: шеврон 6">
            <a:extLst>
              <a:ext uri="{FF2B5EF4-FFF2-40B4-BE49-F238E27FC236}">
                <a16:creationId xmlns:a16="http://schemas.microsoft.com/office/drawing/2014/main" id="{21948DE1-5F59-4898-A828-51C22ADE521C}"/>
              </a:ext>
            </a:extLst>
          </p:cNvPr>
          <p:cNvSpPr/>
          <p:nvPr/>
        </p:nvSpPr>
        <p:spPr>
          <a:xfrm rot="10800000">
            <a:off x="4775200" y="450054"/>
            <a:ext cx="1879599" cy="5957887"/>
          </a:xfrm>
          <a:prstGeom prst="chevron">
            <a:avLst>
              <a:gd name="adj" fmla="val 58390"/>
            </a:avLst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Стрелка: шеврон 7">
            <a:extLst>
              <a:ext uri="{FF2B5EF4-FFF2-40B4-BE49-F238E27FC236}">
                <a16:creationId xmlns:a16="http://schemas.microsoft.com/office/drawing/2014/main" id="{66E88E78-47CD-4938-B6F7-575539C7DAAF}"/>
              </a:ext>
            </a:extLst>
          </p:cNvPr>
          <p:cNvSpPr/>
          <p:nvPr/>
        </p:nvSpPr>
        <p:spPr>
          <a:xfrm rot="10800000">
            <a:off x="4008121" y="852327"/>
            <a:ext cx="1711958" cy="5153341"/>
          </a:xfrm>
          <a:prstGeom prst="chevron">
            <a:avLst>
              <a:gd name="adj" fmla="val 54258"/>
            </a:avLst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39C404C-1742-4986-97A9-F9A7CB1A06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009" y="1435568"/>
            <a:ext cx="1764140" cy="17121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5D3068-227B-4597-B260-705327515201}"/>
              </a:ext>
            </a:extLst>
          </p:cNvPr>
          <p:cNvSpPr txBox="1"/>
          <p:nvPr/>
        </p:nvSpPr>
        <p:spPr>
          <a:xfrm>
            <a:off x="7194200" y="1940498"/>
            <a:ext cx="4597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Bahnschrift" panose="020B0502040204020203" pitchFamily="34" charset="0"/>
              </a:rPr>
              <a:t>Первая помощь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2D9ADC-C713-4573-B86F-FEEAE9941B42}"/>
              </a:ext>
            </a:extLst>
          </p:cNvPr>
          <p:cNvSpPr txBox="1"/>
          <p:nvPr/>
        </p:nvSpPr>
        <p:spPr>
          <a:xfrm>
            <a:off x="6972522" y="2642786"/>
            <a:ext cx="5040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Bahnschrift" panose="020B0502040204020203" pitchFamily="34" charset="0"/>
              </a:rPr>
              <a:t>на поле боя (тактическая медицина)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A3DBA44-170F-4E9C-A622-7E1E06E5780A}"/>
              </a:ext>
            </a:extLst>
          </p:cNvPr>
          <p:cNvSpPr/>
          <p:nvPr/>
        </p:nvSpPr>
        <p:spPr>
          <a:xfrm>
            <a:off x="5779080" y="3891104"/>
            <a:ext cx="6408000" cy="138033"/>
          </a:xfrm>
          <a:prstGeom prst="rect">
            <a:avLst/>
          </a:prstGeom>
          <a:gradFill>
            <a:gsLst>
              <a:gs pos="88000">
                <a:schemeClr val="accent6">
                  <a:lumMod val="60000"/>
                  <a:lumOff val="40000"/>
                </a:schemeClr>
              </a:gs>
              <a:gs pos="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hlinkClick r:id="rId6" action="ppaction://hlinksldjump"/>
            <a:extLst>
              <a:ext uri="{FF2B5EF4-FFF2-40B4-BE49-F238E27FC236}">
                <a16:creationId xmlns:a16="http://schemas.microsoft.com/office/drawing/2014/main" id="{DDD83CD8-6057-41F8-A7FE-FCF6157E45AD}"/>
              </a:ext>
            </a:extLst>
          </p:cNvPr>
          <p:cNvSpPr/>
          <p:nvPr/>
        </p:nvSpPr>
        <p:spPr>
          <a:xfrm>
            <a:off x="8188957" y="4138841"/>
            <a:ext cx="2722880" cy="669450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Начать обучение 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33E07020-E1B9-4C08-B10F-90ED55E1059A}"/>
              </a:ext>
            </a:extLst>
          </p:cNvPr>
          <p:cNvSpPr/>
          <p:nvPr/>
        </p:nvSpPr>
        <p:spPr>
          <a:xfrm>
            <a:off x="7492998" y="5125858"/>
            <a:ext cx="4114799" cy="766009"/>
          </a:xfrm>
          <a:prstGeom prst="roundRect">
            <a:avLst>
              <a:gd name="adj" fmla="val 50000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</a:rPr>
              <a:t>Подготовила:</a:t>
            </a:r>
          </a:p>
          <a:p>
            <a:pPr algn="ctr"/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</a:rPr>
              <a:t>учитель ОБЗР Васильева С. Ю.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84FC3099-AB55-4E0A-8B1F-2A5BB79A920C}"/>
              </a:ext>
            </a:extLst>
          </p:cNvPr>
          <p:cNvSpPr/>
          <p:nvPr/>
        </p:nvSpPr>
        <p:spPr>
          <a:xfrm>
            <a:off x="8320669" y="6057516"/>
            <a:ext cx="2459192" cy="601131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Bahnschrift" panose="020B0502040204020203" pitchFamily="34" charset="0"/>
              </a:rPr>
              <a:t>Луганск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Bahnschrift" panose="020B0502040204020203" pitchFamily="34" charset="0"/>
              </a:rPr>
              <a:t>Февраль 2025 г.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DE8705E-FBD9-423D-A345-5A2668EC9114}"/>
              </a:ext>
            </a:extLst>
          </p:cNvPr>
          <p:cNvSpPr/>
          <p:nvPr/>
        </p:nvSpPr>
        <p:spPr>
          <a:xfrm>
            <a:off x="6798725" y="290689"/>
            <a:ext cx="5388355" cy="929800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Bahnschrift" panose="020B0502040204020203" pitchFamily="34" charset="0"/>
              </a:rPr>
              <a:t>ГБОУ ЛНР «ЛСШ №20 имени А. В. Демёхина»</a:t>
            </a:r>
          </a:p>
        </p:txBody>
      </p:sp>
    </p:spTree>
    <p:extLst>
      <p:ext uri="{BB962C8B-B14F-4D97-AF65-F5344CB8AC3E}">
        <p14:creationId xmlns:p14="http://schemas.microsoft.com/office/powerpoint/2010/main" val="3113273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B094EA-B83A-42D8-9A8B-78D1E35D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35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Аптечка первой помощи (индивидуальная)</a:t>
            </a:r>
          </a:p>
        </p:txBody>
      </p:sp>
      <p:sp>
        <p:nvSpPr>
          <p:cNvPr id="9" name="Стрелка: шеврон 8">
            <a:hlinkClick r:id="rId3" action="ppaction://hlinksldjump"/>
            <a:extLst>
              <a:ext uri="{FF2B5EF4-FFF2-40B4-BE49-F238E27FC236}">
                <a16:creationId xmlns:a16="http://schemas.microsoft.com/office/drawing/2014/main" id="{7AB60AE1-E021-4CF3-AE50-4929283B217E}"/>
              </a:ext>
            </a:extLst>
          </p:cNvPr>
          <p:cNvSpPr/>
          <p:nvPr/>
        </p:nvSpPr>
        <p:spPr>
          <a:xfrm>
            <a:off x="11547990" y="152141"/>
            <a:ext cx="431801" cy="377072"/>
          </a:xfrm>
          <a:prstGeom prst="chevron">
            <a:avLst/>
          </a:prstGeom>
          <a:solidFill>
            <a:srgbClr val="92D05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1D914C-386B-547A-9312-99C6BCC429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8" b="95082" l="3689" r="95902">
                        <a14:foregroundMark x1="8197" y1="57787" x2="8197" y2="57787"/>
                        <a14:foregroundMark x1="5738" y1="52459" x2="5738" y2="52459"/>
                        <a14:foregroundMark x1="4098" y1="47131" x2="4098" y2="47131"/>
                        <a14:foregroundMark x1="45902" y1="7787" x2="45902" y2="7787"/>
                        <a14:foregroundMark x1="57787" y1="6148" x2="57787" y2="6148"/>
                        <a14:foregroundMark x1="91393" y1="34836" x2="91393" y2="34836"/>
                        <a14:foregroundMark x1="94262" y1="52049" x2="94262" y2="52049"/>
                        <a14:foregroundMark x1="92213" y1="66803" x2="92213" y2="66803"/>
                        <a14:foregroundMark x1="92213" y1="67213" x2="92213" y2="67213"/>
                        <a14:foregroundMark x1="75820" y1="82787" x2="75820" y2="82787"/>
                        <a14:foregroundMark x1="75000" y1="79508" x2="75000" y2="79508"/>
                        <a14:foregroundMark x1="68443" y1="91803" x2="68443" y2="91803"/>
                        <a14:foregroundMark x1="66393" y1="95082" x2="66393" y2="95082"/>
                        <a14:foregroundMark x1="95902" y1="48770" x2="95902" y2="48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3102" y="916029"/>
            <a:ext cx="2780906" cy="27809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42C7D5-1BC5-A851-DB01-AC74E23D8C9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864" y="2025924"/>
            <a:ext cx="1416618" cy="9932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A14367-BAA2-BFED-E927-C9FE20976A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370" y="3075601"/>
            <a:ext cx="944683" cy="12426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48545C-E1D3-061E-22A0-852359005B7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18" b="89969" l="1881" r="95298">
                        <a14:foregroundMark x1="5329" y1="31034" x2="5329" y2="31034"/>
                        <a14:foregroundMark x1="1881" y1="26332" x2="1881" y2="26332"/>
                        <a14:foregroundMark x1="85266" y1="70533" x2="85266" y2="70533"/>
                        <a14:foregroundMark x1="84326" y1="66458" x2="84326" y2="66458"/>
                        <a14:foregroundMark x1="90909" y1="57367" x2="90909" y2="57367"/>
                        <a14:foregroundMark x1="93730" y1="31034" x2="93730" y2="31034"/>
                        <a14:foregroundMark x1="95298" y1="40125" x2="95298" y2="4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02" y="1892082"/>
            <a:ext cx="1521250" cy="15212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694EDE0-3E8C-29A8-515E-7D8AAF9C301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456" b="97426" l="4348" r="89328">
                        <a14:foregroundMark x1="4743" y1="8456" x2="4743" y2="8456"/>
                        <a14:foregroundMark x1="4743" y1="11765" x2="13834" y2="96324"/>
                        <a14:foregroundMark x1="13834" y1="96324" x2="52569" y2="98162"/>
                        <a14:foregroundMark x1="52569" y1="98162" x2="76285" y2="97426"/>
                        <a14:foregroundMark x1="76285" y1="97426" x2="77075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916" y="3193780"/>
            <a:ext cx="934487" cy="100631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0F0C7D3-475D-D3A2-3658-D2A1C159DDD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59" b="89706" l="5621" r="94145">
                        <a14:foregroundMark x1="16862" y1="85662" x2="16862" y2="85662"/>
                        <a14:foregroundMark x1="5621" y1="76838" x2="5621" y2="76838"/>
                        <a14:foregroundMark x1="16862" y1="9559" x2="16862" y2="9559"/>
                        <a14:foregroundMark x1="94145" y1="77941" x2="94145" y2="77941"/>
                        <a14:foregroundMark x1="73770" y1="16176" x2="73770" y2="16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62" y="3092658"/>
            <a:ext cx="1547638" cy="12947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F859CA9-B040-4F0E-9146-B5171DE1CC8D}"/>
              </a:ext>
            </a:extLst>
          </p:cNvPr>
          <p:cNvSpPr/>
          <p:nvPr/>
        </p:nvSpPr>
        <p:spPr>
          <a:xfrm>
            <a:off x="6578131" y="4575942"/>
            <a:ext cx="5310848" cy="2032248"/>
          </a:xfrm>
          <a:prstGeom prst="round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Жгут резиновый ленточный (типа Эсмарха), 1 шт.</a:t>
            </a:r>
          </a:p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 для временной остановки кровотечения из крупных и магистральных сосудов при ранениях в конечности, а также в область шеи и ягодиц. Требует контроля времени наложения!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34E596-41D6-4FB6-A360-E17C42D6F4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4" y="801278"/>
            <a:ext cx="5310848" cy="3702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56330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B094EA-B83A-42D8-9A8B-78D1E35D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35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Аптечка первой помощи (индивидуальная)</a:t>
            </a:r>
          </a:p>
        </p:txBody>
      </p:sp>
      <p:sp>
        <p:nvSpPr>
          <p:cNvPr id="9" name="Стрелка: шеврон 8">
            <a:hlinkClick r:id="rId3" action="ppaction://hlinksldjump"/>
            <a:extLst>
              <a:ext uri="{FF2B5EF4-FFF2-40B4-BE49-F238E27FC236}">
                <a16:creationId xmlns:a16="http://schemas.microsoft.com/office/drawing/2014/main" id="{7AB60AE1-E021-4CF3-AE50-4929283B217E}"/>
              </a:ext>
            </a:extLst>
          </p:cNvPr>
          <p:cNvSpPr/>
          <p:nvPr/>
        </p:nvSpPr>
        <p:spPr>
          <a:xfrm>
            <a:off x="11463148" y="161202"/>
            <a:ext cx="431801" cy="377072"/>
          </a:xfrm>
          <a:prstGeom prst="chevron">
            <a:avLst/>
          </a:prstGeom>
          <a:solidFill>
            <a:srgbClr val="92D05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1D914C-386B-547A-9312-99C6BCC429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8" b="95082" l="3689" r="95902">
                        <a14:foregroundMark x1="8197" y1="57787" x2="8197" y2="57787"/>
                        <a14:foregroundMark x1="5738" y1="52459" x2="5738" y2="52459"/>
                        <a14:foregroundMark x1="4098" y1="47131" x2="4098" y2="47131"/>
                        <a14:foregroundMark x1="45902" y1="7787" x2="45902" y2="7787"/>
                        <a14:foregroundMark x1="57787" y1="6148" x2="57787" y2="6148"/>
                        <a14:foregroundMark x1="91393" y1="34836" x2="91393" y2="34836"/>
                        <a14:foregroundMark x1="94262" y1="52049" x2="94262" y2="52049"/>
                        <a14:foregroundMark x1="92213" y1="66803" x2="92213" y2="66803"/>
                        <a14:foregroundMark x1="92213" y1="67213" x2="92213" y2="67213"/>
                        <a14:foregroundMark x1="75820" y1="82787" x2="75820" y2="82787"/>
                        <a14:foregroundMark x1="75000" y1="79508" x2="75000" y2="79508"/>
                        <a14:foregroundMark x1="68443" y1="91803" x2="68443" y2="91803"/>
                        <a14:foregroundMark x1="66393" y1="95082" x2="66393" y2="95082"/>
                        <a14:foregroundMark x1="95902" y1="48770" x2="95902" y2="48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393" y="3139127"/>
            <a:ext cx="1115621" cy="11156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42C7D5-1BC5-A851-DB01-AC74E23D8C9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794" y="772265"/>
            <a:ext cx="3915274" cy="27452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A14367-BAA2-BFED-E927-C9FE20976A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370" y="3075601"/>
            <a:ext cx="944683" cy="12426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48545C-E1D3-061E-22A0-852359005B7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18" b="89969" l="1881" r="95298">
                        <a14:foregroundMark x1="5329" y1="31034" x2="5329" y2="31034"/>
                        <a14:foregroundMark x1="1881" y1="26332" x2="1881" y2="26332"/>
                        <a14:foregroundMark x1="85266" y1="70533" x2="85266" y2="70533"/>
                        <a14:foregroundMark x1="84326" y1="66458" x2="84326" y2="66458"/>
                        <a14:foregroundMark x1="90909" y1="57367" x2="90909" y2="57367"/>
                        <a14:foregroundMark x1="93730" y1="31034" x2="93730" y2="31034"/>
                        <a14:foregroundMark x1="95298" y1="40125" x2="95298" y2="4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02" y="1892082"/>
            <a:ext cx="1521250" cy="15212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694EDE0-3E8C-29A8-515E-7D8AAF9C301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456" b="97426" l="4348" r="89328">
                        <a14:foregroundMark x1="4743" y1="8456" x2="4743" y2="8456"/>
                        <a14:foregroundMark x1="4743" y1="11765" x2="13834" y2="96324"/>
                        <a14:foregroundMark x1="13834" y1="96324" x2="52569" y2="98162"/>
                        <a14:foregroundMark x1="52569" y1="98162" x2="76285" y2="97426"/>
                        <a14:foregroundMark x1="76285" y1="97426" x2="77075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916" y="3193780"/>
            <a:ext cx="934487" cy="100631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0F0C7D3-475D-D3A2-3658-D2A1C159DDD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59" b="89706" l="5621" r="94145">
                        <a14:foregroundMark x1="16862" y1="85662" x2="16862" y2="85662"/>
                        <a14:foregroundMark x1="5621" y1="76838" x2="5621" y2="76838"/>
                        <a14:foregroundMark x1="16862" y1="9559" x2="16862" y2="9559"/>
                        <a14:foregroundMark x1="94145" y1="77941" x2="94145" y2="77941"/>
                        <a14:foregroundMark x1="73770" y1="16176" x2="73770" y2="16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62" y="3092658"/>
            <a:ext cx="1547638" cy="12947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F859CA9-B040-4F0E-9146-B5171DE1CC8D}"/>
              </a:ext>
            </a:extLst>
          </p:cNvPr>
          <p:cNvSpPr/>
          <p:nvPr/>
        </p:nvSpPr>
        <p:spPr>
          <a:xfrm>
            <a:off x="6454007" y="3949831"/>
            <a:ext cx="5310848" cy="2403835"/>
          </a:xfrm>
          <a:prstGeom prst="round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Пакет противохимический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индивидуальный,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шт.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 для проведения частичной санитарной обработки открытых участков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кожных покровов и прилегающих к ним участков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обмундирования (воротник, манжеты, рукава).</a:t>
            </a:r>
          </a:p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34E596-41D6-4FB6-A360-E17C42D6F4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4" y="801278"/>
            <a:ext cx="5310848" cy="3702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2100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BB1B8C7-8746-466A-AAFE-EC16AED964D0}"/>
              </a:ext>
            </a:extLst>
          </p:cNvPr>
          <p:cNvSpPr/>
          <p:nvPr/>
        </p:nvSpPr>
        <p:spPr>
          <a:xfrm>
            <a:off x="325120" y="213360"/>
            <a:ext cx="3586480" cy="944880"/>
          </a:xfrm>
          <a:prstGeom prst="round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Самопомощь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F217E2-D542-409B-BB2E-34DC696792E9}"/>
              </a:ext>
            </a:extLst>
          </p:cNvPr>
          <p:cNvSpPr/>
          <p:nvPr/>
        </p:nvSpPr>
        <p:spPr>
          <a:xfrm>
            <a:off x="8128000" y="213360"/>
            <a:ext cx="3586480" cy="944880"/>
          </a:xfrm>
          <a:prstGeom prst="round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Взаимопомощь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2F281A2-C013-4108-B134-A1B6CF52356C}"/>
              </a:ext>
            </a:extLst>
          </p:cNvPr>
          <p:cNvGrpSpPr/>
          <p:nvPr/>
        </p:nvGrpSpPr>
        <p:grpSpPr>
          <a:xfrm>
            <a:off x="325120" y="3057207"/>
            <a:ext cx="3586480" cy="3587433"/>
            <a:chOff x="325120" y="3057207"/>
            <a:chExt cx="3586480" cy="358743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EDFA21C-7CBE-4B2C-8F2E-6C2E38654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120" y="3057207"/>
              <a:ext cx="3586480" cy="236918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" name="Прямоугольник: скругленные углы 8">
              <a:hlinkClick r:id="rId4" action="ppaction://hlinksldjump"/>
              <a:extLst>
                <a:ext uri="{FF2B5EF4-FFF2-40B4-BE49-F238E27FC236}">
                  <a16:creationId xmlns:a16="http://schemas.microsoft.com/office/drawing/2014/main" id="{5EDDD149-09C7-4409-AFAA-A8ECDD06E5F4}"/>
                </a:ext>
              </a:extLst>
            </p:cNvPr>
            <p:cNvSpPr/>
            <p:nvPr/>
          </p:nvSpPr>
          <p:spPr>
            <a:xfrm>
              <a:off x="325120" y="5577840"/>
              <a:ext cx="3586480" cy="1066800"/>
            </a:xfrm>
            <a:prstGeom prst="roundRect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Красная зона</a:t>
              </a:r>
            </a:p>
            <a:p>
              <a:pPr algn="ctr"/>
              <a:r>
                <a:rPr lang="ru-R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(Зона огневого контакта)</a:t>
              </a:r>
            </a:p>
          </p:txBody>
        </p:sp>
      </p:grp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83EA6F5-40D7-4A7A-A6FC-94375302A140}"/>
              </a:ext>
            </a:extLst>
          </p:cNvPr>
          <p:cNvSpPr/>
          <p:nvPr/>
        </p:nvSpPr>
        <p:spPr>
          <a:xfrm>
            <a:off x="325120" y="1920240"/>
            <a:ext cx="11531600" cy="944880"/>
          </a:xfrm>
          <a:prstGeom prst="roundRect">
            <a:avLst/>
          </a:prstGeom>
          <a:solidFill>
            <a:schemeClr val="accent6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ОПРЕДЕЛЕНИЕ ЗОНЫ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D961CFFB-D43E-45D8-A421-4D8933E38998}"/>
              </a:ext>
            </a:extLst>
          </p:cNvPr>
          <p:cNvGrpSpPr/>
          <p:nvPr/>
        </p:nvGrpSpPr>
        <p:grpSpPr>
          <a:xfrm>
            <a:off x="4292597" y="3079008"/>
            <a:ext cx="3586480" cy="3606271"/>
            <a:chOff x="4297679" y="3079008"/>
            <a:chExt cx="3586480" cy="360627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0C947CC-62DF-41B0-AFE2-673770CF6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679" y="3079008"/>
              <a:ext cx="3586479" cy="236918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5" name="Прямоугольник: скругленные углы 14">
              <a:hlinkClick r:id="rId6" action="ppaction://hlinksldjump"/>
              <a:extLst>
                <a:ext uri="{FF2B5EF4-FFF2-40B4-BE49-F238E27FC236}">
                  <a16:creationId xmlns:a16="http://schemas.microsoft.com/office/drawing/2014/main" id="{AD706589-C909-4A57-883E-56A3358BAEBA}"/>
                </a:ext>
              </a:extLst>
            </p:cNvPr>
            <p:cNvSpPr/>
            <p:nvPr/>
          </p:nvSpPr>
          <p:spPr>
            <a:xfrm>
              <a:off x="4297679" y="5618479"/>
              <a:ext cx="3586480" cy="1066800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Жёлтая зона</a:t>
              </a:r>
            </a:p>
            <a:p>
              <a:pPr algn="ctr"/>
              <a:r>
                <a:rPr lang="ru-RU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(Зона относительной безопасности)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59C7278-5B25-4AFB-9E8D-ED082E6A7B36}"/>
              </a:ext>
            </a:extLst>
          </p:cNvPr>
          <p:cNvGrpSpPr/>
          <p:nvPr/>
        </p:nvGrpSpPr>
        <p:grpSpPr>
          <a:xfrm>
            <a:off x="8280402" y="3035406"/>
            <a:ext cx="3596643" cy="3649873"/>
            <a:chOff x="8270238" y="3035406"/>
            <a:chExt cx="3596643" cy="3649873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2F77622-E111-4382-BB45-C90A428B6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0402" y="3035406"/>
              <a:ext cx="3586479" cy="23909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8" name="Прямоугольник: скругленные углы 17">
              <a:hlinkClick r:id="rId8" action="ppaction://hlinksldjump"/>
              <a:extLst>
                <a:ext uri="{FF2B5EF4-FFF2-40B4-BE49-F238E27FC236}">
                  <a16:creationId xmlns:a16="http://schemas.microsoft.com/office/drawing/2014/main" id="{9A0F5E81-0A5B-4921-BDE1-83D27115E2EE}"/>
                </a:ext>
              </a:extLst>
            </p:cNvPr>
            <p:cNvSpPr/>
            <p:nvPr/>
          </p:nvSpPr>
          <p:spPr>
            <a:xfrm>
              <a:off x="8270238" y="5618479"/>
              <a:ext cx="3586480" cy="1066800"/>
            </a:xfrm>
            <a:prstGeom prst="roundRect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Зелёная зона</a:t>
              </a:r>
            </a:p>
            <a:p>
              <a:pPr algn="ctr"/>
              <a:r>
                <a:rPr lang="ru-RU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(Зона безопасности)</a:t>
              </a:r>
            </a:p>
          </p:txBody>
        </p:sp>
      </p:grp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9909E847-85B4-4D07-902A-236F9A800DBE}"/>
              </a:ext>
            </a:extLst>
          </p:cNvPr>
          <p:cNvSpPr/>
          <p:nvPr/>
        </p:nvSpPr>
        <p:spPr>
          <a:xfrm>
            <a:off x="4051302" y="213360"/>
            <a:ext cx="3936996" cy="111516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Нет возможности оказать помощь – ПРОДОЛЖАЙ ВЫПОЛНЯТЬ БОЕВУЮ ЗАДАЧУ!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8B8C6459-6308-4722-BF32-DECAB021CF7B}"/>
              </a:ext>
            </a:extLst>
          </p:cNvPr>
          <p:cNvSpPr/>
          <p:nvPr/>
        </p:nvSpPr>
        <p:spPr>
          <a:xfrm>
            <a:off x="1163320" y="1431608"/>
            <a:ext cx="9712960" cy="36576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Bahnschrift" panose="020B0502040204020203" pitchFamily="34" charset="0"/>
              </a:rPr>
              <a:t>ЕСТЬ ВОЗМОЖНОСТЬ ОКАЗАТЬ ПОМОЩЬ – ПРИСТУПАЙ К ЗАДАЧЕ</a:t>
            </a:r>
          </a:p>
        </p:txBody>
      </p:sp>
    </p:spTree>
    <p:extLst>
      <p:ext uri="{BB962C8B-B14F-4D97-AF65-F5344CB8AC3E}">
        <p14:creationId xmlns:p14="http://schemas.microsoft.com/office/powerpoint/2010/main" val="2181642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79FDF4D-14B5-49FF-9305-DE9AD08A0A93}"/>
              </a:ext>
            </a:extLst>
          </p:cNvPr>
          <p:cNvSpPr/>
          <p:nvPr/>
        </p:nvSpPr>
        <p:spPr>
          <a:xfrm>
            <a:off x="1239612" y="87053"/>
            <a:ext cx="3586480" cy="1168923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Красная зона.</a:t>
            </a:r>
          </a:p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(Опасная зона непосредственного огневого контакта: высокий риск поражения личного состава.)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85CF84AC-8636-447F-B352-936AF7396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2" y="3754225"/>
            <a:ext cx="4791780" cy="3103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6DFEC39-F0DE-4DCB-B1CB-E27E28FFD369}"/>
              </a:ext>
            </a:extLst>
          </p:cNvPr>
          <p:cNvSpPr/>
          <p:nvPr/>
        </p:nvSpPr>
        <p:spPr>
          <a:xfrm>
            <a:off x="1439722" y="1415385"/>
            <a:ext cx="3186260" cy="697583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ЕСТЬ РАНЕНЫЙ!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FAF4F24C-5DBF-4B0D-B230-E8AB4518A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1341"/>
            <a:ext cx="5040931" cy="3420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21EC42B-3725-45E3-A445-803CCCE67F19}"/>
              </a:ext>
            </a:extLst>
          </p:cNvPr>
          <p:cNvSpPr/>
          <p:nvPr/>
        </p:nvSpPr>
        <p:spPr>
          <a:xfrm>
            <a:off x="735365" y="2272377"/>
            <a:ext cx="4594974" cy="1322439"/>
          </a:xfrm>
          <a:prstGeom prst="roundRect">
            <a:avLst/>
          </a:prstGeom>
          <a:solidFill>
            <a:srgbClr val="990000"/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Переместись в укрытие, открой ответный огонь. После попытайся вступить в контакт с раненым, доложи командиру о появлении раненого.</a:t>
            </a:r>
          </a:p>
        </p:txBody>
      </p:sp>
      <p:sp>
        <p:nvSpPr>
          <p:cNvPr id="9" name="Прямоугольник: скругленные углы 8">
            <a:hlinkClick r:id="rId6" action="ppaction://hlinksldjump"/>
            <a:extLst>
              <a:ext uri="{FF2B5EF4-FFF2-40B4-BE49-F238E27FC236}">
                <a16:creationId xmlns:a16="http://schemas.microsoft.com/office/drawing/2014/main" id="{D4D66837-E94D-4B7D-884F-42E27F9FD8BD}"/>
              </a:ext>
            </a:extLst>
          </p:cNvPr>
          <p:cNvSpPr/>
          <p:nvPr/>
        </p:nvSpPr>
        <p:spPr>
          <a:xfrm>
            <a:off x="6096000" y="4330104"/>
            <a:ext cx="1979629" cy="1979629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Bahnschrift" panose="020B0502040204020203" pitchFamily="34" charset="0"/>
              </a:rPr>
              <a:t>Раненый ответил!</a:t>
            </a:r>
          </a:p>
        </p:txBody>
      </p:sp>
      <p:sp>
        <p:nvSpPr>
          <p:cNvPr id="13" name="Прямоугольник: скругленные углы 12">
            <a:hlinkClick r:id="rId7" action="ppaction://hlinksldjump"/>
            <a:extLst>
              <a:ext uri="{FF2B5EF4-FFF2-40B4-BE49-F238E27FC236}">
                <a16:creationId xmlns:a16="http://schemas.microsoft.com/office/drawing/2014/main" id="{12EFCF05-8948-46CF-8697-954CA41D9180}"/>
              </a:ext>
            </a:extLst>
          </p:cNvPr>
          <p:cNvSpPr/>
          <p:nvPr/>
        </p:nvSpPr>
        <p:spPr>
          <a:xfrm>
            <a:off x="9157302" y="4330104"/>
            <a:ext cx="1979629" cy="1979629"/>
          </a:xfrm>
          <a:prstGeom prst="round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Bahnschrift" panose="020B0502040204020203" pitchFamily="34" charset="0"/>
              </a:rPr>
              <a:t>Раненый не ответил!</a:t>
            </a:r>
          </a:p>
        </p:txBody>
      </p:sp>
    </p:spTree>
    <p:extLst>
      <p:ext uri="{BB962C8B-B14F-4D97-AF65-F5344CB8AC3E}">
        <p14:creationId xmlns:p14="http://schemas.microsoft.com/office/powerpoint/2010/main" val="397102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ash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8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71366319-A960-4F6D-93C2-55D247608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92" y="463090"/>
            <a:ext cx="7315790" cy="4877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CEF82A6-53D3-4B45-9582-33F1D32D5407}"/>
              </a:ext>
            </a:extLst>
          </p:cNvPr>
          <p:cNvSpPr/>
          <p:nvPr/>
        </p:nvSpPr>
        <p:spPr>
          <a:xfrm>
            <a:off x="8091340" y="463090"/>
            <a:ext cx="3751868" cy="5931816"/>
          </a:xfrm>
          <a:prstGeom prst="roundRect">
            <a:avLst>
              <a:gd name="adj" fmla="val 18426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Дать команду переместиться в укрытие, оказать себе помощь, ожидать от него продолжения выполнения задачи.</a:t>
            </a:r>
          </a:p>
          <a:p>
            <a:pPr algn="ctr">
              <a:lnSpc>
                <a:spcPct val="100000"/>
              </a:lnSpc>
            </a:pP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После оказания самопомощи поддерживать контакт с раненым, при возможности помочь переместиться в укрытие для оказания помощи.</a:t>
            </a:r>
          </a:p>
        </p:txBody>
      </p:sp>
      <p:sp>
        <p:nvSpPr>
          <p:cNvPr id="6" name="Прямоугольник: скругленные углы 5">
            <a:hlinkClick r:id="rId4" action="ppaction://hlinksldjump"/>
            <a:extLst>
              <a:ext uri="{FF2B5EF4-FFF2-40B4-BE49-F238E27FC236}">
                <a16:creationId xmlns:a16="http://schemas.microsoft.com/office/drawing/2014/main" id="{322B0935-2CF3-474E-BC1F-6361A82D06AA}"/>
              </a:ext>
            </a:extLst>
          </p:cNvPr>
          <p:cNvSpPr/>
          <p:nvPr/>
        </p:nvSpPr>
        <p:spPr>
          <a:xfrm>
            <a:off x="2036337" y="5533534"/>
            <a:ext cx="3940699" cy="103694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В укрытие!</a:t>
            </a:r>
          </a:p>
        </p:txBody>
      </p:sp>
    </p:spTree>
    <p:extLst>
      <p:ext uri="{BB962C8B-B14F-4D97-AF65-F5344CB8AC3E}">
        <p14:creationId xmlns:p14="http://schemas.microsoft.com/office/powerpoint/2010/main" val="125399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B197B5DB-66F6-4D4D-9A9D-13C20FE2E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52" y="367645"/>
            <a:ext cx="7016667" cy="4826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>
            <a:hlinkClick r:id="rId4" action="ppaction://hlinksldjump"/>
            <a:extLst>
              <a:ext uri="{FF2B5EF4-FFF2-40B4-BE49-F238E27FC236}">
                <a16:creationId xmlns:a16="http://schemas.microsoft.com/office/drawing/2014/main" id="{C0DFE781-6ACB-4789-AB40-81F98CDF43CD}"/>
              </a:ext>
            </a:extLst>
          </p:cNvPr>
          <p:cNvSpPr/>
          <p:nvPr/>
        </p:nvSpPr>
        <p:spPr>
          <a:xfrm>
            <a:off x="2036337" y="5533534"/>
            <a:ext cx="3940699" cy="103694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В укрытие!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CE88B3B-A0BB-4FFB-9AAE-FBD827A4C0B0}"/>
              </a:ext>
            </a:extLst>
          </p:cNvPr>
          <p:cNvSpPr/>
          <p:nvPr/>
        </p:nvSpPr>
        <p:spPr>
          <a:xfrm>
            <a:off x="8091339" y="726452"/>
            <a:ext cx="3751868" cy="4108910"/>
          </a:xfrm>
          <a:prstGeom prst="roundRect">
            <a:avLst>
              <a:gd name="adj" fmla="val 18426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Наблюдать за раненым, ожидать решения командира, продолжать выполнение задачи.</a:t>
            </a:r>
          </a:p>
          <a:p>
            <a:pPr algn="ctr">
              <a:lnSpc>
                <a:spcPct val="100000"/>
              </a:lnSpc>
            </a:pP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При возможности, по решению командира начать выдвижение к раненому для оказания помощи.</a:t>
            </a:r>
          </a:p>
        </p:txBody>
      </p:sp>
    </p:spTree>
    <p:extLst>
      <p:ext uri="{BB962C8B-B14F-4D97-AF65-F5344CB8AC3E}">
        <p14:creationId xmlns:p14="http://schemas.microsoft.com/office/powerpoint/2010/main" val="422971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B13CFED-562A-4B67-833A-F2B6FAAFB5BB}"/>
              </a:ext>
            </a:extLst>
          </p:cNvPr>
          <p:cNvSpPr/>
          <p:nvPr/>
        </p:nvSpPr>
        <p:spPr>
          <a:xfrm>
            <a:off x="63041" y="73056"/>
            <a:ext cx="6278252" cy="16873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0000"/>
              </a:lnSpc>
              <a:spcBef>
                <a:spcPts val="489"/>
              </a:spcBef>
            </a:pPr>
            <a:r>
              <a:rPr lang="ru-RU" sz="2000" dirty="0">
                <a:latin typeface="Bahnschrift" panose="020B0502040204020203" pitchFamily="34" charset="0"/>
                <a:cs typeface="Tahoma"/>
              </a:rPr>
              <a:t>Соблюдая</a:t>
            </a:r>
            <a:r>
              <a:rPr lang="ru-RU" sz="2000" spc="-10" dirty="0">
                <a:latin typeface="Bahnschrift" panose="020B0502040204020203" pitchFamily="34" charset="0"/>
                <a:cs typeface="Tahoma"/>
              </a:rPr>
              <a:t> меры личной</a:t>
            </a:r>
            <a:r>
              <a:rPr lang="ru-RU" sz="2000" spc="-35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latin typeface="Bahnschrift" panose="020B0502040204020203" pitchFamily="34" charset="0"/>
                <a:cs typeface="Tahoma"/>
              </a:rPr>
              <a:t>безопасности</a:t>
            </a:r>
            <a:r>
              <a:rPr lang="ru-RU" sz="2000" spc="-80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latin typeface="Bahnschrift" panose="020B0502040204020203" pitchFamily="34" charset="0"/>
                <a:cs typeface="Tahoma"/>
              </a:rPr>
              <a:t>подойти</a:t>
            </a:r>
            <a:r>
              <a:rPr lang="ru-RU" sz="2000" spc="-35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latin typeface="Bahnschrift" panose="020B0502040204020203" pitchFamily="34" charset="0"/>
                <a:cs typeface="Tahoma"/>
              </a:rPr>
              <a:t>к</a:t>
            </a:r>
            <a:r>
              <a:rPr lang="ru-RU" sz="2000" spc="-20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spc="-10" dirty="0">
                <a:latin typeface="Bahnschrift" panose="020B0502040204020203" pitchFamily="34" charset="0"/>
                <a:cs typeface="Tahoma"/>
              </a:rPr>
              <a:t>раненому.</a:t>
            </a:r>
            <a:r>
              <a:rPr lang="ru-RU" sz="2000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spc="-10" dirty="0">
                <a:latin typeface="Bahnschrift" panose="020B0502040204020203" pitchFamily="34" charset="0"/>
                <a:cs typeface="Tahoma"/>
              </a:rPr>
              <a:t>При</a:t>
            </a:r>
            <a:r>
              <a:rPr lang="ru-RU" sz="2000" spc="-40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latin typeface="Bahnschrift" panose="020B0502040204020203" pitchFamily="34" charset="0"/>
                <a:cs typeface="Tahoma"/>
              </a:rPr>
              <a:t>подходе</a:t>
            </a:r>
            <a:r>
              <a:rPr lang="ru-RU" sz="2000" spc="-25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latin typeface="Bahnschrift" panose="020B0502040204020203" pitchFamily="34" charset="0"/>
                <a:cs typeface="Tahoma"/>
              </a:rPr>
              <a:t>обязательно</a:t>
            </a:r>
            <a:r>
              <a:rPr lang="ru-RU" sz="2000" spc="-20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latin typeface="Bahnschrift" panose="020B0502040204020203" pitchFamily="34" charset="0"/>
                <a:cs typeface="Tahoma"/>
              </a:rPr>
              <a:t>провести</a:t>
            </a:r>
            <a:r>
              <a:rPr lang="ru-RU" sz="2000" spc="-75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latin typeface="Bahnschrift" panose="020B0502040204020203" pitchFamily="34" charset="0"/>
                <a:cs typeface="Tahoma"/>
              </a:rPr>
              <a:t>опознавание</a:t>
            </a:r>
            <a:r>
              <a:rPr lang="ru-RU" sz="2000" spc="15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spc="-10" dirty="0">
                <a:latin typeface="Bahnschrift" panose="020B0502040204020203" pitchFamily="34" charset="0"/>
                <a:cs typeface="Tahoma"/>
              </a:rPr>
              <a:t>«СВОЙ-ЧУЖОЙ», </a:t>
            </a:r>
            <a:r>
              <a:rPr lang="ru-RU" sz="2000" dirty="0">
                <a:latin typeface="Bahnschrift" panose="020B0502040204020203" pitchFamily="34" charset="0"/>
                <a:cs typeface="Tahoma"/>
              </a:rPr>
              <a:t>перевести</a:t>
            </a:r>
            <a:r>
              <a:rPr lang="ru-RU" sz="2000" spc="-40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spc="-10" dirty="0">
                <a:latin typeface="Bahnschrift" panose="020B0502040204020203" pitchFamily="34" charset="0"/>
                <a:cs typeface="Tahoma"/>
              </a:rPr>
              <a:t>оружие</a:t>
            </a:r>
            <a:r>
              <a:rPr lang="ru-RU" sz="2000" spc="-15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latin typeface="Bahnschrift" panose="020B0502040204020203" pitchFamily="34" charset="0"/>
                <a:cs typeface="Tahoma"/>
              </a:rPr>
              <a:t>раненого</a:t>
            </a:r>
            <a:r>
              <a:rPr lang="ru-RU" sz="2000" spc="-15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latin typeface="Bahnschrift" panose="020B0502040204020203" pitchFamily="34" charset="0"/>
                <a:cs typeface="Tahoma"/>
              </a:rPr>
              <a:t>в</a:t>
            </a:r>
            <a:r>
              <a:rPr lang="ru-RU" sz="2000" spc="-40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latin typeface="Bahnschrift" panose="020B0502040204020203" pitchFamily="34" charset="0"/>
                <a:cs typeface="Tahoma"/>
              </a:rPr>
              <a:t>безопасное</a:t>
            </a:r>
            <a:r>
              <a:rPr lang="ru-RU" sz="2000" spc="-60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spc="-10" dirty="0">
                <a:latin typeface="Bahnschrift" panose="020B0502040204020203" pitchFamily="34" charset="0"/>
                <a:cs typeface="Tahoma"/>
              </a:rPr>
              <a:t>состояние</a:t>
            </a:r>
            <a:r>
              <a:rPr lang="ru-RU" sz="2000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spc="-10" dirty="0">
                <a:latin typeface="Bahnschrift" panose="020B0502040204020203" pitchFamily="34" charset="0"/>
                <a:cs typeface="Tahoma"/>
              </a:rPr>
              <a:t>(обезоружить</a:t>
            </a:r>
            <a:r>
              <a:rPr lang="ru-RU" sz="2000" spc="20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spc="-10" dirty="0">
                <a:latin typeface="Bahnschrift" panose="020B0502040204020203" pitchFamily="34" charset="0"/>
                <a:cs typeface="Tahoma"/>
              </a:rPr>
              <a:t>раненого).</a:t>
            </a:r>
            <a:endParaRPr lang="ru-RU" sz="2000" dirty="0">
              <a:latin typeface="Bahnschrift" panose="020B0502040204020203" pitchFamily="34" charset="0"/>
              <a:cs typeface="Tahoma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189EFAF-5141-4790-9172-85A4F883404D}"/>
              </a:ext>
            </a:extLst>
          </p:cNvPr>
          <p:cNvSpPr/>
          <p:nvPr/>
        </p:nvSpPr>
        <p:spPr>
          <a:xfrm>
            <a:off x="63041" y="1824085"/>
            <a:ext cx="6278252" cy="16873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09855" marR="93980" algn="just">
              <a:lnSpc>
                <a:spcPct val="100000"/>
              </a:lnSpc>
            </a:pPr>
            <a:r>
              <a:rPr lang="ru-RU" sz="2000" dirty="0">
                <a:latin typeface="Bahnschrift" panose="020B0502040204020203" pitchFamily="34" charset="0"/>
                <a:cs typeface="Tahoma"/>
              </a:rPr>
              <a:t>Если</a:t>
            </a:r>
            <a:r>
              <a:rPr lang="ru-RU" sz="2000" spc="-25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latin typeface="Bahnschrift" panose="020B0502040204020203" pitchFamily="34" charset="0"/>
                <a:cs typeface="Tahoma"/>
              </a:rPr>
              <a:t>обстановка</a:t>
            </a:r>
            <a:r>
              <a:rPr lang="ru-RU" sz="2000" spc="-40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spc="-10" dirty="0">
                <a:latin typeface="Bahnschrift" panose="020B0502040204020203" pitchFamily="34" charset="0"/>
                <a:cs typeface="Tahoma"/>
              </a:rPr>
              <a:t>позволяет</a:t>
            </a:r>
            <a:r>
              <a:rPr lang="ru-RU" sz="2000" spc="-100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latin typeface="Bahnschrift" panose="020B0502040204020203" pitchFamily="34" charset="0"/>
                <a:cs typeface="Tahoma"/>
              </a:rPr>
              <a:t>–</a:t>
            </a:r>
            <a:r>
              <a:rPr lang="ru-RU" sz="2000" spc="-30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latin typeface="Bahnschrift" panose="020B0502040204020203" pitchFamily="34" charset="0"/>
                <a:cs typeface="Tahoma"/>
              </a:rPr>
              <a:t>оказать</a:t>
            </a:r>
            <a:r>
              <a:rPr lang="ru-RU" sz="2000" spc="-15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latin typeface="Bahnschrift" panose="020B0502040204020203" pitchFamily="34" charset="0"/>
                <a:cs typeface="Tahoma"/>
              </a:rPr>
              <a:t>помощь</a:t>
            </a:r>
            <a:r>
              <a:rPr lang="ru-RU" sz="2000" spc="-30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latin typeface="Bahnschrift" panose="020B0502040204020203" pitchFamily="34" charset="0"/>
                <a:cs typeface="Tahoma"/>
              </a:rPr>
              <a:t>раненому</a:t>
            </a:r>
            <a:r>
              <a:rPr lang="ru-RU" sz="2000" spc="5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latin typeface="Bahnschrift" panose="020B0502040204020203" pitchFamily="34" charset="0"/>
                <a:cs typeface="Tahoma"/>
              </a:rPr>
              <a:t>в</a:t>
            </a:r>
            <a:r>
              <a:rPr lang="ru-RU" sz="2000" spc="5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spc="-10" dirty="0">
                <a:latin typeface="Bahnschrift" panose="020B0502040204020203" pitchFamily="34" charset="0"/>
                <a:cs typeface="Tahoma"/>
              </a:rPr>
              <a:t>минимальном</a:t>
            </a:r>
            <a:r>
              <a:rPr lang="ru-RU" sz="2000" spc="500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latin typeface="Bahnschrift" panose="020B0502040204020203" pitchFamily="34" charset="0"/>
                <a:cs typeface="Tahoma"/>
              </a:rPr>
              <a:t>объеме</a:t>
            </a:r>
            <a:r>
              <a:rPr lang="ru-RU" sz="2000" spc="-25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latin typeface="Bahnschrift" panose="020B0502040204020203" pitchFamily="34" charset="0"/>
                <a:cs typeface="Tahoma"/>
              </a:rPr>
              <a:t>(остановить</a:t>
            </a:r>
            <a:r>
              <a:rPr lang="ru-RU" sz="2000" spc="-45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latin typeface="Bahnschrift" panose="020B0502040204020203" pitchFamily="34" charset="0"/>
                <a:cs typeface="Tahoma"/>
              </a:rPr>
              <a:t>кровотечение, ввести</a:t>
            </a:r>
            <a:r>
              <a:rPr lang="ru-RU" sz="2000" spc="-15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spc="-10" dirty="0">
                <a:latin typeface="Bahnschrift" panose="020B0502040204020203" pitchFamily="34" charset="0"/>
                <a:cs typeface="Tahoma"/>
              </a:rPr>
              <a:t>обезболивающее</a:t>
            </a:r>
            <a:r>
              <a:rPr lang="ru-RU" sz="2000" spc="-110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spc="-10" dirty="0">
                <a:latin typeface="Bahnschrift" panose="020B0502040204020203" pitchFamily="34" charset="0"/>
                <a:cs typeface="Tahoma"/>
              </a:rPr>
              <a:t>средство,</a:t>
            </a:r>
            <a:r>
              <a:rPr lang="ru-RU" sz="2000" spc="500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spc="-10" dirty="0">
                <a:latin typeface="Bahnschrift" panose="020B0502040204020203" pitchFamily="34" charset="0"/>
                <a:cs typeface="Tahoma"/>
              </a:rPr>
              <a:t>повернуть</a:t>
            </a:r>
            <a:r>
              <a:rPr lang="ru-RU" sz="2000" spc="-15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latin typeface="Bahnschrift" panose="020B0502040204020203" pitchFamily="34" charset="0"/>
                <a:cs typeface="Tahoma"/>
              </a:rPr>
              <a:t>раненого</a:t>
            </a:r>
            <a:r>
              <a:rPr lang="ru-RU" sz="2000" spc="10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spc="-10" dirty="0">
                <a:latin typeface="Bahnschrift" panose="020B0502040204020203" pitchFamily="34" charset="0"/>
                <a:cs typeface="Tahoma"/>
              </a:rPr>
              <a:t>на</a:t>
            </a:r>
            <a:r>
              <a:rPr lang="ru-RU" sz="2000" spc="-35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latin typeface="Bahnschrift" panose="020B0502040204020203" pitchFamily="34" charset="0"/>
                <a:cs typeface="Tahoma"/>
              </a:rPr>
              <a:t>бок).</a:t>
            </a:r>
            <a:r>
              <a:rPr lang="ru-RU" sz="2000" spc="-15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spc="-10" dirty="0">
                <a:latin typeface="Bahnschrift" panose="020B0502040204020203" pitchFamily="34" charset="0"/>
                <a:cs typeface="Tahoma"/>
              </a:rPr>
              <a:t>Продолжить</a:t>
            </a:r>
            <a:r>
              <a:rPr lang="ru-RU" sz="2000" spc="-65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latin typeface="Bahnschrift" panose="020B0502040204020203" pitchFamily="34" charset="0"/>
                <a:cs typeface="Tahoma"/>
              </a:rPr>
              <a:t>выполнение</a:t>
            </a:r>
            <a:r>
              <a:rPr lang="ru-RU" sz="2000" spc="20" dirty="0"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spc="-10" dirty="0">
                <a:latin typeface="Bahnschrift" panose="020B0502040204020203" pitchFamily="34" charset="0"/>
                <a:cs typeface="Tahoma"/>
              </a:rPr>
              <a:t>задачи.</a:t>
            </a:r>
            <a:endParaRPr lang="ru-RU" sz="2000" dirty="0">
              <a:latin typeface="Bahnschrift" panose="020B0502040204020203" pitchFamily="34" charset="0"/>
              <a:cs typeface="Tahoma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AB4A8B6-C87E-40AD-AEA2-10BD47134025}"/>
              </a:ext>
            </a:extLst>
          </p:cNvPr>
          <p:cNvSpPr/>
          <p:nvPr/>
        </p:nvSpPr>
        <p:spPr>
          <a:xfrm>
            <a:off x="63041" y="3575114"/>
            <a:ext cx="6278252" cy="22404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09855" marR="93980" algn="just">
              <a:lnSpc>
                <a:spcPct val="100000"/>
              </a:lnSpc>
            </a:pPr>
            <a:r>
              <a:rPr lang="ru-RU" sz="2000" dirty="0">
                <a:latin typeface="Bahnschrift" panose="020B0502040204020203" pitchFamily="34" charset="0"/>
                <a:cs typeface="Tahoma"/>
              </a:rPr>
              <a:t>Организовать вынос раненого в укрытие своими силами или направить группу эвакуации. Эвакуация раненого проводится после устранения угрозы для тех, кто оказывает помощь. Целесообразно использовать объекты бронетехники, средства маскировки (дымовые завесы).</a:t>
            </a:r>
          </a:p>
        </p:txBody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9B36D4EF-9EA2-4446-A92C-3AFB134F6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371" y="9426"/>
            <a:ext cx="5259274" cy="3502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icture background">
            <a:extLst>
              <a:ext uri="{FF2B5EF4-FFF2-40B4-BE49-F238E27FC236}">
                <a16:creationId xmlns:a16="http://schemas.microsoft.com/office/drawing/2014/main" id="{15C1EF31-D474-465B-A271-DCF6B2C06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371" y="3511484"/>
            <a:ext cx="5259274" cy="3266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: шеврон 10">
            <a:hlinkClick r:id="rId5" action="ppaction://hlinksldjump"/>
            <a:extLst>
              <a:ext uri="{FF2B5EF4-FFF2-40B4-BE49-F238E27FC236}">
                <a16:creationId xmlns:a16="http://schemas.microsoft.com/office/drawing/2014/main" id="{B23FE6DE-76DE-42E1-9025-6E0FDC0636F0}"/>
              </a:ext>
            </a:extLst>
          </p:cNvPr>
          <p:cNvSpPr/>
          <p:nvPr/>
        </p:nvSpPr>
        <p:spPr>
          <a:xfrm>
            <a:off x="5874296" y="6174557"/>
            <a:ext cx="431801" cy="377072"/>
          </a:xfrm>
          <a:prstGeom prst="chevron">
            <a:avLst/>
          </a:prstGeom>
          <a:solidFill>
            <a:srgbClr val="92D05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89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C8E3D372-B6D1-40CC-B2D6-A34BC7DE3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671" y="1757521"/>
            <a:ext cx="6096000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B019679-AC1B-40B0-920A-D3C86196A356}"/>
              </a:ext>
            </a:extLst>
          </p:cNvPr>
          <p:cNvSpPr/>
          <p:nvPr/>
        </p:nvSpPr>
        <p:spPr>
          <a:xfrm>
            <a:off x="5552388" y="1253765"/>
            <a:ext cx="6004874" cy="2175236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080" algn="ctr">
              <a:lnSpc>
                <a:spcPct val="100000"/>
              </a:lnSpc>
              <a:spcBef>
                <a:spcPts val="15"/>
              </a:spcBef>
            </a:pPr>
            <a:r>
              <a:rPr lang="ru-RU" sz="200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Наложить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marL="110489" marR="90170" algn="ctr">
              <a:lnSpc>
                <a:spcPct val="100000"/>
              </a:lnSpc>
              <a:spcBef>
                <a:spcPts val="5"/>
              </a:spcBef>
            </a:pPr>
            <a:r>
              <a:rPr lang="ru-RU" sz="2000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кровоостанавливающий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жгут</a:t>
            </a:r>
            <a:r>
              <a:rPr lang="ru-RU" sz="2000" spc="-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(турникет)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marL="6350" algn="ctr">
              <a:lnSpc>
                <a:spcPct val="100000"/>
              </a:lnSpc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у</a:t>
            </a:r>
            <a:r>
              <a:rPr lang="ru-RU" sz="2000" spc="-3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основания</a:t>
            </a:r>
            <a:r>
              <a:rPr lang="ru-RU" sz="2000" spc="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конечности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marL="12065" algn="ctr">
              <a:lnSpc>
                <a:spcPct val="100000"/>
              </a:lnSpc>
            </a:pPr>
            <a:r>
              <a:rPr lang="ru-RU" sz="2000" b="1" spc="-10" dirty="0">
                <a:solidFill>
                  <a:srgbClr val="C00000"/>
                </a:solidFill>
                <a:latin typeface="Bahnschrift" panose="020B0502040204020203" pitchFamily="34" charset="0"/>
                <a:cs typeface="Tahoma"/>
              </a:rPr>
              <a:t>«ВЫСОКО</a:t>
            </a:r>
            <a:r>
              <a:rPr lang="ru-RU" sz="2000" b="1" spc="-15" dirty="0">
                <a:solidFill>
                  <a:srgbClr val="C00000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Bahnschrift" panose="020B0502040204020203" pitchFamily="34" charset="0"/>
                <a:cs typeface="Tahoma"/>
              </a:rPr>
              <a:t>И</a:t>
            </a:r>
            <a:r>
              <a:rPr lang="ru-RU" sz="2000" b="1" spc="10" dirty="0">
                <a:solidFill>
                  <a:srgbClr val="C00000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20" dirty="0">
                <a:solidFill>
                  <a:srgbClr val="C00000"/>
                </a:solidFill>
                <a:latin typeface="Bahnschrift" panose="020B0502040204020203" pitchFamily="34" charset="0"/>
                <a:cs typeface="Tahoma"/>
              </a:rPr>
              <a:t>ТУГО»</a:t>
            </a:r>
          </a:p>
          <a:p>
            <a:pPr marL="12065" algn="ctr">
              <a:lnSpc>
                <a:spcPct val="100000"/>
              </a:lnSpc>
            </a:pPr>
            <a:endParaRPr lang="ru-RU" sz="2000" dirty="0">
              <a:latin typeface="Bahnschrift" panose="020B0502040204020203" pitchFamily="34" charset="0"/>
              <a:cs typeface="Tahoma"/>
            </a:endParaRPr>
          </a:p>
          <a:p>
            <a:pPr marL="12065" algn="ctr">
              <a:lnSpc>
                <a:spcPct val="100000"/>
              </a:lnSpc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Наложение жгута осуществляется на одежду или мягкую подкладку.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C343413-011B-4E89-9451-59F155304BE8}"/>
              </a:ext>
            </a:extLst>
          </p:cNvPr>
          <p:cNvSpPr/>
          <p:nvPr/>
        </p:nvSpPr>
        <p:spPr>
          <a:xfrm>
            <a:off x="5552388" y="179109"/>
            <a:ext cx="6004874" cy="8672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В укрытии: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295AD802-B44A-4C28-833F-E6CFBF95017B}"/>
              </a:ext>
            </a:extLst>
          </p:cNvPr>
          <p:cNvSpPr/>
          <p:nvPr/>
        </p:nvSpPr>
        <p:spPr>
          <a:xfrm>
            <a:off x="91438" y="65988"/>
            <a:ext cx="3586480" cy="1168923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Красная зона.</a:t>
            </a:r>
          </a:p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(Опасная зона непосредственного огневого контакта: высокий риск поражения личного состава.)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C3BF25FF-0098-423E-BF2B-1CB820458EAC}"/>
              </a:ext>
            </a:extLst>
          </p:cNvPr>
          <p:cNvSpPr/>
          <p:nvPr/>
        </p:nvSpPr>
        <p:spPr>
          <a:xfrm>
            <a:off x="5552388" y="3636392"/>
            <a:ext cx="6096000" cy="31226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lang="ru-RU" sz="24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ВАЖНО!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marL="33655" marR="18415" algn="ctr">
              <a:lnSpc>
                <a:spcPct val="100000"/>
              </a:lnSpc>
            </a:pPr>
            <a:r>
              <a:rPr lang="ru-RU" sz="24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ИСПОЛЬЗУЙТЕ</a:t>
            </a:r>
            <a:r>
              <a:rPr lang="ru-RU" sz="2400" b="1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4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ЖГУТ </a:t>
            </a:r>
            <a:r>
              <a:rPr lang="ru-RU" sz="24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РАНЕНОГО!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marL="33655" marR="18415" algn="ctr">
              <a:lnSpc>
                <a:spcPct val="100000"/>
              </a:lnSpc>
            </a:pPr>
            <a:r>
              <a:rPr lang="ru-RU" sz="24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ДРУГИЕ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marL="21590" marR="8255" indent="155575" algn="ctr">
              <a:lnSpc>
                <a:spcPct val="100000"/>
              </a:lnSpc>
              <a:spcBef>
                <a:spcPts val="5"/>
              </a:spcBef>
            </a:pPr>
            <a:r>
              <a:rPr lang="ru-RU" sz="24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МЕРОПРИЯТИЯ ОКАЗАНИЯ</a:t>
            </a:r>
            <a:r>
              <a:rPr lang="ru-RU" sz="2400" b="1" spc="-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400" b="1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ПОМОЩИ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marL="4445" algn="ctr">
              <a:lnSpc>
                <a:spcPct val="100000"/>
              </a:lnSpc>
            </a:pPr>
            <a:r>
              <a:rPr lang="ru-RU" sz="24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ОТЛОЖИТЬ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ДО</a:t>
            </a:r>
            <a:r>
              <a:rPr lang="ru-RU" sz="2400" b="1" spc="-3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4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«ЖЕЛТОЙ»</a:t>
            </a:r>
            <a:r>
              <a:rPr lang="ru-RU" sz="2400" b="1" spc="3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400" b="1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ЗОНЫ!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algn="ctr"/>
            <a:endParaRPr lang="ru-RU" dirty="0"/>
          </a:p>
        </p:txBody>
      </p:sp>
      <p:sp>
        <p:nvSpPr>
          <p:cNvPr id="15" name="Стрелка: шеврон 14">
            <a:extLst>
              <a:ext uri="{FF2B5EF4-FFF2-40B4-BE49-F238E27FC236}">
                <a16:creationId xmlns:a16="http://schemas.microsoft.com/office/drawing/2014/main" id="{280673BA-28CE-4818-A19A-F85323EDDC8B}"/>
              </a:ext>
            </a:extLst>
          </p:cNvPr>
          <p:cNvSpPr/>
          <p:nvPr/>
        </p:nvSpPr>
        <p:spPr>
          <a:xfrm>
            <a:off x="11679965" y="6353666"/>
            <a:ext cx="431801" cy="377072"/>
          </a:xfrm>
          <a:prstGeom prst="chevron">
            <a:avLst/>
          </a:prstGeom>
          <a:solidFill>
            <a:srgbClr val="92D05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544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FD9559E-40F8-4539-A6A6-116B44006FED}"/>
              </a:ext>
            </a:extLst>
          </p:cNvPr>
          <p:cNvSpPr/>
          <p:nvPr/>
        </p:nvSpPr>
        <p:spPr>
          <a:xfrm>
            <a:off x="91438" y="65988"/>
            <a:ext cx="3586480" cy="1168923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Красная зона.</a:t>
            </a:r>
          </a:p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(Опасная зона непосредственного огневого контакта: высокий риск поражения личного состава.)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173B8497-A5B4-434B-81A1-DDFDFE3D4862}"/>
              </a:ext>
            </a:extLst>
          </p:cNvPr>
          <p:cNvSpPr/>
          <p:nvPr/>
        </p:nvSpPr>
        <p:spPr>
          <a:xfrm>
            <a:off x="6096000" y="122548"/>
            <a:ext cx="5294721" cy="2224725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2065" algn="ctr"/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По</a:t>
            </a:r>
            <a:r>
              <a:rPr lang="ru-RU" sz="2000" spc="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команде</a:t>
            </a:r>
            <a:r>
              <a:rPr lang="ru-RU" sz="2000" spc="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приступить</a:t>
            </a:r>
            <a:r>
              <a:rPr lang="ru-RU" sz="2000" spc="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к</a:t>
            </a:r>
            <a:r>
              <a:rPr lang="ru-RU" sz="2000" spc="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выносу/эвакуации</a:t>
            </a:r>
            <a:r>
              <a:rPr lang="ru-RU" sz="2000" spc="-4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раненого</a:t>
            </a:r>
            <a:r>
              <a:rPr lang="ru-RU" sz="2000" spc="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</a:t>
            </a:r>
            <a:r>
              <a:rPr lang="ru-RU" sz="20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учетом</a:t>
            </a:r>
            <a:r>
              <a:rPr lang="ru-RU" sz="2000" spc="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тактической</a:t>
            </a:r>
            <a:r>
              <a:rPr lang="ru-RU" sz="2000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обстановки</a:t>
            </a:r>
            <a:r>
              <a:rPr lang="ru-RU" sz="2000" spc="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и</a:t>
            </a:r>
            <a:r>
              <a:rPr lang="ru-RU" sz="2000" spc="-6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</a:t>
            </a:r>
            <a:r>
              <a:rPr lang="ru-RU" sz="20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соблюдением требований</a:t>
            </a:r>
            <a:r>
              <a:rPr lang="ru-RU" sz="2000" spc="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по</a:t>
            </a:r>
            <a:r>
              <a:rPr lang="ru-RU" sz="2000" spc="-3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10" dirty="0">
                <a:solidFill>
                  <a:srgbClr val="C00000"/>
                </a:solidFill>
                <a:latin typeface="Tahoma"/>
                <a:cs typeface="Tahoma"/>
              </a:rPr>
              <a:t>обеспечению</a:t>
            </a:r>
            <a:r>
              <a:rPr lang="ru-RU" sz="2000" b="1" spc="-7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ahoma"/>
                <a:cs typeface="Tahoma"/>
              </a:rPr>
              <a:t>личной</a:t>
            </a:r>
            <a:r>
              <a:rPr lang="ru-RU" sz="2000" b="1" spc="3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lang="ru-RU" sz="2000" b="1" spc="-10" dirty="0">
                <a:solidFill>
                  <a:srgbClr val="C00000"/>
                </a:solidFill>
                <a:latin typeface="Tahoma"/>
                <a:cs typeface="Tahoma"/>
              </a:rPr>
              <a:t>безопасности.</a:t>
            </a:r>
            <a:endParaRPr lang="ru-RU" sz="2000" dirty="0">
              <a:latin typeface="Bahnschrift" panose="020B0502040204020203" pitchFamily="34" charset="0"/>
              <a:cs typeface="Tahoma"/>
            </a:endParaRPr>
          </a:p>
        </p:txBody>
      </p:sp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E559B0D9-AE34-46AC-BDF2-DFAA94FC6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90" b="91080" l="6875" r="96563">
                        <a14:foregroundMark x1="7187" y1="64319" x2="7187" y2="64319"/>
                        <a14:foregroundMark x1="12812" y1="91549" x2="12812" y2="91549"/>
                        <a14:foregroundMark x1="85313" y1="56808" x2="85313" y2="56808"/>
                        <a14:foregroundMark x1="92813" y1="51174" x2="92813" y2="51174"/>
                        <a14:foregroundMark x1="96563" y1="49296" x2="96563" y2="4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8" y="1834580"/>
            <a:ext cx="5719591" cy="380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C0DE5AE-141C-4F83-B37A-C409B441D485}"/>
              </a:ext>
            </a:extLst>
          </p:cNvPr>
          <p:cNvSpPr/>
          <p:nvPr/>
        </p:nvSpPr>
        <p:spPr>
          <a:xfrm>
            <a:off x="6096000" y="2696067"/>
            <a:ext cx="5410985" cy="40205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2065" marR="5080" indent="8255" algn="ctr">
              <a:lnSpc>
                <a:spcPct val="100000"/>
              </a:lnSpc>
              <a:spcBef>
                <a:spcPts val="95"/>
              </a:spcBef>
            </a:pPr>
            <a:r>
              <a:rPr lang="ru-RU" sz="28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ВАЖНО:</a:t>
            </a:r>
            <a:r>
              <a:rPr lang="ru-RU" sz="28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ПРИ</a:t>
            </a:r>
            <a:r>
              <a:rPr lang="ru-RU" sz="28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8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ПЕРЕМЕЩЕНИИ</a:t>
            </a:r>
            <a:r>
              <a:rPr lang="ru-RU" sz="2800" b="1" spc="-9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8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РАНЕНОГО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ИЗ ПОД </a:t>
            </a:r>
            <a:r>
              <a:rPr lang="ru-RU" sz="2800" b="1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ОГНЯ</a:t>
            </a:r>
            <a:r>
              <a:rPr lang="ru-RU" sz="2800" b="1" spc="5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8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ПРОТИВНИКА</a:t>
            </a:r>
            <a:r>
              <a:rPr lang="ru-RU" sz="2800" b="1" spc="-3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8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ПЕРЕДВИГАТЬСЯ</a:t>
            </a:r>
            <a:r>
              <a:rPr lang="ru-RU" sz="2800" b="1" spc="-4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</a:t>
            </a:r>
            <a:r>
              <a:rPr lang="ru-RU" sz="2800" b="1" spc="3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8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МАКСИМАЛЬНО</a:t>
            </a:r>
            <a:r>
              <a:rPr lang="ru-RU" sz="2800" b="1" spc="5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8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ВОЗМОЖНОЙ</a:t>
            </a:r>
            <a:r>
              <a:rPr lang="ru-RU" sz="2800" b="1" spc="-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8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СКОРОСТЬЮ,</a:t>
            </a:r>
            <a:r>
              <a:rPr lang="ru-RU" sz="28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8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ИСПОЛЬЗУЯ</a:t>
            </a:r>
            <a:r>
              <a:rPr lang="ru-RU" sz="28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8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МАСКИРОВКУ,</a:t>
            </a:r>
            <a:r>
              <a:rPr lang="ru-RU" sz="2800" b="1" spc="5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ЛЮБЫЕ</a:t>
            </a:r>
            <a:r>
              <a:rPr lang="ru-RU" sz="2800" b="1" spc="-5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8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УКРЫТИЯ</a:t>
            </a:r>
            <a:r>
              <a:rPr lang="ru-RU" sz="28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И</a:t>
            </a:r>
            <a:r>
              <a:rPr lang="ru-RU" sz="2800" b="1" spc="-4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РЕЛЬЕФ</a:t>
            </a:r>
            <a:r>
              <a:rPr lang="ru-RU" sz="2800" b="1" spc="-5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8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МЕСТНОСТИ!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</p:txBody>
      </p:sp>
      <p:sp>
        <p:nvSpPr>
          <p:cNvPr id="13" name="Прямоугольник: скругленные углы 12">
            <a:hlinkClick r:id="rId5" action="ppaction://hlinksldjump"/>
            <a:extLst>
              <a:ext uri="{FF2B5EF4-FFF2-40B4-BE49-F238E27FC236}">
                <a16:creationId xmlns:a16="http://schemas.microsoft.com/office/drawing/2014/main" id="{8DE15DDF-B38A-47F5-9519-EF01CDD3CE70}"/>
              </a:ext>
            </a:extLst>
          </p:cNvPr>
          <p:cNvSpPr/>
          <p:nvPr/>
        </p:nvSpPr>
        <p:spPr>
          <a:xfrm>
            <a:off x="2372254" y="6114695"/>
            <a:ext cx="1635760" cy="4267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Назад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&gt;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3428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20A664C-32A4-433B-9D78-5B04BC1F05FC}"/>
              </a:ext>
            </a:extLst>
          </p:cNvPr>
          <p:cNvSpPr/>
          <p:nvPr/>
        </p:nvSpPr>
        <p:spPr>
          <a:xfrm>
            <a:off x="91438" y="65988"/>
            <a:ext cx="3586480" cy="1168923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Жёлтая зона.</a:t>
            </a:r>
          </a:p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(Зона относительной безопасности, место временного укрытия.)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F31C848-C21B-4B98-935F-A57BFFF40FB3}"/>
              </a:ext>
            </a:extLst>
          </p:cNvPr>
          <p:cNvGrpSpPr/>
          <p:nvPr/>
        </p:nvGrpSpPr>
        <p:grpSpPr>
          <a:xfrm>
            <a:off x="1897751" y="4602637"/>
            <a:ext cx="1514765" cy="933254"/>
            <a:chOff x="1897751" y="4602637"/>
            <a:chExt cx="1514765" cy="933254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60F99496-E771-4A8D-BC25-E114318A0FAC}"/>
                </a:ext>
              </a:extLst>
            </p:cNvPr>
            <p:cNvSpPr/>
            <p:nvPr/>
          </p:nvSpPr>
          <p:spPr>
            <a:xfrm>
              <a:off x="1995665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К</a:t>
              </a:r>
            </a:p>
          </p:txBody>
        </p:sp>
        <p:pic>
          <p:nvPicPr>
            <p:cNvPr id="6" name="object 45">
              <a:extLst>
                <a:ext uri="{FF2B5EF4-FFF2-40B4-BE49-F238E27FC236}">
                  <a16:creationId xmlns:a16="http://schemas.microsoft.com/office/drawing/2014/main" id="{977ADF97-3EB7-4143-A763-58AEE5AAC83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7751" y="4694391"/>
              <a:ext cx="919063" cy="749744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CE2DEDB-4ED3-47CB-9624-D020603DF938}"/>
              </a:ext>
            </a:extLst>
          </p:cNvPr>
          <p:cNvGrpSpPr/>
          <p:nvPr/>
        </p:nvGrpSpPr>
        <p:grpSpPr>
          <a:xfrm>
            <a:off x="3606776" y="4534058"/>
            <a:ext cx="1501694" cy="1070411"/>
            <a:chOff x="3606776" y="4534058"/>
            <a:chExt cx="1501694" cy="1070411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217973F1-1FA4-49D5-A3DD-F2FDB7C8A255}"/>
                </a:ext>
              </a:extLst>
            </p:cNvPr>
            <p:cNvSpPr/>
            <p:nvPr/>
          </p:nvSpPr>
          <p:spPr>
            <a:xfrm>
              <a:off x="3691619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У</a:t>
              </a:r>
            </a:p>
          </p:txBody>
        </p:sp>
        <p:pic>
          <p:nvPicPr>
            <p:cNvPr id="17" name="object 46">
              <a:extLst>
                <a:ext uri="{FF2B5EF4-FFF2-40B4-BE49-F238E27FC236}">
                  <a16:creationId xmlns:a16="http://schemas.microsoft.com/office/drawing/2014/main" id="{6B2BEC46-836A-4ED6-9418-996052D14E5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6776" y="4534058"/>
              <a:ext cx="977762" cy="1070411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D8974A53-261E-4AFF-87DA-D3D3EF62B291}"/>
              </a:ext>
            </a:extLst>
          </p:cNvPr>
          <p:cNvGrpSpPr/>
          <p:nvPr/>
        </p:nvGrpSpPr>
        <p:grpSpPr>
          <a:xfrm>
            <a:off x="5387573" y="4602637"/>
            <a:ext cx="1416851" cy="933254"/>
            <a:chOff x="5387573" y="4602637"/>
            <a:chExt cx="1416851" cy="933254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EE7DA05-D445-4AF0-B67B-10E8D5371A93}"/>
                </a:ext>
              </a:extLst>
            </p:cNvPr>
            <p:cNvSpPr/>
            <p:nvPr/>
          </p:nvSpPr>
          <p:spPr>
            <a:xfrm>
              <a:off x="5387573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Л</a:t>
              </a:r>
            </a:p>
          </p:txBody>
        </p:sp>
        <p:pic>
          <p:nvPicPr>
            <p:cNvPr id="18" name="object 47">
              <a:extLst>
                <a:ext uri="{FF2B5EF4-FFF2-40B4-BE49-F238E27FC236}">
                  <a16:creationId xmlns:a16="http://schemas.microsoft.com/office/drawing/2014/main" id="{D44DF975-635C-45D5-801B-A8E9F7D0375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38832" y="4746317"/>
              <a:ext cx="438660" cy="66003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438966D-DF1F-4F1D-8845-4B772542A6A0}"/>
              </a:ext>
            </a:extLst>
          </p:cNvPr>
          <p:cNvGrpSpPr/>
          <p:nvPr/>
        </p:nvGrpSpPr>
        <p:grpSpPr>
          <a:xfrm>
            <a:off x="7083526" y="4609707"/>
            <a:ext cx="1416851" cy="933254"/>
            <a:chOff x="7083526" y="4609707"/>
            <a:chExt cx="1416851" cy="933254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BE0E713C-6E96-4B72-910C-07B760425058}"/>
                </a:ext>
              </a:extLst>
            </p:cNvPr>
            <p:cNvSpPr/>
            <p:nvPr/>
          </p:nvSpPr>
          <p:spPr>
            <a:xfrm>
              <a:off x="7083526" y="460970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А</a:t>
              </a:r>
            </a:p>
          </p:txBody>
        </p:sp>
        <p:pic>
          <p:nvPicPr>
            <p:cNvPr id="19" name="object 51">
              <a:extLst>
                <a:ext uri="{FF2B5EF4-FFF2-40B4-BE49-F238E27FC236}">
                  <a16:creationId xmlns:a16="http://schemas.microsoft.com/office/drawing/2014/main" id="{B7594CF5-A58C-4F42-92CE-63BFEB8C319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64351" y="4609707"/>
              <a:ext cx="627600" cy="796644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A1D930A-88C4-4CA9-B4D8-161F906DDC88}"/>
              </a:ext>
            </a:extLst>
          </p:cNvPr>
          <p:cNvGrpSpPr/>
          <p:nvPr/>
        </p:nvGrpSpPr>
        <p:grpSpPr>
          <a:xfrm>
            <a:off x="8779481" y="4602637"/>
            <a:ext cx="1416851" cy="933254"/>
            <a:chOff x="8779481" y="4602637"/>
            <a:chExt cx="1416851" cy="933254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13AF1817-3C9C-48DC-AEB5-185B7113D508}"/>
                </a:ext>
              </a:extLst>
            </p:cNvPr>
            <p:cNvSpPr/>
            <p:nvPr/>
          </p:nvSpPr>
          <p:spPr>
            <a:xfrm>
              <a:off x="8779481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К</a:t>
              </a:r>
            </a:p>
          </p:txBody>
        </p:sp>
        <p:pic>
          <p:nvPicPr>
            <p:cNvPr id="24" name="object 48">
              <a:extLst>
                <a:ext uri="{FF2B5EF4-FFF2-40B4-BE49-F238E27FC236}">
                  <a16:creationId xmlns:a16="http://schemas.microsoft.com/office/drawing/2014/main" id="{BE4B2799-76DF-4037-938F-B20BA29B550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51768" y="4675624"/>
              <a:ext cx="636138" cy="801420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C54B8D3-49C4-40BC-9877-364E88F524A9}"/>
              </a:ext>
            </a:extLst>
          </p:cNvPr>
          <p:cNvGrpSpPr/>
          <p:nvPr/>
        </p:nvGrpSpPr>
        <p:grpSpPr>
          <a:xfrm>
            <a:off x="1897751" y="5736366"/>
            <a:ext cx="1514764" cy="933254"/>
            <a:chOff x="1897751" y="5736366"/>
            <a:chExt cx="1514764" cy="933254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C418BF36-972F-487E-A85F-36BC29E10321}"/>
                </a:ext>
              </a:extLst>
            </p:cNvPr>
            <p:cNvSpPr/>
            <p:nvPr/>
          </p:nvSpPr>
          <p:spPr>
            <a:xfrm>
              <a:off x="1995664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Б</a:t>
              </a:r>
            </a:p>
          </p:txBody>
        </p:sp>
        <p:pic>
          <p:nvPicPr>
            <p:cNvPr id="26" name="object 53">
              <a:extLst>
                <a:ext uri="{FF2B5EF4-FFF2-40B4-BE49-F238E27FC236}">
                  <a16:creationId xmlns:a16="http://schemas.microsoft.com/office/drawing/2014/main" id="{CEFE264E-BEE7-4D33-AA64-5FC919BC210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97751" y="5828122"/>
              <a:ext cx="919063" cy="822208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AF4B5F4-1610-4A4D-A8D0-478027BCC77F}"/>
              </a:ext>
            </a:extLst>
          </p:cNvPr>
          <p:cNvGrpSpPr/>
          <p:nvPr/>
        </p:nvGrpSpPr>
        <p:grpSpPr>
          <a:xfrm>
            <a:off x="3691616" y="5736366"/>
            <a:ext cx="1416854" cy="933254"/>
            <a:chOff x="3691616" y="5736366"/>
            <a:chExt cx="1416854" cy="933254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D31D5AD2-0D26-4A29-877B-F204D5F6A965}"/>
                </a:ext>
              </a:extLst>
            </p:cNvPr>
            <p:cNvSpPr/>
            <p:nvPr/>
          </p:nvSpPr>
          <p:spPr>
            <a:xfrm>
              <a:off x="3691619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А</a:t>
              </a:r>
            </a:p>
          </p:txBody>
        </p:sp>
        <p:pic>
          <p:nvPicPr>
            <p:cNvPr id="27" name="object 52">
              <a:extLst>
                <a:ext uri="{FF2B5EF4-FFF2-40B4-BE49-F238E27FC236}">
                  <a16:creationId xmlns:a16="http://schemas.microsoft.com/office/drawing/2014/main" id="{AE22EC28-53BC-4620-B923-DC9B4DF2C55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91616" y="5828122"/>
              <a:ext cx="672993" cy="743492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AC2E919-ECA4-4C55-B74F-3D62591C0494}"/>
              </a:ext>
            </a:extLst>
          </p:cNvPr>
          <p:cNvGrpSpPr/>
          <p:nvPr/>
        </p:nvGrpSpPr>
        <p:grpSpPr>
          <a:xfrm>
            <a:off x="5387574" y="5736366"/>
            <a:ext cx="1416851" cy="933254"/>
            <a:chOff x="5387574" y="5736366"/>
            <a:chExt cx="1416851" cy="933254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1ACA2D22-A922-4F9B-8FCD-645F3A609F44}"/>
                </a:ext>
              </a:extLst>
            </p:cNvPr>
            <p:cNvSpPr/>
            <p:nvPr/>
          </p:nvSpPr>
          <p:spPr>
            <a:xfrm>
              <a:off x="5387574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Р</a:t>
              </a:r>
            </a:p>
          </p:txBody>
        </p:sp>
        <p:pic>
          <p:nvPicPr>
            <p:cNvPr id="28" name="object 49">
              <a:extLst>
                <a:ext uri="{FF2B5EF4-FFF2-40B4-BE49-F238E27FC236}">
                  <a16:creationId xmlns:a16="http://schemas.microsoft.com/office/drawing/2014/main" id="{FEC9C89B-0441-4B19-9AA3-225D0061A4F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35657" y="5864650"/>
              <a:ext cx="560341" cy="67043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919941E1-6311-4337-9D9A-E2A0FADBDC7F}"/>
              </a:ext>
            </a:extLst>
          </p:cNvPr>
          <p:cNvGrpSpPr/>
          <p:nvPr/>
        </p:nvGrpSpPr>
        <p:grpSpPr>
          <a:xfrm>
            <a:off x="7083526" y="5736366"/>
            <a:ext cx="1416851" cy="933254"/>
            <a:chOff x="7083526" y="5736366"/>
            <a:chExt cx="1416851" cy="933254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E172680-7CC4-4C03-B569-B6F8ED770B4F}"/>
                </a:ext>
              </a:extLst>
            </p:cNvPr>
            <p:cNvSpPr/>
            <p:nvPr/>
          </p:nvSpPr>
          <p:spPr>
            <a:xfrm>
              <a:off x="7083526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И</a:t>
              </a:r>
            </a:p>
          </p:txBody>
        </p:sp>
        <p:pic>
          <p:nvPicPr>
            <p:cNvPr id="29" name="object 44">
              <a:extLst>
                <a:ext uri="{FF2B5EF4-FFF2-40B4-BE49-F238E27FC236}">
                  <a16:creationId xmlns:a16="http://schemas.microsoft.com/office/drawing/2014/main" id="{A11E2449-A404-4F58-BAE9-C58F0773CC2B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83526" y="5828122"/>
              <a:ext cx="708425" cy="7434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C02086FA-F9A7-4B3F-BAF5-E226DE1D9FD6}"/>
              </a:ext>
            </a:extLst>
          </p:cNvPr>
          <p:cNvGrpSpPr/>
          <p:nvPr/>
        </p:nvGrpSpPr>
        <p:grpSpPr>
          <a:xfrm>
            <a:off x="8779481" y="5736366"/>
            <a:ext cx="1416851" cy="933254"/>
            <a:chOff x="8779481" y="5736366"/>
            <a:chExt cx="1416851" cy="933254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D4B6E305-B6C1-4904-8CD6-39BC907E99C3}"/>
                </a:ext>
              </a:extLst>
            </p:cNvPr>
            <p:cNvSpPr/>
            <p:nvPr/>
          </p:nvSpPr>
          <p:spPr>
            <a:xfrm>
              <a:off x="8779481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Н</a:t>
              </a:r>
            </a:p>
          </p:txBody>
        </p:sp>
        <p:pic>
          <p:nvPicPr>
            <p:cNvPr id="30" name="object 50">
              <a:extLst>
                <a:ext uri="{FF2B5EF4-FFF2-40B4-BE49-F238E27FC236}">
                  <a16:creationId xmlns:a16="http://schemas.microsoft.com/office/drawing/2014/main" id="{FE439FE3-02B1-4F8A-A86A-C37F765341B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58941" y="5864650"/>
              <a:ext cx="558436" cy="706964"/>
            </a:xfrm>
            <a:prstGeom prst="rect">
              <a:avLst/>
            </a:prstGeom>
          </p:spPr>
        </p:pic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43C829EC-ED03-4BDF-BB60-51A72E1F42E4}"/>
              </a:ext>
            </a:extLst>
          </p:cNvPr>
          <p:cNvSpPr/>
          <p:nvPr/>
        </p:nvSpPr>
        <p:spPr>
          <a:xfrm>
            <a:off x="91438" y="3408811"/>
            <a:ext cx="11974871" cy="933254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ПОСЛЕДОВАТЕЛЬНОСТЬ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ОКАЗАНИЯ</a:t>
            </a:r>
            <a:r>
              <a:rPr lang="ru-RU" sz="20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ПЕРВОЙ</a:t>
            </a:r>
            <a:r>
              <a:rPr lang="ru-RU" sz="2000" b="1" spc="-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ПОМОЩИ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В</a:t>
            </a:r>
            <a:r>
              <a:rPr lang="ru-RU" sz="2000" b="1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СООТВЕТСТВИИ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</a:t>
            </a:r>
            <a:r>
              <a:rPr lang="ru-RU" sz="2000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ПРАВИЛОМ</a:t>
            </a:r>
            <a:r>
              <a:rPr lang="ru-RU" sz="2000" b="1" spc="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«КУЛАК-</a:t>
            </a:r>
            <a:r>
              <a:rPr lang="ru-RU" sz="20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БАРИН»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</p:txBody>
      </p:sp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5B644097-7A61-4697-B17E-8031F4C4C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909" y="55373"/>
            <a:ext cx="5330967" cy="3237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B091A86C-4CDD-4D9B-A347-1BE541498346}"/>
              </a:ext>
            </a:extLst>
          </p:cNvPr>
          <p:cNvSpPr/>
          <p:nvPr/>
        </p:nvSpPr>
        <p:spPr>
          <a:xfrm>
            <a:off x="91439" y="1363195"/>
            <a:ext cx="6328216" cy="193012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Жёлтая зона – это зона </a:t>
            </a:r>
            <a:r>
              <a:rPr lang="ru-RU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относительной безопасности: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временное</a:t>
            </a:r>
            <a:r>
              <a:rPr lang="ru-RU" spc="4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укрытие</a:t>
            </a:r>
            <a:r>
              <a:rPr lang="ru-RU" spc="4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 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(объекты</a:t>
            </a:r>
            <a:r>
              <a:rPr lang="ru-RU" spc="11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техники,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фортификационные</a:t>
            </a:r>
            <a:r>
              <a:rPr lang="ru-RU" spc="20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сооружения,</a:t>
            </a:r>
            <a:r>
              <a:rPr lang="ru-RU" spc="2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складки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местности,</a:t>
            </a:r>
            <a:r>
              <a:rPr lang="ru-RU" spc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строения</a:t>
            </a:r>
            <a:r>
              <a:rPr lang="ru-RU" spc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и </a:t>
            </a:r>
            <a:r>
              <a:rPr lang="ru-RU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т.д.).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Сохраняется</a:t>
            </a:r>
            <a:r>
              <a:rPr lang="ru-RU" spc="24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  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риск</a:t>
            </a:r>
            <a:r>
              <a:rPr lang="ru-RU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поражения</a:t>
            </a:r>
            <a:r>
              <a:rPr lang="ru-RU" spc="2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личного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состава</a:t>
            </a:r>
            <a:r>
              <a:rPr lang="ru-RU" spc="26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(вторичные</a:t>
            </a:r>
            <a:r>
              <a:rPr lang="ru-RU" spc="26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 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ранящие</a:t>
            </a:r>
            <a:r>
              <a:rPr lang="ru-RU" spc="16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снаряды,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рикошеты</a:t>
            </a:r>
            <a:r>
              <a:rPr lang="ru-RU" spc="-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и</a:t>
            </a:r>
            <a:r>
              <a:rPr lang="ru-RU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Black"/>
              </a:rPr>
              <a:t>т.д.).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39" name="Стрелка: шеврон 38">
            <a:hlinkClick r:id="rId14" action="ppaction://hlinksldjump"/>
            <a:extLst>
              <a:ext uri="{FF2B5EF4-FFF2-40B4-BE49-F238E27FC236}">
                <a16:creationId xmlns:a16="http://schemas.microsoft.com/office/drawing/2014/main" id="{0013C326-7627-4443-87B2-D47391EFFA42}"/>
              </a:ext>
            </a:extLst>
          </p:cNvPr>
          <p:cNvSpPr/>
          <p:nvPr/>
        </p:nvSpPr>
        <p:spPr>
          <a:xfrm>
            <a:off x="11679965" y="6353666"/>
            <a:ext cx="431801" cy="377072"/>
          </a:xfrm>
          <a:prstGeom prst="chevron">
            <a:avLst/>
          </a:prstGeom>
          <a:solidFill>
            <a:srgbClr val="92D05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6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633AD2-60DF-428F-BAA1-3B0911A8E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60" y="63394"/>
            <a:ext cx="7411720" cy="528955"/>
          </a:xfrm>
        </p:spPr>
        <p:txBody>
          <a:bodyPr>
            <a:normAutofit fontScale="90000"/>
          </a:bodyPr>
          <a:lstStyle/>
          <a:p>
            <a:r>
              <a:rPr lang="ru-RU" u="sng" dirty="0">
                <a:latin typeface="Cambria" panose="02040503050406030204" pitchFamily="18" charset="0"/>
                <a:ea typeface="Cambria" panose="02040503050406030204" pitchFamily="18" charset="0"/>
              </a:rPr>
              <a:t>Содержание:</a:t>
            </a:r>
          </a:p>
        </p:txBody>
      </p:sp>
      <p:sp>
        <p:nvSpPr>
          <p:cNvPr id="6" name="Прямоугольник: скругленные углы 5">
            <a:hlinkClick r:id="rId3" action="ppaction://hlinksldjump"/>
            <a:extLst>
              <a:ext uri="{FF2B5EF4-FFF2-40B4-BE49-F238E27FC236}">
                <a16:creationId xmlns:a16="http://schemas.microsoft.com/office/drawing/2014/main" id="{8577284F-8645-49FC-93ED-670CD22520BB}"/>
              </a:ext>
            </a:extLst>
          </p:cNvPr>
          <p:cNvSpPr/>
          <p:nvPr/>
        </p:nvSpPr>
        <p:spPr>
          <a:xfrm>
            <a:off x="147319" y="705457"/>
            <a:ext cx="2511040" cy="651502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latin typeface="Bahnschrift" panose="020B0502040204020203" pitchFamily="34" charset="0"/>
                <a:cs typeface="Arial Black"/>
              </a:rPr>
              <a:t>1. Цели урока;  </a:t>
            </a:r>
          </a:p>
        </p:txBody>
      </p:sp>
      <p:sp>
        <p:nvSpPr>
          <p:cNvPr id="12" name="Стрелка: шеврон 11">
            <a:hlinkClick r:id="rId3" action="ppaction://hlinksldjump"/>
            <a:extLst>
              <a:ext uri="{FF2B5EF4-FFF2-40B4-BE49-F238E27FC236}">
                <a16:creationId xmlns:a16="http://schemas.microsoft.com/office/drawing/2014/main" id="{B3E889BA-C85F-494D-9A56-D08E23924B26}"/>
              </a:ext>
            </a:extLst>
          </p:cNvPr>
          <p:cNvSpPr/>
          <p:nvPr/>
        </p:nvSpPr>
        <p:spPr>
          <a:xfrm>
            <a:off x="11679965" y="6353666"/>
            <a:ext cx="431801" cy="377072"/>
          </a:xfrm>
          <a:prstGeom prst="chevron">
            <a:avLst/>
          </a:prstGeom>
          <a:solidFill>
            <a:srgbClr val="92D05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: скругленные углы 12">
            <a:hlinkClick r:id="rId4" action="ppaction://hlinksldjump"/>
            <a:extLst>
              <a:ext uri="{FF2B5EF4-FFF2-40B4-BE49-F238E27FC236}">
                <a16:creationId xmlns:a16="http://schemas.microsoft.com/office/drawing/2014/main" id="{346A5707-9647-4205-B2BE-6AD29327E7DE}"/>
              </a:ext>
            </a:extLst>
          </p:cNvPr>
          <p:cNvSpPr/>
          <p:nvPr/>
        </p:nvSpPr>
        <p:spPr>
          <a:xfrm>
            <a:off x="145560" y="1444419"/>
            <a:ext cx="6300615" cy="651502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latin typeface="Bahnschrift" panose="020B0502040204020203" pitchFamily="34" charset="0"/>
                <a:cs typeface="Arial Black"/>
              </a:rPr>
              <a:t>2. Что такое тактическая медицина?  </a:t>
            </a:r>
          </a:p>
        </p:txBody>
      </p:sp>
      <p:sp>
        <p:nvSpPr>
          <p:cNvPr id="14" name="Прямоугольник: скругленные углы 13">
            <a:hlinkClick r:id="rId5" action="ppaction://hlinksldjump"/>
            <a:extLst>
              <a:ext uri="{FF2B5EF4-FFF2-40B4-BE49-F238E27FC236}">
                <a16:creationId xmlns:a16="http://schemas.microsoft.com/office/drawing/2014/main" id="{33F0FA57-EE98-4020-A04B-925239EFEDFA}"/>
              </a:ext>
            </a:extLst>
          </p:cNvPr>
          <p:cNvSpPr/>
          <p:nvPr/>
        </p:nvSpPr>
        <p:spPr>
          <a:xfrm>
            <a:off x="80234" y="5394104"/>
            <a:ext cx="9892227" cy="651502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latin typeface="Bahnschrift" panose="020B0502040204020203" pitchFamily="34" charset="0"/>
                <a:cs typeface="Arial Black"/>
              </a:rPr>
              <a:t>5. Тактика оказания ПМП в боевой обстановке (практика);</a:t>
            </a:r>
          </a:p>
        </p:txBody>
      </p:sp>
      <p:sp>
        <p:nvSpPr>
          <p:cNvPr id="15" name="Прямоугольник: скругленные углы 14">
            <a:hlinkClick r:id="rId6" action="ppaction://hlinksldjump"/>
            <a:extLst>
              <a:ext uri="{FF2B5EF4-FFF2-40B4-BE49-F238E27FC236}">
                <a16:creationId xmlns:a16="http://schemas.microsoft.com/office/drawing/2014/main" id="{461BCD63-599C-4322-9E21-30BDED6DDB7C}"/>
              </a:ext>
            </a:extLst>
          </p:cNvPr>
          <p:cNvSpPr/>
          <p:nvPr/>
        </p:nvSpPr>
        <p:spPr>
          <a:xfrm>
            <a:off x="840186" y="3644833"/>
            <a:ext cx="2633587" cy="45467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latin typeface="Bahnschrift" panose="020B0502040204020203" pitchFamily="34" charset="0"/>
                <a:cs typeface="Arial Black"/>
              </a:rPr>
              <a:t>Красная зона;  </a:t>
            </a:r>
          </a:p>
        </p:txBody>
      </p:sp>
      <p:sp>
        <p:nvSpPr>
          <p:cNvPr id="16" name="Прямоугольник: скругленные углы 15">
            <a:hlinkClick r:id="rId7" action="ppaction://hlinksldjump"/>
            <a:extLst>
              <a:ext uri="{FF2B5EF4-FFF2-40B4-BE49-F238E27FC236}">
                <a16:creationId xmlns:a16="http://schemas.microsoft.com/office/drawing/2014/main" id="{0BDB5440-7B67-4804-8F49-1A54AA8F3AD6}"/>
              </a:ext>
            </a:extLst>
          </p:cNvPr>
          <p:cNvSpPr/>
          <p:nvPr/>
        </p:nvSpPr>
        <p:spPr>
          <a:xfrm>
            <a:off x="840187" y="4227923"/>
            <a:ext cx="2633587" cy="45467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latin typeface="Bahnschrift" panose="020B0502040204020203" pitchFamily="34" charset="0"/>
                <a:cs typeface="Arial Black"/>
              </a:rPr>
              <a:t>Жёлтая зона;  </a:t>
            </a:r>
          </a:p>
        </p:txBody>
      </p:sp>
      <p:sp>
        <p:nvSpPr>
          <p:cNvPr id="17" name="Прямоугольник: скругленные углы 16">
            <a:hlinkClick r:id="rId8" action="ppaction://hlinksldjump"/>
            <a:extLst>
              <a:ext uri="{FF2B5EF4-FFF2-40B4-BE49-F238E27FC236}">
                <a16:creationId xmlns:a16="http://schemas.microsoft.com/office/drawing/2014/main" id="{40C8098F-F3D5-4CB6-A032-6C256CD7CDD7}"/>
              </a:ext>
            </a:extLst>
          </p:cNvPr>
          <p:cNvSpPr/>
          <p:nvPr/>
        </p:nvSpPr>
        <p:spPr>
          <a:xfrm>
            <a:off x="840188" y="4782423"/>
            <a:ext cx="2633587" cy="45467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latin typeface="Bahnschrift" panose="020B0502040204020203" pitchFamily="34" charset="0"/>
                <a:cs typeface="Arial Black"/>
              </a:rPr>
              <a:t>Зелёная зона;  </a:t>
            </a:r>
          </a:p>
        </p:txBody>
      </p:sp>
      <p:sp>
        <p:nvSpPr>
          <p:cNvPr id="19" name="Прямоугольник: скругленные углы 18">
            <a:hlinkClick r:id="rId9" action="ppaction://hlinksldjump"/>
            <a:extLst>
              <a:ext uri="{FF2B5EF4-FFF2-40B4-BE49-F238E27FC236}">
                <a16:creationId xmlns:a16="http://schemas.microsoft.com/office/drawing/2014/main" id="{0C6AA3EC-FC48-4298-8353-F2323D6506B0}"/>
              </a:ext>
            </a:extLst>
          </p:cNvPr>
          <p:cNvSpPr/>
          <p:nvPr/>
        </p:nvSpPr>
        <p:spPr>
          <a:xfrm>
            <a:off x="147319" y="2924545"/>
            <a:ext cx="4019328" cy="651502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latin typeface="Bahnschrift" panose="020B0502040204020203" pitchFamily="34" charset="0"/>
                <a:cs typeface="Arial Black"/>
              </a:rPr>
              <a:t>4. Зоны безопасности:  </a:t>
            </a:r>
          </a:p>
        </p:txBody>
      </p:sp>
      <p:sp>
        <p:nvSpPr>
          <p:cNvPr id="20" name="Прямоугольник: скругленные углы 19">
            <a:hlinkClick r:id="rId10" action="ppaction://hlinksldjump"/>
            <a:extLst>
              <a:ext uri="{FF2B5EF4-FFF2-40B4-BE49-F238E27FC236}">
                <a16:creationId xmlns:a16="http://schemas.microsoft.com/office/drawing/2014/main" id="{DD44F14B-6F48-44E1-BFFB-A0E3A9176087}"/>
              </a:ext>
            </a:extLst>
          </p:cNvPr>
          <p:cNvSpPr/>
          <p:nvPr/>
        </p:nvSpPr>
        <p:spPr>
          <a:xfrm>
            <a:off x="80234" y="6144811"/>
            <a:ext cx="4679208" cy="651502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latin typeface="Bahnschrift" panose="020B0502040204020203" pitchFamily="34" charset="0"/>
                <a:cs typeface="Arial Black"/>
              </a:rPr>
              <a:t>6. Источники информации;</a:t>
            </a:r>
          </a:p>
        </p:txBody>
      </p:sp>
      <p:sp>
        <p:nvSpPr>
          <p:cNvPr id="18" name="Прямоугольник: скругленные углы 17">
            <a:hlinkClick r:id="rId11" action="ppaction://hlinksldjump"/>
            <a:extLst>
              <a:ext uri="{FF2B5EF4-FFF2-40B4-BE49-F238E27FC236}">
                <a16:creationId xmlns:a16="http://schemas.microsoft.com/office/drawing/2014/main" id="{E15C86F3-E7F7-4303-B89D-72401A15A87B}"/>
              </a:ext>
            </a:extLst>
          </p:cNvPr>
          <p:cNvSpPr/>
          <p:nvPr/>
        </p:nvSpPr>
        <p:spPr>
          <a:xfrm>
            <a:off x="147319" y="2185583"/>
            <a:ext cx="6300615" cy="651502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latin typeface="Bahnschrift" panose="020B0502040204020203" pitchFamily="34" charset="0"/>
                <a:cs typeface="Arial Black"/>
              </a:rPr>
              <a:t>3. Аптечка первой помощи;</a:t>
            </a:r>
          </a:p>
        </p:txBody>
      </p:sp>
    </p:spTree>
    <p:extLst>
      <p:ext uri="{BB962C8B-B14F-4D97-AF65-F5344CB8AC3E}">
        <p14:creationId xmlns:p14="http://schemas.microsoft.com/office/powerpoint/2010/main" val="1665512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20A664C-32A4-433B-9D78-5B04BC1F05FC}"/>
              </a:ext>
            </a:extLst>
          </p:cNvPr>
          <p:cNvSpPr/>
          <p:nvPr/>
        </p:nvSpPr>
        <p:spPr>
          <a:xfrm>
            <a:off x="91438" y="65988"/>
            <a:ext cx="3586480" cy="1168923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Жёлтая зона.</a:t>
            </a:r>
          </a:p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(Зона относительной безопасности, место временного укрытия.)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CE2DEDB-4ED3-47CB-9624-D020603DF938}"/>
              </a:ext>
            </a:extLst>
          </p:cNvPr>
          <p:cNvGrpSpPr/>
          <p:nvPr/>
        </p:nvGrpSpPr>
        <p:grpSpPr>
          <a:xfrm>
            <a:off x="3606776" y="4534058"/>
            <a:ext cx="1501694" cy="1070411"/>
            <a:chOff x="3606776" y="4534058"/>
            <a:chExt cx="1501694" cy="1070411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217973F1-1FA4-49D5-A3DD-F2FDB7C8A255}"/>
                </a:ext>
              </a:extLst>
            </p:cNvPr>
            <p:cNvSpPr/>
            <p:nvPr/>
          </p:nvSpPr>
          <p:spPr>
            <a:xfrm>
              <a:off x="3691619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У</a:t>
              </a:r>
            </a:p>
          </p:txBody>
        </p:sp>
        <p:pic>
          <p:nvPicPr>
            <p:cNvPr id="17" name="object 46">
              <a:extLst>
                <a:ext uri="{FF2B5EF4-FFF2-40B4-BE49-F238E27FC236}">
                  <a16:creationId xmlns:a16="http://schemas.microsoft.com/office/drawing/2014/main" id="{6B2BEC46-836A-4ED6-9418-996052D14E5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06776" y="4534058"/>
              <a:ext cx="977762" cy="1070411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D8974A53-261E-4AFF-87DA-D3D3EF62B291}"/>
              </a:ext>
            </a:extLst>
          </p:cNvPr>
          <p:cNvGrpSpPr/>
          <p:nvPr/>
        </p:nvGrpSpPr>
        <p:grpSpPr>
          <a:xfrm>
            <a:off x="5387573" y="4602637"/>
            <a:ext cx="1416851" cy="933254"/>
            <a:chOff x="5387573" y="4602637"/>
            <a:chExt cx="1416851" cy="933254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EE7DA05-D445-4AF0-B67B-10E8D5371A93}"/>
                </a:ext>
              </a:extLst>
            </p:cNvPr>
            <p:cNvSpPr/>
            <p:nvPr/>
          </p:nvSpPr>
          <p:spPr>
            <a:xfrm>
              <a:off x="5387573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Л</a:t>
              </a:r>
            </a:p>
          </p:txBody>
        </p:sp>
        <p:pic>
          <p:nvPicPr>
            <p:cNvPr id="18" name="object 47">
              <a:extLst>
                <a:ext uri="{FF2B5EF4-FFF2-40B4-BE49-F238E27FC236}">
                  <a16:creationId xmlns:a16="http://schemas.microsoft.com/office/drawing/2014/main" id="{D44DF975-635C-45D5-801B-A8E9F7D0375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38832" y="4746317"/>
              <a:ext cx="438660" cy="66003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438966D-DF1F-4F1D-8845-4B772542A6A0}"/>
              </a:ext>
            </a:extLst>
          </p:cNvPr>
          <p:cNvGrpSpPr/>
          <p:nvPr/>
        </p:nvGrpSpPr>
        <p:grpSpPr>
          <a:xfrm>
            <a:off x="7083526" y="4609707"/>
            <a:ext cx="1416851" cy="933254"/>
            <a:chOff x="7083526" y="4609707"/>
            <a:chExt cx="1416851" cy="933254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BE0E713C-6E96-4B72-910C-07B760425058}"/>
                </a:ext>
              </a:extLst>
            </p:cNvPr>
            <p:cNvSpPr/>
            <p:nvPr/>
          </p:nvSpPr>
          <p:spPr>
            <a:xfrm>
              <a:off x="7083526" y="460970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А</a:t>
              </a:r>
            </a:p>
          </p:txBody>
        </p:sp>
        <p:pic>
          <p:nvPicPr>
            <p:cNvPr id="19" name="object 51">
              <a:extLst>
                <a:ext uri="{FF2B5EF4-FFF2-40B4-BE49-F238E27FC236}">
                  <a16:creationId xmlns:a16="http://schemas.microsoft.com/office/drawing/2014/main" id="{B7594CF5-A58C-4F42-92CE-63BFEB8C319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64351" y="4609707"/>
              <a:ext cx="627600" cy="796644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A1D930A-88C4-4CA9-B4D8-161F906DDC88}"/>
              </a:ext>
            </a:extLst>
          </p:cNvPr>
          <p:cNvGrpSpPr/>
          <p:nvPr/>
        </p:nvGrpSpPr>
        <p:grpSpPr>
          <a:xfrm>
            <a:off x="8779481" y="4602637"/>
            <a:ext cx="1416851" cy="933254"/>
            <a:chOff x="8779481" y="4602637"/>
            <a:chExt cx="1416851" cy="933254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13AF1817-3C9C-48DC-AEB5-185B7113D508}"/>
                </a:ext>
              </a:extLst>
            </p:cNvPr>
            <p:cNvSpPr/>
            <p:nvPr/>
          </p:nvSpPr>
          <p:spPr>
            <a:xfrm>
              <a:off x="8779481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К</a:t>
              </a:r>
            </a:p>
          </p:txBody>
        </p:sp>
        <p:pic>
          <p:nvPicPr>
            <p:cNvPr id="24" name="object 48">
              <a:extLst>
                <a:ext uri="{FF2B5EF4-FFF2-40B4-BE49-F238E27FC236}">
                  <a16:creationId xmlns:a16="http://schemas.microsoft.com/office/drawing/2014/main" id="{BE4B2799-76DF-4037-938F-B20BA29B550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51768" y="4675624"/>
              <a:ext cx="636138" cy="801420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C54B8D3-49C4-40BC-9877-364E88F524A9}"/>
              </a:ext>
            </a:extLst>
          </p:cNvPr>
          <p:cNvGrpSpPr/>
          <p:nvPr/>
        </p:nvGrpSpPr>
        <p:grpSpPr>
          <a:xfrm>
            <a:off x="1897751" y="5736366"/>
            <a:ext cx="1514764" cy="933254"/>
            <a:chOff x="1897751" y="5736366"/>
            <a:chExt cx="1514764" cy="933254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C418BF36-972F-487E-A85F-36BC29E10321}"/>
                </a:ext>
              </a:extLst>
            </p:cNvPr>
            <p:cNvSpPr/>
            <p:nvPr/>
          </p:nvSpPr>
          <p:spPr>
            <a:xfrm>
              <a:off x="1995664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Б</a:t>
              </a:r>
            </a:p>
          </p:txBody>
        </p:sp>
        <p:pic>
          <p:nvPicPr>
            <p:cNvPr id="26" name="object 53">
              <a:extLst>
                <a:ext uri="{FF2B5EF4-FFF2-40B4-BE49-F238E27FC236}">
                  <a16:creationId xmlns:a16="http://schemas.microsoft.com/office/drawing/2014/main" id="{CEFE264E-BEE7-4D33-AA64-5FC919BC210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97751" y="5828122"/>
              <a:ext cx="919063" cy="822208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AF4B5F4-1610-4A4D-A8D0-478027BCC77F}"/>
              </a:ext>
            </a:extLst>
          </p:cNvPr>
          <p:cNvGrpSpPr/>
          <p:nvPr/>
        </p:nvGrpSpPr>
        <p:grpSpPr>
          <a:xfrm>
            <a:off x="3691616" y="5736366"/>
            <a:ext cx="1416854" cy="933254"/>
            <a:chOff x="3691616" y="5736366"/>
            <a:chExt cx="1416854" cy="933254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D31D5AD2-0D26-4A29-877B-F204D5F6A965}"/>
                </a:ext>
              </a:extLst>
            </p:cNvPr>
            <p:cNvSpPr/>
            <p:nvPr/>
          </p:nvSpPr>
          <p:spPr>
            <a:xfrm>
              <a:off x="3691619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А</a:t>
              </a:r>
            </a:p>
          </p:txBody>
        </p:sp>
        <p:pic>
          <p:nvPicPr>
            <p:cNvPr id="27" name="object 52">
              <a:extLst>
                <a:ext uri="{FF2B5EF4-FFF2-40B4-BE49-F238E27FC236}">
                  <a16:creationId xmlns:a16="http://schemas.microsoft.com/office/drawing/2014/main" id="{AE22EC28-53BC-4620-B923-DC9B4DF2C55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91616" y="5828122"/>
              <a:ext cx="672993" cy="743492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AC2E919-ECA4-4C55-B74F-3D62591C0494}"/>
              </a:ext>
            </a:extLst>
          </p:cNvPr>
          <p:cNvGrpSpPr/>
          <p:nvPr/>
        </p:nvGrpSpPr>
        <p:grpSpPr>
          <a:xfrm>
            <a:off x="5387574" y="5736366"/>
            <a:ext cx="1416851" cy="933254"/>
            <a:chOff x="5387574" y="5736366"/>
            <a:chExt cx="1416851" cy="933254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1ACA2D22-A922-4F9B-8FCD-645F3A609F44}"/>
                </a:ext>
              </a:extLst>
            </p:cNvPr>
            <p:cNvSpPr/>
            <p:nvPr/>
          </p:nvSpPr>
          <p:spPr>
            <a:xfrm>
              <a:off x="5387574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Р</a:t>
              </a:r>
            </a:p>
          </p:txBody>
        </p:sp>
        <p:pic>
          <p:nvPicPr>
            <p:cNvPr id="28" name="object 49">
              <a:extLst>
                <a:ext uri="{FF2B5EF4-FFF2-40B4-BE49-F238E27FC236}">
                  <a16:creationId xmlns:a16="http://schemas.microsoft.com/office/drawing/2014/main" id="{FEC9C89B-0441-4B19-9AA3-225D0061A4F0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35657" y="5864650"/>
              <a:ext cx="560341" cy="67043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919941E1-6311-4337-9D9A-E2A0FADBDC7F}"/>
              </a:ext>
            </a:extLst>
          </p:cNvPr>
          <p:cNvGrpSpPr/>
          <p:nvPr/>
        </p:nvGrpSpPr>
        <p:grpSpPr>
          <a:xfrm>
            <a:off x="7083526" y="5736366"/>
            <a:ext cx="1416851" cy="933254"/>
            <a:chOff x="7083526" y="5736366"/>
            <a:chExt cx="1416851" cy="933254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E172680-7CC4-4C03-B569-B6F8ED770B4F}"/>
                </a:ext>
              </a:extLst>
            </p:cNvPr>
            <p:cNvSpPr/>
            <p:nvPr/>
          </p:nvSpPr>
          <p:spPr>
            <a:xfrm>
              <a:off x="7083526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И</a:t>
              </a:r>
            </a:p>
          </p:txBody>
        </p:sp>
        <p:pic>
          <p:nvPicPr>
            <p:cNvPr id="29" name="object 44">
              <a:extLst>
                <a:ext uri="{FF2B5EF4-FFF2-40B4-BE49-F238E27FC236}">
                  <a16:creationId xmlns:a16="http://schemas.microsoft.com/office/drawing/2014/main" id="{A11E2449-A404-4F58-BAE9-C58F0773CC2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83526" y="5828122"/>
              <a:ext cx="708425" cy="7434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C02086FA-F9A7-4B3F-BAF5-E226DE1D9FD6}"/>
              </a:ext>
            </a:extLst>
          </p:cNvPr>
          <p:cNvGrpSpPr/>
          <p:nvPr/>
        </p:nvGrpSpPr>
        <p:grpSpPr>
          <a:xfrm>
            <a:off x="8779481" y="5736366"/>
            <a:ext cx="1416851" cy="933254"/>
            <a:chOff x="8779481" y="5736366"/>
            <a:chExt cx="1416851" cy="933254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D4B6E305-B6C1-4904-8CD6-39BC907E99C3}"/>
                </a:ext>
              </a:extLst>
            </p:cNvPr>
            <p:cNvSpPr/>
            <p:nvPr/>
          </p:nvSpPr>
          <p:spPr>
            <a:xfrm>
              <a:off x="8779481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Н</a:t>
              </a:r>
            </a:p>
          </p:txBody>
        </p:sp>
        <p:pic>
          <p:nvPicPr>
            <p:cNvPr id="30" name="object 50">
              <a:extLst>
                <a:ext uri="{FF2B5EF4-FFF2-40B4-BE49-F238E27FC236}">
                  <a16:creationId xmlns:a16="http://schemas.microsoft.com/office/drawing/2014/main" id="{FE439FE3-02B1-4F8A-A86A-C37F765341B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58941" y="5864650"/>
              <a:ext cx="558436" cy="706964"/>
            </a:xfrm>
            <a:prstGeom prst="rect">
              <a:avLst/>
            </a:prstGeom>
          </p:spPr>
        </p:pic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43C829EC-ED03-4BDF-BB60-51A72E1F42E4}"/>
              </a:ext>
            </a:extLst>
          </p:cNvPr>
          <p:cNvSpPr/>
          <p:nvPr/>
        </p:nvSpPr>
        <p:spPr>
          <a:xfrm>
            <a:off x="91438" y="3408811"/>
            <a:ext cx="11974871" cy="933254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ПОСЛЕДОВАТЕЛЬНОСТЬ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ОКАЗАНИЯ</a:t>
            </a:r>
            <a:r>
              <a:rPr lang="ru-RU" sz="20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ПЕРВОЙ</a:t>
            </a:r>
            <a:r>
              <a:rPr lang="ru-RU" sz="2000" b="1" spc="-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ПОМОЩИ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В</a:t>
            </a:r>
            <a:r>
              <a:rPr lang="ru-RU" sz="2000" b="1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СООТВЕТСТВИИ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</a:t>
            </a:r>
            <a:r>
              <a:rPr lang="ru-RU" sz="2000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ПРАВИЛОМ</a:t>
            </a:r>
            <a:r>
              <a:rPr lang="ru-RU" sz="2000" b="1" spc="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«КУЛАК-</a:t>
            </a:r>
            <a:r>
              <a:rPr lang="ru-RU" sz="20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БАРИН»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206BB75C-3592-4299-9436-BA3861BC6822}"/>
              </a:ext>
            </a:extLst>
          </p:cNvPr>
          <p:cNvGrpSpPr/>
          <p:nvPr/>
        </p:nvGrpSpPr>
        <p:grpSpPr>
          <a:xfrm>
            <a:off x="3895674" y="183822"/>
            <a:ext cx="1514765" cy="933254"/>
            <a:chOff x="1897751" y="4602637"/>
            <a:chExt cx="1514765" cy="933254"/>
          </a:xfrm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2474DC8C-79A2-403C-A1F6-E8FA3129EF73}"/>
                </a:ext>
              </a:extLst>
            </p:cNvPr>
            <p:cNvSpPr/>
            <p:nvPr/>
          </p:nvSpPr>
          <p:spPr>
            <a:xfrm>
              <a:off x="1995665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К</a:t>
              </a:r>
            </a:p>
          </p:txBody>
        </p:sp>
        <p:pic>
          <p:nvPicPr>
            <p:cNvPr id="40" name="object 45">
              <a:extLst>
                <a:ext uri="{FF2B5EF4-FFF2-40B4-BE49-F238E27FC236}">
                  <a16:creationId xmlns:a16="http://schemas.microsoft.com/office/drawing/2014/main" id="{228CC869-6075-4F55-8432-CC22FCBA916E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97751" y="4694391"/>
              <a:ext cx="919063" cy="749744"/>
            </a:xfrm>
            <a:prstGeom prst="rect">
              <a:avLst/>
            </a:prstGeom>
          </p:spPr>
        </p:pic>
      </p:grp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BFAFFB1B-9D5A-4923-A6F3-E4017FDFD66C}"/>
              </a:ext>
            </a:extLst>
          </p:cNvPr>
          <p:cNvSpPr/>
          <p:nvPr/>
        </p:nvSpPr>
        <p:spPr>
          <a:xfrm>
            <a:off x="5628196" y="438344"/>
            <a:ext cx="1176228" cy="424207"/>
          </a:xfrm>
          <a:prstGeom prst="rightArrow">
            <a:avLst>
              <a:gd name="adj1" fmla="val 27778"/>
              <a:gd name="adj2" fmla="val 52222"/>
            </a:avLst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308D8B77-7D04-45D4-A851-9555756CD824}"/>
              </a:ext>
            </a:extLst>
          </p:cNvPr>
          <p:cNvSpPr/>
          <p:nvPr/>
        </p:nvSpPr>
        <p:spPr>
          <a:xfrm>
            <a:off x="7052645" y="183822"/>
            <a:ext cx="4223770" cy="9308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КРОВОТЕЧЕНИЕ</a:t>
            </a: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2311C230-582D-41F8-87B2-104AE0B95A82}"/>
              </a:ext>
            </a:extLst>
          </p:cNvPr>
          <p:cNvSpPr/>
          <p:nvPr/>
        </p:nvSpPr>
        <p:spPr>
          <a:xfrm>
            <a:off x="91438" y="1326665"/>
            <a:ext cx="11974871" cy="198414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latin typeface="Bahnschrift" panose="020B0502040204020203" pitchFamily="34" charset="0"/>
              </a:rPr>
              <a:t>НАЙТИ ИСТОЧНИК КРОВОТЕЧЕНИЯ И НАЛОЖИТЬ ЖГУТ!</a:t>
            </a:r>
          </a:p>
          <a:p>
            <a:pPr algn="ctr"/>
            <a:r>
              <a:rPr lang="ru-RU" dirty="0">
                <a:latin typeface="Bahnschrift" panose="020B0502040204020203" pitchFamily="34" charset="0"/>
              </a:rPr>
              <a:t>Осмотрите и ощупайте раненого на предмет продолжающегося кровотечения. Оцените эффективность его остановки: если кровотечение ниже жгута – требуется усилить компрессию либо наложить второй жгут. Жгут накладывается выше раны на 5-9 сантиметров и как можно ближе к ней. Наложение жгута осуществляется на одежду или мягкую подкладку. Остановка кровотечения достигается первым туром, последующие лишь обеспечивают поддержание достигнутого уровня сдавливания.</a:t>
            </a:r>
          </a:p>
        </p:txBody>
      </p:sp>
      <p:sp>
        <p:nvSpPr>
          <p:cNvPr id="44" name="Стрелка: шеврон 43">
            <a:hlinkClick r:id="rId13" action="ppaction://hlinksldjump"/>
            <a:extLst>
              <a:ext uri="{FF2B5EF4-FFF2-40B4-BE49-F238E27FC236}">
                <a16:creationId xmlns:a16="http://schemas.microsoft.com/office/drawing/2014/main" id="{22A72DAD-5C8A-4076-B08F-167676F24BAF}"/>
              </a:ext>
            </a:extLst>
          </p:cNvPr>
          <p:cNvSpPr/>
          <p:nvPr/>
        </p:nvSpPr>
        <p:spPr>
          <a:xfrm>
            <a:off x="11679965" y="6353666"/>
            <a:ext cx="431801" cy="377072"/>
          </a:xfrm>
          <a:prstGeom prst="chevron">
            <a:avLst/>
          </a:prstGeom>
          <a:solidFill>
            <a:srgbClr val="92D05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3495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20A664C-32A4-433B-9D78-5B04BC1F05FC}"/>
              </a:ext>
            </a:extLst>
          </p:cNvPr>
          <p:cNvSpPr/>
          <p:nvPr/>
        </p:nvSpPr>
        <p:spPr>
          <a:xfrm>
            <a:off x="91438" y="65988"/>
            <a:ext cx="3586480" cy="1168923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Жёлтая зона.</a:t>
            </a:r>
          </a:p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(Зона относительной безопасности, место временного укрытия.)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F31C848-C21B-4B98-935F-A57BFFF40FB3}"/>
              </a:ext>
            </a:extLst>
          </p:cNvPr>
          <p:cNvGrpSpPr/>
          <p:nvPr/>
        </p:nvGrpSpPr>
        <p:grpSpPr>
          <a:xfrm>
            <a:off x="1897751" y="4602637"/>
            <a:ext cx="1514765" cy="933254"/>
            <a:chOff x="1897751" y="4602637"/>
            <a:chExt cx="1514765" cy="933254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60F99496-E771-4A8D-BC25-E114318A0FAC}"/>
                </a:ext>
              </a:extLst>
            </p:cNvPr>
            <p:cNvSpPr/>
            <p:nvPr/>
          </p:nvSpPr>
          <p:spPr>
            <a:xfrm>
              <a:off x="1995665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К</a:t>
              </a:r>
            </a:p>
          </p:txBody>
        </p:sp>
        <p:pic>
          <p:nvPicPr>
            <p:cNvPr id="6" name="object 45">
              <a:extLst>
                <a:ext uri="{FF2B5EF4-FFF2-40B4-BE49-F238E27FC236}">
                  <a16:creationId xmlns:a16="http://schemas.microsoft.com/office/drawing/2014/main" id="{977ADF97-3EB7-4143-A763-58AEE5AAC83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7751" y="4694391"/>
              <a:ext cx="919063" cy="749744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D8974A53-261E-4AFF-87DA-D3D3EF62B291}"/>
              </a:ext>
            </a:extLst>
          </p:cNvPr>
          <p:cNvGrpSpPr/>
          <p:nvPr/>
        </p:nvGrpSpPr>
        <p:grpSpPr>
          <a:xfrm>
            <a:off x="5387573" y="4602637"/>
            <a:ext cx="1416851" cy="933254"/>
            <a:chOff x="5387573" y="4602637"/>
            <a:chExt cx="1416851" cy="933254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EE7DA05-D445-4AF0-B67B-10E8D5371A93}"/>
                </a:ext>
              </a:extLst>
            </p:cNvPr>
            <p:cNvSpPr/>
            <p:nvPr/>
          </p:nvSpPr>
          <p:spPr>
            <a:xfrm>
              <a:off x="5387573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Л</a:t>
              </a:r>
            </a:p>
          </p:txBody>
        </p:sp>
        <p:pic>
          <p:nvPicPr>
            <p:cNvPr id="18" name="object 47">
              <a:extLst>
                <a:ext uri="{FF2B5EF4-FFF2-40B4-BE49-F238E27FC236}">
                  <a16:creationId xmlns:a16="http://schemas.microsoft.com/office/drawing/2014/main" id="{D44DF975-635C-45D5-801B-A8E9F7D0375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38832" y="4746317"/>
              <a:ext cx="438660" cy="66003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438966D-DF1F-4F1D-8845-4B772542A6A0}"/>
              </a:ext>
            </a:extLst>
          </p:cNvPr>
          <p:cNvGrpSpPr/>
          <p:nvPr/>
        </p:nvGrpSpPr>
        <p:grpSpPr>
          <a:xfrm>
            <a:off x="7083526" y="4609707"/>
            <a:ext cx="1416851" cy="933254"/>
            <a:chOff x="7083526" y="4609707"/>
            <a:chExt cx="1416851" cy="933254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BE0E713C-6E96-4B72-910C-07B760425058}"/>
                </a:ext>
              </a:extLst>
            </p:cNvPr>
            <p:cNvSpPr/>
            <p:nvPr/>
          </p:nvSpPr>
          <p:spPr>
            <a:xfrm>
              <a:off x="7083526" y="460970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А</a:t>
              </a:r>
            </a:p>
          </p:txBody>
        </p:sp>
        <p:pic>
          <p:nvPicPr>
            <p:cNvPr id="19" name="object 51">
              <a:extLst>
                <a:ext uri="{FF2B5EF4-FFF2-40B4-BE49-F238E27FC236}">
                  <a16:creationId xmlns:a16="http://schemas.microsoft.com/office/drawing/2014/main" id="{B7594CF5-A58C-4F42-92CE-63BFEB8C319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64351" y="4609707"/>
              <a:ext cx="627600" cy="796644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A1D930A-88C4-4CA9-B4D8-161F906DDC88}"/>
              </a:ext>
            </a:extLst>
          </p:cNvPr>
          <p:cNvGrpSpPr/>
          <p:nvPr/>
        </p:nvGrpSpPr>
        <p:grpSpPr>
          <a:xfrm>
            <a:off x="8779481" y="4602637"/>
            <a:ext cx="1416851" cy="933254"/>
            <a:chOff x="8779481" y="4602637"/>
            <a:chExt cx="1416851" cy="933254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13AF1817-3C9C-48DC-AEB5-185B7113D508}"/>
                </a:ext>
              </a:extLst>
            </p:cNvPr>
            <p:cNvSpPr/>
            <p:nvPr/>
          </p:nvSpPr>
          <p:spPr>
            <a:xfrm>
              <a:off x="8779481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К</a:t>
              </a:r>
            </a:p>
          </p:txBody>
        </p:sp>
        <p:pic>
          <p:nvPicPr>
            <p:cNvPr id="24" name="object 48">
              <a:extLst>
                <a:ext uri="{FF2B5EF4-FFF2-40B4-BE49-F238E27FC236}">
                  <a16:creationId xmlns:a16="http://schemas.microsoft.com/office/drawing/2014/main" id="{BE4B2799-76DF-4037-938F-B20BA29B550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51768" y="4675624"/>
              <a:ext cx="636138" cy="801420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C54B8D3-49C4-40BC-9877-364E88F524A9}"/>
              </a:ext>
            </a:extLst>
          </p:cNvPr>
          <p:cNvGrpSpPr/>
          <p:nvPr/>
        </p:nvGrpSpPr>
        <p:grpSpPr>
          <a:xfrm>
            <a:off x="1897751" y="5736366"/>
            <a:ext cx="1514764" cy="933254"/>
            <a:chOff x="1897751" y="5736366"/>
            <a:chExt cx="1514764" cy="933254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C418BF36-972F-487E-A85F-36BC29E10321}"/>
                </a:ext>
              </a:extLst>
            </p:cNvPr>
            <p:cNvSpPr/>
            <p:nvPr/>
          </p:nvSpPr>
          <p:spPr>
            <a:xfrm>
              <a:off x="1995664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Б</a:t>
              </a:r>
            </a:p>
          </p:txBody>
        </p:sp>
        <p:pic>
          <p:nvPicPr>
            <p:cNvPr id="26" name="object 53">
              <a:extLst>
                <a:ext uri="{FF2B5EF4-FFF2-40B4-BE49-F238E27FC236}">
                  <a16:creationId xmlns:a16="http://schemas.microsoft.com/office/drawing/2014/main" id="{CEFE264E-BEE7-4D33-AA64-5FC919BC210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97751" y="5828122"/>
              <a:ext cx="919063" cy="822208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AF4B5F4-1610-4A4D-A8D0-478027BCC77F}"/>
              </a:ext>
            </a:extLst>
          </p:cNvPr>
          <p:cNvGrpSpPr/>
          <p:nvPr/>
        </p:nvGrpSpPr>
        <p:grpSpPr>
          <a:xfrm>
            <a:off x="3691616" y="5736366"/>
            <a:ext cx="1416854" cy="933254"/>
            <a:chOff x="3691616" y="5736366"/>
            <a:chExt cx="1416854" cy="933254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D31D5AD2-0D26-4A29-877B-F204D5F6A965}"/>
                </a:ext>
              </a:extLst>
            </p:cNvPr>
            <p:cNvSpPr/>
            <p:nvPr/>
          </p:nvSpPr>
          <p:spPr>
            <a:xfrm>
              <a:off x="3691619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А</a:t>
              </a:r>
            </a:p>
          </p:txBody>
        </p:sp>
        <p:pic>
          <p:nvPicPr>
            <p:cNvPr id="27" name="object 52">
              <a:extLst>
                <a:ext uri="{FF2B5EF4-FFF2-40B4-BE49-F238E27FC236}">
                  <a16:creationId xmlns:a16="http://schemas.microsoft.com/office/drawing/2014/main" id="{AE22EC28-53BC-4620-B923-DC9B4DF2C55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91616" y="5828122"/>
              <a:ext cx="672993" cy="743492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AC2E919-ECA4-4C55-B74F-3D62591C0494}"/>
              </a:ext>
            </a:extLst>
          </p:cNvPr>
          <p:cNvGrpSpPr/>
          <p:nvPr/>
        </p:nvGrpSpPr>
        <p:grpSpPr>
          <a:xfrm>
            <a:off x="5387574" y="5736366"/>
            <a:ext cx="1416851" cy="933254"/>
            <a:chOff x="5387574" y="5736366"/>
            <a:chExt cx="1416851" cy="933254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1ACA2D22-A922-4F9B-8FCD-645F3A609F44}"/>
                </a:ext>
              </a:extLst>
            </p:cNvPr>
            <p:cNvSpPr/>
            <p:nvPr/>
          </p:nvSpPr>
          <p:spPr>
            <a:xfrm>
              <a:off x="5387574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Р</a:t>
              </a:r>
            </a:p>
          </p:txBody>
        </p:sp>
        <p:pic>
          <p:nvPicPr>
            <p:cNvPr id="28" name="object 49">
              <a:extLst>
                <a:ext uri="{FF2B5EF4-FFF2-40B4-BE49-F238E27FC236}">
                  <a16:creationId xmlns:a16="http://schemas.microsoft.com/office/drawing/2014/main" id="{FEC9C89B-0441-4B19-9AA3-225D0061A4F0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35657" y="5864650"/>
              <a:ext cx="560341" cy="67043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919941E1-6311-4337-9D9A-E2A0FADBDC7F}"/>
              </a:ext>
            </a:extLst>
          </p:cNvPr>
          <p:cNvGrpSpPr/>
          <p:nvPr/>
        </p:nvGrpSpPr>
        <p:grpSpPr>
          <a:xfrm>
            <a:off x="7083526" y="5736366"/>
            <a:ext cx="1416851" cy="933254"/>
            <a:chOff x="7083526" y="5736366"/>
            <a:chExt cx="1416851" cy="933254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E172680-7CC4-4C03-B569-B6F8ED770B4F}"/>
                </a:ext>
              </a:extLst>
            </p:cNvPr>
            <p:cNvSpPr/>
            <p:nvPr/>
          </p:nvSpPr>
          <p:spPr>
            <a:xfrm>
              <a:off x="7083526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И</a:t>
              </a:r>
            </a:p>
          </p:txBody>
        </p:sp>
        <p:pic>
          <p:nvPicPr>
            <p:cNvPr id="29" name="object 44">
              <a:extLst>
                <a:ext uri="{FF2B5EF4-FFF2-40B4-BE49-F238E27FC236}">
                  <a16:creationId xmlns:a16="http://schemas.microsoft.com/office/drawing/2014/main" id="{A11E2449-A404-4F58-BAE9-C58F0773CC2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83526" y="5828122"/>
              <a:ext cx="708425" cy="7434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C02086FA-F9A7-4B3F-BAF5-E226DE1D9FD6}"/>
              </a:ext>
            </a:extLst>
          </p:cNvPr>
          <p:cNvGrpSpPr/>
          <p:nvPr/>
        </p:nvGrpSpPr>
        <p:grpSpPr>
          <a:xfrm>
            <a:off x="8779481" y="5736366"/>
            <a:ext cx="1416851" cy="933254"/>
            <a:chOff x="8779481" y="5736366"/>
            <a:chExt cx="1416851" cy="933254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D4B6E305-B6C1-4904-8CD6-39BC907E99C3}"/>
                </a:ext>
              </a:extLst>
            </p:cNvPr>
            <p:cNvSpPr/>
            <p:nvPr/>
          </p:nvSpPr>
          <p:spPr>
            <a:xfrm>
              <a:off x="8779481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Н</a:t>
              </a:r>
            </a:p>
          </p:txBody>
        </p:sp>
        <p:pic>
          <p:nvPicPr>
            <p:cNvPr id="30" name="object 50">
              <a:extLst>
                <a:ext uri="{FF2B5EF4-FFF2-40B4-BE49-F238E27FC236}">
                  <a16:creationId xmlns:a16="http://schemas.microsoft.com/office/drawing/2014/main" id="{FE439FE3-02B1-4F8A-A86A-C37F765341B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58941" y="5864650"/>
              <a:ext cx="558436" cy="706964"/>
            </a:xfrm>
            <a:prstGeom prst="rect">
              <a:avLst/>
            </a:prstGeom>
          </p:spPr>
        </p:pic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43C829EC-ED03-4BDF-BB60-51A72E1F42E4}"/>
              </a:ext>
            </a:extLst>
          </p:cNvPr>
          <p:cNvSpPr/>
          <p:nvPr/>
        </p:nvSpPr>
        <p:spPr>
          <a:xfrm>
            <a:off x="91438" y="3408811"/>
            <a:ext cx="11974871" cy="933254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ПОСЛЕДОВАТЕЛЬНОСТЬ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ОКАЗАНИЯ</a:t>
            </a:r>
            <a:r>
              <a:rPr lang="ru-RU" sz="20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ПЕРВОЙ</a:t>
            </a:r>
            <a:r>
              <a:rPr lang="ru-RU" sz="2000" b="1" spc="-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ПОМОЩИ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В</a:t>
            </a:r>
            <a:r>
              <a:rPr lang="ru-RU" sz="2000" b="1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СООТВЕТСТВИИ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</a:t>
            </a:r>
            <a:r>
              <a:rPr lang="ru-RU" sz="2000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ПРАВИЛОМ</a:t>
            </a:r>
            <a:r>
              <a:rPr lang="ru-RU" sz="2000" b="1" spc="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«КУЛАК-</a:t>
            </a:r>
            <a:r>
              <a:rPr lang="ru-RU" sz="20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БАРИН»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BFAFFB1B-9D5A-4923-A6F3-E4017FDFD66C}"/>
              </a:ext>
            </a:extLst>
          </p:cNvPr>
          <p:cNvSpPr/>
          <p:nvPr/>
        </p:nvSpPr>
        <p:spPr>
          <a:xfrm>
            <a:off x="5628196" y="438344"/>
            <a:ext cx="1176228" cy="424207"/>
          </a:xfrm>
          <a:prstGeom prst="rightArrow">
            <a:avLst>
              <a:gd name="adj1" fmla="val 27778"/>
              <a:gd name="adj2" fmla="val 52222"/>
            </a:avLst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308D8B77-7D04-45D4-A851-9555756CD824}"/>
              </a:ext>
            </a:extLst>
          </p:cNvPr>
          <p:cNvSpPr/>
          <p:nvPr/>
        </p:nvSpPr>
        <p:spPr>
          <a:xfrm>
            <a:off x="7057952" y="182620"/>
            <a:ext cx="2359425" cy="9308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УДУШЬЕ</a:t>
            </a: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6FD6793C-82FB-4D8C-856A-60F1D3127BDA}"/>
              </a:ext>
            </a:extLst>
          </p:cNvPr>
          <p:cNvGrpSpPr/>
          <p:nvPr/>
        </p:nvGrpSpPr>
        <p:grpSpPr>
          <a:xfrm>
            <a:off x="3866241" y="112839"/>
            <a:ext cx="1501694" cy="1070411"/>
            <a:chOff x="3606776" y="4534058"/>
            <a:chExt cx="1501694" cy="1070411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3894F2C7-5B4D-4608-A2C3-8DC9DB3074EA}"/>
                </a:ext>
              </a:extLst>
            </p:cNvPr>
            <p:cNvSpPr/>
            <p:nvPr/>
          </p:nvSpPr>
          <p:spPr>
            <a:xfrm>
              <a:off x="3691619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У</a:t>
              </a:r>
            </a:p>
          </p:txBody>
        </p:sp>
        <p:pic>
          <p:nvPicPr>
            <p:cNvPr id="44" name="object 46">
              <a:extLst>
                <a:ext uri="{FF2B5EF4-FFF2-40B4-BE49-F238E27FC236}">
                  <a16:creationId xmlns:a16="http://schemas.microsoft.com/office/drawing/2014/main" id="{9E73BCD3-2E47-412F-BCC8-4F4CEDADDFA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06776" y="4534058"/>
              <a:ext cx="977762" cy="1070411"/>
            </a:xfrm>
            <a:prstGeom prst="rect">
              <a:avLst/>
            </a:prstGeom>
          </p:spPr>
        </p:pic>
      </p:grp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40D9E0C6-0F8E-4D2D-A58B-8EAB28C6F366}"/>
              </a:ext>
            </a:extLst>
          </p:cNvPr>
          <p:cNvSpPr/>
          <p:nvPr/>
        </p:nvSpPr>
        <p:spPr>
          <a:xfrm>
            <a:off x="91438" y="1326665"/>
            <a:ext cx="11974871" cy="198414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latin typeface="Bahnschrift" panose="020B0502040204020203" pitchFamily="34" charset="0"/>
              </a:rPr>
              <a:t>ПРОВЕРИТЬ И ОБЕСПЕЧИТЬ ПРОХОДИМОСТЬ ДЫХАТЕЛЬНЫХ ПУТЕЙ!</a:t>
            </a:r>
          </a:p>
          <a:p>
            <a:pPr algn="ctr"/>
            <a:r>
              <a:rPr lang="ru-RU" dirty="0">
                <a:latin typeface="Bahnschrift" panose="020B0502040204020203" pitchFamily="34" charset="0"/>
              </a:rPr>
              <a:t>Устойчивое боковое положение: Колено и локоть упираются в землю. Имеется достаточно свободного пространства для дыхания и для вытекания жидкости или рвотных масс.</a:t>
            </a:r>
          </a:p>
          <a:p>
            <a:pPr algn="ctr"/>
            <a:r>
              <a:rPr lang="ru-RU" dirty="0">
                <a:latin typeface="Bahnschrift" panose="020B0502040204020203" pitchFamily="34" charset="0"/>
              </a:rPr>
              <a:t>Использование воздуховода: Раненый на спине. Голову запрокинуть назад. Выдвинуть нижнюю челюсть раненого вперёд. Очистить ротовую полость. Ввести воздуховод. Повернуть воздуховод на 180 градусов. Продвинуть воздуховод вперёд.</a:t>
            </a:r>
          </a:p>
        </p:txBody>
      </p:sp>
      <p:sp>
        <p:nvSpPr>
          <p:cNvPr id="46" name="Стрелка: шеврон 45">
            <a:hlinkClick r:id="rId13" action="ppaction://hlinksldjump"/>
            <a:extLst>
              <a:ext uri="{FF2B5EF4-FFF2-40B4-BE49-F238E27FC236}">
                <a16:creationId xmlns:a16="http://schemas.microsoft.com/office/drawing/2014/main" id="{6FD7B4B6-2CC5-401A-B0C5-08F64775E334}"/>
              </a:ext>
            </a:extLst>
          </p:cNvPr>
          <p:cNvSpPr/>
          <p:nvPr/>
        </p:nvSpPr>
        <p:spPr>
          <a:xfrm>
            <a:off x="11679965" y="6353666"/>
            <a:ext cx="431801" cy="377072"/>
          </a:xfrm>
          <a:prstGeom prst="chevron">
            <a:avLst/>
          </a:prstGeom>
          <a:solidFill>
            <a:srgbClr val="92D05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7197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20A664C-32A4-433B-9D78-5B04BC1F05FC}"/>
              </a:ext>
            </a:extLst>
          </p:cNvPr>
          <p:cNvSpPr/>
          <p:nvPr/>
        </p:nvSpPr>
        <p:spPr>
          <a:xfrm>
            <a:off x="91438" y="65988"/>
            <a:ext cx="3586480" cy="1168923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Жёлтая зона.</a:t>
            </a:r>
          </a:p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(Зона относительной безопасности, место временного укрытия.)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F31C848-C21B-4B98-935F-A57BFFF40FB3}"/>
              </a:ext>
            </a:extLst>
          </p:cNvPr>
          <p:cNvGrpSpPr/>
          <p:nvPr/>
        </p:nvGrpSpPr>
        <p:grpSpPr>
          <a:xfrm>
            <a:off x="1897751" y="4602637"/>
            <a:ext cx="1514765" cy="933254"/>
            <a:chOff x="1897751" y="4602637"/>
            <a:chExt cx="1514765" cy="933254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60F99496-E771-4A8D-BC25-E114318A0FAC}"/>
                </a:ext>
              </a:extLst>
            </p:cNvPr>
            <p:cNvSpPr/>
            <p:nvPr/>
          </p:nvSpPr>
          <p:spPr>
            <a:xfrm>
              <a:off x="1995665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К</a:t>
              </a:r>
            </a:p>
          </p:txBody>
        </p:sp>
        <p:pic>
          <p:nvPicPr>
            <p:cNvPr id="6" name="object 45">
              <a:extLst>
                <a:ext uri="{FF2B5EF4-FFF2-40B4-BE49-F238E27FC236}">
                  <a16:creationId xmlns:a16="http://schemas.microsoft.com/office/drawing/2014/main" id="{977ADF97-3EB7-4143-A763-58AEE5AAC83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7751" y="4694391"/>
              <a:ext cx="919063" cy="749744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CE2DEDB-4ED3-47CB-9624-D020603DF938}"/>
              </a:ext>
            </a:extLst>
          </p:cNvPr>
          <p:cNvGrpSpPr/>
          <p:nvPr/>
        </p:nvGrpSpPr>
        <p:grpSpPr>
          <a:xfrm>
            <a:off x="3606776" y="4534058"/>
            <a:ext cx="1501694" cy="1070411"/>
            <a:chOff x="3606776" y="4534058"/>
            <a:chExt cx="1501694" cy="1070411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217973F1-1FA4-49D5-A3DD-F2FDB7C8A255}"/>
                </a:ext>
              </a:extLst>
            </p:cNvPr>
            <p:cNvSpPr/>
            <p:nvPr/>
          </p:nvSpPr>
          <p:spPr>
            <a:xfrm>
              <a:off x="3691619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У</a:t>
              </a:r>
            </a:p>
          </p:txBody>
        </p:sp>
        <p:pic>
          <p:nvPicPr>
            <p:cNvPr id="17" name="object 46">
              <a:extLst>
                <a:ext uri="{FF2B5EF4-FFF2-40B4-BE49-F238E27FC236}">
                  <a16:creationId xmlns:a16="http://schemas.microsoft.com/office/drawing/2014/main" id="{6B2BEC46-836A-4ED6-9418-996052D14E5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6776" y="4534058"/>
              <a:ext cx="977762" cy="1070411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438966D-DF1F-4F1D-8845-4B772542A6A0}"/>
              </a:ext>
            </a:extLst>
          </p:cNvPr>
          <p:cNvGrpSpPr/>
          <p:nvPr/>
        </p:nvGrpSpPr>
        <p:grpSpPr>
          <a:xfrm>
            <a:off x="7083526" y="4609707"/>
            <a:ext cx="1416851" cy="933254"/>
            <a:chOff x="7083526" y="4609707"/>
            <a:chExt cx="1416851" cy="933254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BE0E713C-6E96-4B72-910C-07B760425058}"/>
                </a:ext>
              </a:extLst>
            </p:cNvPr>
            <p:cNvSpPr/>
            <p:nvPr/>
          </p:nvSpPr>
          <p:spPr>
            <a:xfrm>
              <a:off x="7083526" y="460970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А</a:t>
              </a:r>
            </a:p>
          </p:txBody>
        </p:sp>
        <p:pic>
          <p:nvPicPr>
            <p:cNvPr id="19" name="object 51">
              <a:extLst>
                <a:ext uri="{FF2B5EF4-FFF2-40B4-BE49-F238E27FC236}">
                  <a16:creationId xmlns:a16="http://schemas.microsoft.com/office/drawing/2014/main" id="{B7594CF5-A58C-4F42-92CE-63BFEB8C319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64351" y="4609707"/>
              <a:ext cx="627600" cy="796644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A1D930A-88C4-4CA9-B4D8-161F906DDC88}"/>
              </a:ext>
            </a:extLst>
          </p:cNvPr>
          <p:cNvGrpSpPr/>
          <p:nvPr/>
        </p:nvGrpSpPr>
        <p:grpSpPr>
          <a:xfrm>
            <a:off x="8779481" y="4602637"/>
            <a:ext cx="1416851" cy="933254"/>
            <a:chOff x="8779481" y="4602637"/>
            <a:chExt cx="1416851" cy="933254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13AF1817-3C9C-48DC-AEB5-185B7113D508}"/>
                </a:ext>
              </a:extLst>
            </p:cNvPr>
            <p:cNvSpPr/>
            <p:nvPr/>
          </p:nvSpPr>
          <p:spPr>
            <a:xfrm>
              <a:off x="8779481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К</a:t>
              </a:r>
            </a:p>
          </p:txBody>
        </p:sp>
        <p:pic>
          <p:nvPicPr>
            <p:cNvPr id="24" name="object 48">
              <a:extLst>
                <a:ext uri="{FF2B5EF4-FFF2-40B4-BE49-F238E27FC236}">
                  <a16:creationId xmlns:a16="http://schemas.microsoft.com/office/drawing/2014/main" id="{BE4B2799-76DF-4037-938F-B20BA29B550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51768" y="4675624"/>
              <a:ext cx="636138" cy="801420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C54B8D3-49C4-40BC-9877-364E88F524A9}"/>
              </a:ext>
            </a:extLst>
          </p:cNvPr>
          <p:cNvGrpSpPr/>
          <p:nvPr/>
        </p:nvGrpSpPr>
        <p:grpSpPr>
          <a:xfrm>
            <a:off x="1897751" y="5736366"/>
            <a:ext cx="1514764" cy="933254"/>
            <a:chOff x="1897751" y="5736366"/>
            <a:chExt cx="1514764" cy="933254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C418BF36-972F-487E-A85F-36BC29E10321}"/>
                </a:ext>
              </a:extLst>
            </p:cNvPr>
            <p:cNvSpPr/>
            <p:nvPr/>
          </p:nvSpPr>
          <p:spPr>
            <a:xfrm>
              <a:off x="1995664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Б</a:t>
              </a:r>
            </a:p>
          </p:txBody>
        </p:sp>
        <p:pic>
          <p:nvPicPr>
            <p:cNvPr id="26" name="object 53">
              <a:extLst>
                <a:ext uri="{FF2B5EF4-FFF2-40B4-BE49-F238E27FC236}">
                  <a16:creationId xmlns:a16="http://schemas.microsoft.com/office/drawing/2014/main" id="{CEFE264E-BEE7-4D33-AA64-5FC919BC210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97751" y="5828122"/>
              <a:ext cx="919063" cy="822208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AF4B5F4-1610-4A4D-A8D0-478027BCC77F}"/>
              </a:ext>
            </a:extLst>
          </p:cNvPr>
          <p:cNvGrpSpPr/>
          <p:nvPr/>
        </p:nvGrpSpPr>
        <p:grpSpPr>
          <a:xfrm>
            <a:off x="3691616" y="5736366"/>
            <a:ext cx="1416854" cy="933254"/>
            <a:chOff x="3691616" y="5736366"/>
            <a:chExt cx="1416854" cy="933254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D31D5AD2-0D26-4A29-877B-F204D5F6A965}"/>
                </a:ext>
              </a:extLst>
            </p:cNvPr>
            <p:cNvSpPr/>
            <p:nvPr/>
          </p:nvSpPr>
          <p:spPr>
            <a:xfrm>
              <a:off x="3691619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А</a:t>
              </a:r>
            </a:p>
          </p:txBody>
        </p:sp>
        <p:pic>
          <p:nvPicPr>
            <p:cNvPr id="27" name="object 52">
              <a:extLst>
                <a:ext uri="{FF2B5EF4-FFF2-40B4-BE49-F238E27FC236}">
                  <a16:creationId xmlns:a16="http://schemas.microsoft.com/office/drawing/2014/main" id="{AE22EC28-53BC-4620-B923-DC9B4DF2C55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91616" y="5828122"/>
              <a:ext cx="672993" cy="743492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AC2E919-ECA4-4C55-B74F-3D62591C0494}"/>
              </a:ext>
            </a:extLst>
          </p:cNvPr>
          <p:cNvGrpSpPr/>
          <p:nvPr/>
        </p:nvGrpSpPr>
        <p:grpSpPr>
          <a:xfrm>
            <a:off x="5387574" y="5736366"/>
            <a:ext cx="1416851" cy="933254"/>
            <a:chOff x="5387574" y="5736366"/>
            <a:chExt cx="1416851" cy="933254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1ACA2D22-A922-4F9B-8FCD-645F3A609F44}"/>
                </a:ext>
              </a:extLst>
            </p:cNvPr>
            <p:cNvSpPr/>
            <p:nvPr/>
          </p:nvSpPr>
          <p:spPr>
            <a:xfrm>
              <a:off x="5387574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Р</a:t>
              </a:r>
            </a:p>
          </p:txBody>
        </p:sp>
        <p:pic>
          <p:nvPicPr>
            <p:cNvPr id="28" name="object 49">
              <a:extLst>
                <a:ext uri="{FF2B5EF4-FFF2-40B4-BE49-F238E27FC236}">
                  <a16:creationId xmlns:a16="http://schemas.microsoft.com/office/drawing/2014/main" id="{FEC9C89B-0441-4B19-9AA3-225D0061A4F0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35657" y="5864650"/>
              <a:ext cx="560341" cy="67043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919941E1-6311-4337-9D9A-E2A0FADBDC7F}"/>
              </a:ext>
            </a:extLst>
          </p:cNvPr>
          <p:cNvGrpSpPr/>
          <p:nvPr/>
        </p:nvGrpSpPr>
        <p:grpSpPr>
          <a:xfrm>
            <a:off x="7083526" y="5736366"/>
            <a:ext cx="1416851" cy="933254"/>
            <a:chOff x="7083526" y="5736366"/>
            <a:chExt cx="1416851" cy="933254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E172680-7CC4-4C03-B569-B6F8ED770B4F}"/>
                </a:ext>
              </a:extLst>
            </p:cNvPr>
            <p:cNvSpPr/>
            <p:nvPr/>
          </p:nvSpPr>
          <p:spPr>
            <a:xfrm>
              <a:off x="7083526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И</a:t>
              </a:r>
            </a:p>
          </p:txBody>
        </p:sp>
        <p:pic>
          <p:nvPicPr>
            <p:cNvPr id="29" name="object 44">
              <a:extLst>
                <a:ext uri="{FF2B5EF4-FFF2-40B4-BE49-F238E27FC236}">
                  <a16:creationId xmlns:a16="http://schemas.microsoft.com/office/drawing/2014/main" id="{A11E2449-A404-4F58-BAE9-C58F0773CC2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83526" y="5828122"/>
              <a:ext cx="708425" cy="7434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C02086FA-F9A7-4B3F-BAF5-E226DE1D9FD6}"/>
              </a:ext>
            </a:extLst>
          </p:cNvPr>
          <p:cNvGrpSpPr/>
          <p:nvPr/>
        </p:nvGrpSpPr>
        <p:grpSpPr>
          <a:xfrm>
            <a:off x="8779481" y="5736366"/>
            <a:ext cx="1416851" cy="933254"/>
            <a:chOff x="8779481" y="5736366"/>
            <a:chExt cx="1416851" cy="933254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D4B6E305-B6C1-4904-8CD6-39BC907E99C3}"/>
                </a:ext>
              </a:extLst>
            </p:cNvPr>
            <p:cNvSpPr/>
            <p:nvPr/>
          </p:nvSpPr>
          <p:spPr>
            <a:xfrm>
              <a:off x="8779481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Н</a:t>
              </a:r>
            </a:p>
          </p:txBody>
        </p:sp>
        <p:pic>
          <p:nvPicPr>
            <p:cNvPr id="30" name="object 50">
              <a:extLst>
                <a:ext uri="{FF2B5EF4-FFF2-40B4-BE49-F238E27FC236}">
                  <a16:creationId xmlns:a16="http://schemas.microsoft.com/office/drawing/2014/main" id="{FE439FE3-02B1-4F8A-A86A-C37F765341B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58941" y="5864650"/>
              <a:ext cx="558436" cy="706964"/>
            </a:xfrm>
            <a:prstGeom prst="rect">
              <a:avLst/>
            </a:prstGeom>
          </p:spPr>
        </p:pic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43C829EC-ED03-4BDF-BB60-51A72E1F42E4}"/>
              </a:ext>
            </a:extLst>
          </p:cNvPr>
          <p:cNvSpPr/>
          <p:nvPr/>
        </p:nvSpPr>
        <p:spPr>
          <a:xfrm>
            <a:off x="91438" y="3408811"/>
            <a:ext cx="11974871" cy="933254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ПОСЛЕДОВАТЕЛЬНОСТЬ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ОКАЗАНИЯ</a:t>
            </a:r>
            <a:r>
              <a:rPr lang="ru-RU" sz="20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ПЕРВОЙ</a:t>
            </a:r>
            <a:r>
              <a:rPr lang="ru-RU" sz="2000" b="1" spc="-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ПОМОЩИ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В</a:t>
            </a:r>
            <a:r>
              <a:rPr lang="ru-RU" sz="2000" b="1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СООТВЕТСТВИИ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</a:t>
            </a:r>
            <a:r>
              <a:rPr lang="ru-RU" sz="2000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ПРАВИЛОМ</a:t>
            </a:r>
            <a:r>
              <a:rPr lang="ru-RU" sz="2000" b="1" spc="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«КУЛАК-</a:t>
            </a:r>
            <a:r>
              <a:rPr lang="ru-RU" sz="20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БАРИН»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BFAFFB1B-9D5A-4923-A6F3-E4017FDFD66C}"/>
              </a:ext>
            </a:extLst>
          </p:cNvPr>
          <p:cNvSpPr/>
          <p:nvPr/>
        </p:nvSpPr>
        <p:spPr>
          <a:xfrm>
            <a:off x="5628196" y="438344"/>
            <a:ext cx="1176228" cy="424207"/>
          </a:xfrm>
          <a:prstGeom prst="rightArrow">
            <a:avLst>
              <a:gd name="adj1" fmla="val 27778"/>
              <a:gd name="adj2" fmla="val 52222"/>
            </a:avLst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308D8B77-7D04-45D4-A851-9555756CD824}"/>
              </a:ext>
            </a:extLst>
          </p:cNvPr>
          <p:cNvSpPr/>
          <p:nvPr/>
        </p:nvSpPr>
        <p:spPr>
          <a:xfrm>
            <a:off x="7052645" y="183822"/>
            <a:ext cx="2204477" cy="9308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ЛЁГКИЕ</a:t>
            </a: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FB0C4AB5-2E0A-48F2-9EE8-C22C96D1DC26}"/>
              </a:ext>
            </a:extLst>
          </p:cNvPr>
          <p:cNvGrpSpPr/>
          <p:nvPr/>
        </p:nvGrpSpPr>
        <p:grpSpPr>
          <a:xfrm>
            <a:off x="3926139" y="181419"/>
            <a:ext cx="1416851" cy="933254"/>
            <a:chOff x="5387573" y="4602637"/>
            <a:chExt cx="1416851" cy="933254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5012E77A-E601-41CD-BADE-A7CE9A62CD00}"/>
                </a:ext>
              </a:extLst>
            </p:cNvPr>
            <p:cNvSpPr/>
            <p:nvPr/>
          </p:nvSpPr>
          <p:spPr>
            <a:xfrm>
              <a:off x="5387573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Л</a:t>
              </a:r>
            </a:p>
          </p:txBody>
        </p:sp>
        <p:pic>
          <p:nvPicPr>
            <p:cNvPr id="44" name="object 47">
              <a:extLst>
                <a:ext uri="{FF2B5EF4-FFF2-40B4-BE49-F238E27FC236}">
                  <a16:creationId xmlns:a16="http://schemas.microsoft.com/office/drawing/2014/main" id="{AFCA050C-51CB-4684-992F-FE80BF0C84F6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38832" y="4746317"/>
              <a:ext cx="438660" cy="660034"/>
            </a:xfrm>
            <a:prstGeom prst="rect">
              <a:avLst/>
            </a:prstGeom>
          </p:spPr>
        </p:pic>
      </p:grp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FAB7033A-423C-49A0-89A6-D4F18324D045}"/>
              </a:ext>
            </a:extLst>
          </p:cNvPr>
          <p:cNvSpPr/>
          <p:nvPr/>
        </p:nvSpPr>
        <p:spPr>
          <a:xfrm>
            <a:off x="91438" y="1326665"/>
            <a:ext cx="11974871" cy="198414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latin typeface="Bahnschrift" panose="020B0502040204020203" pitchFamily="34" charset="0"/>
              </a:rPr>
              <a:t>ПРОВЕРИТЬ НАЛИЧИЕ РАНЕНИЙ ГРУДНОЙ КЛЕТКИ, ПРИ НЕОБХОДИМОСТИ НАЛОЖИТЬ ГЕРМЕТИЗИРУЮЩУЮ ПОВЯЗКУ!</a:t>
            </a:r>
          </a:p>
          <a:p>
            <a:pPr algn="ctr"/>
            <a:r>
              <a:rPr lang="ru-RU" dirty="0">
                <a:latin typeface="Bahnschrift" panose="020B0502040204020203" pitchFamily="34" charset="0"/>
              </a:rPr>
              <a:t>Не переворачивая раненого, немедленно закрыть рану рукой и наложить на рану герметичную повязку воздухонепроницаемым материалом из ППИ, обеспечив герметичность наклейки.</a:t>
            </a:r>
          </a:p>
          <a:p>
            <a:pPr algn="ctr"/>
            <a:r>
              <a:rPr lang="ru-RU" dirty="0">
                <a:latin typeface="Bahnschrift" panose="020B0502040204020203" pitchFamily="34" charset="0"/>
              </a:rPr>
              <a:t>Допускается дополнительное закрепление краёв оболочки ППИ лейкопластырем или хозяйственным скотчем со всех сторон.</a:t>
            </a:r>
          </a:p>
          <a:p>
            <a:pPr algn="ctr"/>
            <a:r>
              <a:rPr lang="ru-RU" dirty="0">
                <a:latin typeface="Bahnschrift" panose="020B0502040204020203" pitchFamily="34" charset="0"/>
              </a:rPr>
              <a:t>Повернуть раненого на бок или посадить его с согнутыми в локтях или скрещёнными на груди руками.</a:t>
            </a:r>
          </a:p>
        </p:txBody>
      </p:sp>
      <p:sp>
        <p:nvSpPr>
          <p:cNvPr id="46" name="Стрелка: шеврон 45">
            <a:hlinkClick r:id="rId13" action="ppaction://hlinksldjump"/>
            <a:extLst>
              <a:ext uri="{FF2B5EF4-FFF2-40B4-BE49-F238E27FC236}">
                <a16:creationId xmlns:a16="http://schemas.microsoft.com/office/drawing/2014/main" id="{2C0987E7-D189-4696-833D-2AD3160B532B}"/>
              </a:ext>
            </a:extLst>
          </p:cNvPr>
          <p:cNvSpPr/>
          <p:nvPr/>
        </p:nvSpPr>
        <p:spPr>
          <a:xfrm>
            <a:off x="11679965" y="6353666"/>
            <a:ext cx="431801" cy="377072"/>
          </a:xfrm>
          <a:prstGeom prst="chevron">
            <a:avLst/>
          </a:prstGeom>
          <a:solidFill>
            <a:srgbClr val="92D05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361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20A664C-32A4-433B-9D78-5B04BC1F05FC}"/>
              </a:ext>
            </a:extLst>
          </p:cNvPr>
          <p:cNvSpPr/>
          <p:nvPr/>
        </p:nvSpPr>
        <p:spPr>
          <a:xfrm>
            <a:off x="91438" y="65988"/>
            <a:ext cx="3586480" cy="1168923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Жёлтая зона.</a:t>
            </a:r>
          </a:p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(Зона относительной безопасности, место временного укрытия.)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F31C848-C21B-4B98-935F-A57BFFF40FB3}"/>
              </a:ext>
            </a:extLst>
          </p:cNvPr>
          <p:cNvGrpSpPr/>
          <p:nvPr/>
        </p:nvGrpSpPr>
        <p:grpSpPr>
          <a:xfrm>
            <a:off x="1897751" y="4602637"/>
            <a:ext cx="1514765" cy="933254"/>
            <a:chOff x="1897751" y="4602637"/>
            <a:chExt cx="1514765" cy="933254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60F99496-E771-4A8D-BC25-E114318A0FAC}"/>
                </a:ext>
              </a:extLst>
            </p:cNvPr>
            <p:cNvSpPr/>
            <p:nvPr/>
          </p:nvSpPr>
          <p:spPr>
            <a:xfrm>
              <a:off x="1995665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К</a:t>
              </a:r>
            </a:p>
          </p:txBody>
        </p:sp>
        <p:pic>
          <p:nvPicPr>
            <p:cNvPr id="6" name="object 45">
              <a:extLst>
                <a:ext uri="{FF2B5EF4-FFF2-40B4-BE49-F238E27FC236}">
                  <a16:creationId xmlns:a16="http://schemas.microsoft.com/office/drawing/2014/main" id="{977ADF97-3EB7-4143-A763-58AEE5AAC83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7751" y="4694391"/>
              <a:ext cx="919063" cy="749744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CE2DEDB-4ED3-47CB-9624-D020603DF938}"/>
              </a:ext>
            </a:extLst>
          </p:cNvPr>
          <p:cNvGrpSpPr/>
          <p:nvPr/>
        </p:nvGrpSpPr>
        <p:grpSpPr>
          <a:xfrm>
            <a:off x="3606776" y="4534058"/>
            <a:ext cx="1501694" cy="1070411"/>
            <a:chOff x="3606776" y="4534058"/>
            <a:chExt cx="1501694" cy="1070411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217973F1-1FA4-49D5-A3DD-F2FDB7C8A255}"/>
                </a:ext>
              </a:extLst>
            </p:cNvPr>
            <p:cNvSpPr/>
            <p:nvPr/>
          </p:nvSpPr>
          <p:spPr>
            <a:xfrm>
              <a:off x="3691619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У</a:t>
              </a:r>
            </a:p>
          </p:txBody>
        </p:sp>
        <p:pic>
          <p:nvPicPr>
            <p:cNvPr id="17" name="object 46">
              <a:extLst>
                <a:ext uri="{FF2B5EF4-FFF2-40B4-BE49-F238E27FC236}">
                  <a16:creationId xmlns:a16="http://schemas.microsoft.com/office/drawing/2014/main" id="{6B2BEC46-836A-4ED6-9418-996052D14E5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6776" y="4534058"/>
              <a:ext cx="977762" cy="1070411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D8974A53-261E-4AFF-87DA-D3D3EF62B291}"/>
              </a:ext>
            </a:extLst>
          </p:cNvPr>
          <p:cNvGrpSpPr/>
          <p:nvPr/>
        </p:nvGrpSpPr>
        <p:grpSpPr>
          <a:xfrm>
            <a:off x="5387573" y="4602637"/>
            <a:ext cx="1416851" cy="933254"/>
            <a:chOff x="5387573" y="4602637"/>
            <a:chExt cx="1416851" cy="933254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EE7DA05-D445-4AF0-B67B-10E8D5371A93}"/>
                </a:ext>
              </a:extLst>
            </p:cNvPr>
            <p:cNvSpPr/>
            <p:nvPr/>
          </p:nvSpPr>
          <p:spPr>
            <a:xfrm>
              <a:off x="5387573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Л</a:t>
              </a:r>
            </a:p>
          </p:txBody>
        </p:sp>
        <p:pic>
          <p:nvPicPr>
            <p:cNvPr id="18" name="object 47">
              <a:extLst>
                <a:ext uri="{FF2B5EF4-FFF2-40B4-BE49-F238E27FC236}">
                  <a16:creationId xmlns:a16="http://schemas.microsoft.com/office/drawing/2014/main" id="{D44DF975-635C-45D5-801B-A8E9F7D0375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38832" y="4746317"/>
              <a:ext cx="438660" cy="66003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438966D-DF1F-4F1D-8845-4B772542A6A0}"/>
              </a:ext>
            </a:extLst>
          </p:cNvPr>
          <p:cNvGrpSpPr/>
          <p:nvPr/>
        </p:nvGrpSpPr>
        <p:grpSpPr>
          <a:xfrm>
            <a:off x="3926139" y="181419"/>
            <a:ext cx="1416851" cy="933254"/>
            <a:chOff x="7083526" y="4609707"/>
            <a:chExt cx="1416851" cy="933254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BE0E713C-6E96-4B72-910C-07B760425058}"/>
                </a:ext>
              </a:extLst>
            </p:cNvPr>
            <p:cNvSpPr/>
            <p:nvPr/>
          </p:nvSpPr>
          <p:spPr>
            <a:xfrm>
              <a:off x="7083526" y="460970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А</a:t>
              </a:r>
            </a:p>
          </p:txBody>
        </p:sp>
        <p:pic>
          <p:nvPicPr>
            <p:cNvPr id="19" name="object 51">
              <a:extLst>
                <a:ext uri="{FF2B5EF4-FFF2-40B4-BE49-F238E27FC236}">
                  <a16:creationId xmlns:a16="http://schemas.microsoft.com/office/drawing/2014/main" id="{B7594CF5-A58C-4F42-92CE-63BFEB8C319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64351" y="4609707"/>
              <a:ext cx="627600" cy="796644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A1D930A-88C4-4CA9-B4D8-161F906DDC88}"/>
              </a:ext>
            </a:extLst>
          </p:cNvPr>
          <p:cNvGrpSpPr/>
          <p:nvPr/>
        </p:nvGrpSpPr>
        <p:grpSpPr>
          <a:xfrm>
            <a:off x="8779481" y="4602637"/>
            <a:ext cx="1416851" cy="933254"/>
            <a:chOff x="8779481" y="4602637"/>
            <a:chExt cx="1416851" cy="933254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13AF1817-3C9C-48DC-AEB5-185B7113D508}"/>
                </a:ext>
              </a:extLst>
            </p:cNvPr>
            <p:cNvSpPr/>
            <p:nvPr/>
          </p:nvSpPr>
          <p:spPr>
            <a:xfrm>
              <a:off x="8779481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К</a:t>
              </a:r>
            </a:p>
          </p:txBody>
        </p:sp>
        <p:pic>
          <p:nvPicPr>
            <p:cNvPr id="24" name="object 48">
              <a:extLst>
                <a:ext uri="{FF2B5EF4-FFF2-40B4-BE49-F238E27FC236}">
                  <a16:creationId xmlns:a16="http://schemas.microsoft.com/office/drawing/2014/main" id="{BE4B2799-76DF-4037-938F-B20BA29B550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51768" y="4675624"/>
              <a:ext cx="636138" cy="801420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C54B8D3-49C4-40BC-9877-364E88F524A9}"/>
              </a:ext>
            </a:extLst>
          </p:cNvPr>
          <p:cNvGrpSpPr/>
          <p:nvPr/>
        </p:nvGrpSpPr>
        <p:grpSpPr>
          <a:xfrm>
            <a:off x="1897751" y="5736366"/>
            <a:ext cx="1514764" cy="933254"/>
            <a:chOff x="1897751" y="5736366"/>
            <a:chExt cx="1514764" cy="933254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C418BF36-972F-487E-A85F-36BC29E10321}"/>
                </a:ext>
              </a:extLst>
            </p:cNvPr>
            <p:cNvSpPr/>
            <p:nvPr/>
          </p:nvSpPr>
          <p:spPr>
            <a:xfrm>
              <a:off x="1995664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Б</a:t>
              </a:r>
            </a:p>
          </p:txBody>
        </p:sp>
        <p:pic>
          <p:nvPicPr>
            <p:cNvPr id="26" name="object 53">
              <a:extLst>
                <a:ext uri="{FF2B5EF4-FFF2-40B4-BE49-F238E27FC236}">
                  <a16:creationId xmlns:a16="http://schemas.microsoft.com/office/drawing/2014/main" id="{CEFE264E-BEE7-4D33-AA64-5FC919BC210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97751" y="5828122"/>
              <a:ext cx="919063" cy="822208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AF4B5F4-1610-4A4D-A8D0-478027BCC77F}"/>
              </a:ext>
            </a:extLst>
          </p:cNvPr>
          <p:cNvGrpSpPr/>
          <p:nvPr/>
        </p:nvGrpSpPr>
        <p:grpSpPr>
          <a:xfrm>
            <a:off x="3691616" y="5736366"/>
            <a:ext cx="1416854" cy="933254"/>
            <a:chOff x="3691616" y="5736366"/>
            <a:chExt cx="1416854" cy="933254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D31D5AD2-0D26-4A29-877B-F204D5F6A965}"/>
                </a:ext>
              </a:extLst>
            </p:cNvPr>
            <p:cNvSpPr/>
            <p:nvPr/>
          </p:nvSpPr>
          <p:spPr>
            <a:xfrm>
              <a:off x="3691619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А</a:t>
              </a:r>
            </a:p>
          </p:txBody>
        </p:sp>
        <p:pic>
          <p:nvPicPr>
            <p:cNvPr id="27" name="object 52">
              <a:extLst>
                <a:ext uri="{FF2B5EF4-FFF2-40B4-BE49-F238E27FC236}">
                  <a16:creationId xmlns:a16="http://schemas.microsoft.com/office/drawing/2014/main" id="{AE22EC28-53BC-4620-B923-DC9B4DF2C55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91616" y="5828122"/>
              <a:ext cx="672993" cy="743492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AC2E919-ECA4-4C55-B74F-3D62591C0494}"/>
              </a:ext>
            </a:extLst>
          </p:cNvPr>
          <p:cNvGrpSpPr/>
          <p:nvPr/>
        </p:nvGrpSpPr>
        <p:grpSpPr>
          <a:xfrm>
            <a:off x="5387574" y="5736366"/>
            <a:ext cx="1416851" cy="933254"/>
            <a:chOff x="5387574" y="5736366"/>
            <a:chExt cx="1416851" cy="933254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1ACA2D22-A922-4F9B-8FCD-645F3A609F44}"/>
                </a:ext>
              </a:extLst>
            </p:cNvPr>
            <p:cNvSpPr/>
            <p:nvPr/>
          </p:nvSpPr>
          <p:spPr>
            <a:xfrm>
              <a:off x="5387574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Р</a:t>
              </a:r>
            </a:p>
          </p:txBody>
        </p:sp>
        <p:pic>
          <p:nvPicPr>
            <p:cNvPr id="28" name="object 49">
              <a:extLst>
                <a:ext uri="{FF2B5EF4-FFF2-40B4-BE49-F238E27FC236}">
                  <a16:creationId xmlns:a16="http://schemas.microsoft.com/office/drawing/2014/main" id="{FEC9C89B-0441-4B19-9AA3-225D0061A4F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35657" y="5864650"/>
              <a:ext cx="560341" cy="67043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919941E1-6311-4337-9D9A-E2A0FADBDC7F}"/>
              </a:ext>
            </a:extLst>
          </p:cNvPr>
          <p:cNvGrpSpPr/>
          <p:nvPr/>
        </p:nvGrpSpPr>
        <p:grpSpPr>
          <a:xfrm>
            <a:off x="7083526" y="5736366"/>
            <a:ext cx="1416851" cy="933254"/>
            <a:chOff x="7083526" y="5736366"/>
            <a:chExt cx="1416851" cy="933254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E172680-7CC4-4C03-B569-B6F8ED770B4F}"/>
                </a:ext>
              </a:extLst>
            </p:cNvPr>
            <p:cNvSpPr/>
            <p:nvPr/>
          </p:nvSpPr>
          <p:spPr>
            <a:xfrm>
              <a:off x="7083526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И</a:t>
              </a:r>
            </a:p>
          </p:txBody>
        </p:sp>
        <p:pic>
          <p:nvPicPr>
            <p:cNvPr id="29" name="object 44">
              <a:extLst>
                <a:ext uri="{FF2B5EF4-FFF2-40B4-BE49-F238E27FC236}">
                  <a16:creationId xmlns:a16="http://schemas.microsoft.com/office/drawing/2014/main" id="{A11E2449-A404-4F58-BAE9-C58F0773CC2B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83526" y="5828122"/>
              <a:ext cx="708425" cy="7434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C02086FA-F9A7-4B3F-BAF5-E226DE1D9FD6}"/>
              </a:ext>
            </a:extLst>
          </p:cNvPr>
          <p:cNvGrpSpPr/>
          <p:nvPr/>
        </p:nvGrpSpPr>
        <p:grpSpPr>
          <a:xfrm>
            <a:off x="8779481" y="5736366"/>
            <a:ext cx="1416851" cy="933254"/>
            <a:chOff x="8779481" y="5736366"/>
            <a:chExt cx="1416851" cy="933254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D4B6E305-B6C1-4904-8CD6-39BC907E99C3}"/>
                </a:ext>
              </a:extLst>
            </p:cNvPr>
            <p:cNvSpPr/>
            <p:nvPr/>
          </p:nvSpPr>
          <p:spPr>
            <a:xfrm>
              <a:off x="8779481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Н</a:t>
              </a:r>
            </a:p>
          </p:txBody>
        </p:sp>
        <p:pic>
          <p:nvPicPr>
            <p:cNvPr id="30" name="object 50">
              <a:extLst>
                <a:ext uri="{FF2B5EF4-FFF2-40B4-BE49-F238E27FC236}">
                  <a16:creationId xmlns:a16="http://schemas.microsoft.com/office/drawing/2014/main" id="{FE439FE3-02B1-4F8A-A86A-C37F765341B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58941" y="5864650"/>
              <a:ext cx="558436" cy="706964"/>
            </a:xfrm>
            <a:prstGeom prst="rect">
              <a:avLst/>
            </a:prstGeom>
          </p:spPr>
        </p:pic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43C829EC-ED03-4BDF-BB60-51A72E1F42E4}"/>
              </a:ext>
            </a:extLst>
          </p:cNvPr>
          <p:cNvSpPr/>
          <p:nvPr/>
        </p:nvSpPr>
        <p:spPr>
          <a:xfrm>
            <a:off x="91438" y="3408811"/>
            <a:ext cx="11974871" cy="933254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ПОСЛЕДОВАТЕЛЬНОСТЬ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ОКАЗАНИЯ</a:t>
            </a:r>
            <a:r>
              <a:rPr lang="ru-RU" sz="20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ПЕРВОЙ</a:t>
            </a:r>
            <a:r>
              <a:rPr lang="ru-RU" sz="2000" b="1" spc="-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ПОМОЩИ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В</a:t>
            </a:r>
            <a:r>
              <a:rPr lang="ru-RU" sz="2000" b="1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СООТВЕТСТВИИ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</a:t>
            </a:r>
            <a:r>
              <a:rPr lang="ru-RU" sz="2000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ПРАВИЛОМ</a:t>
            </a:r>
            <a:r>
              <a:rPr lang="ru-RU" sz="2000" b="1" spc="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«КУЛАК-</a:t>
            </a:r>
            <a:r>
              <a:rPr lang="ru-RU" sz="20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БАРИН»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BFAFFB1B-9D5A-4923-A6F3-E4017FDFD66C}"/>
              </a:ext>
            </a:extLst>
          </p:cNvPr>
          <p:cNvSpPr/>
          <p:nvPr/>
        </p:nvSpPr>
        <p:spPr>
          <a:xfrm>
            <a:off x="5628196" y="438344"/>
            <a:ext cx="1176228" cy="424207"/>
          </a:xfrm>
          <a:prstGeom prst="rightArrow">
            <a:avLst>
              <a:gd name="adj1" fmla="val 27778"/>
              <a:gd name="adj2" fmla="val 52222"/>
            </a:avLst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308D8B77-7D04-45D4-A851-9555756CD824}"/>
              </a:ext>
            </a:extLst>
          </p:cNvPr>
          <p:cNvSpPr/>
          <p:nvPr/>
        </p:nvSpPr>
        <p:spPr>
          <a:xfrm>
            <a:off x="7052645" y="183822"/>
            <a:ext cx="4542324" cy="9308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АРТЕРИИ И ВЕНЫ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89C5EE76-B329-4932-988C-739A0CAB6C59}"/>
              </a:ext>
            </a:extLst>
          </p:cNvPr>
          <p:cNvSpPr/>
          <p:nvPr/>
        </p:nvSpPr>
        <p:spPr>
          <a:xfrm>
            <a:off x="91438" y="1326665"/>
            <a:ext cx="11974871" cy="198414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latin typeface="Bahnschrift" panose="020B0502040204020203" pitchFamily="34" charset="0"/>
              </a:rPr>
              <a:t>УБЕДИТЬСЯ В ПРАВИЛЬНОСТИ И НЕОБХОДИМОСТИ НАЛОЖЕНИЯ КРОВООСТАНАВЛИВАЮЩЕГО ЖГУТА. ПРИ НЕОБХОДИМОСТИ ИСПРАВИТЬ ОШИБКИ!</a:t>
            </a:r>
          </a:p>
          <a:p>
            <a:pPr algn="ctr"/>
            <a:r>
              <a:rPr lang="ru-RU" dirty="0">
                <a:latin typeface="Bahnschrift" panose="020B0502040204020203" pitchFamily="34" charset="0"/>
              </a:rPr>
              <a:t>Осмотреть и ощупать раненого на предмет продолжающегося кровотечения. </a:t>
            </a:r>
          </a:p>
          <a:p>
            <a:pPr algn="ctr"/>
            <a:r>
              <a:rPr lang="ru-RU" dirty="0">
                <a:latin typeface="Bahnschrift" panose="020B0502040204020203" pitchFamily="34" charset="0"/>
              </a:rPr>
              <a:t>Остановить кровотечение давящей повязкой, тампонадой раны.</a:t>
            </a:r>
          </a:p>
        </p:txBody>
      </p:sp>
      <p:sp>
        <p:nvSpPr>
          <p:cNvPr id="40" name="Стрелка: шеврон 39">
            <a:hlinkClick r:id="rId13" action="ppaction://hlinksldjump"/>
            <a:extLst>
              <a:ext uri="{FF2B5EF4-FFF2-40B4-BE49-F238E27FC236}">
                <a16:creationId xmlns:a16="http://schemas.microsoft.com/office/drawing/2014/main" id="{EF7588E1-4ED4-484F-829F-F26624BDBDD2}"/>
              </a:ext>
            </a:extLst>
          </p:cNvPr>
          <p:cNvSpPr/>
          <p:nvPr/>
        </p:nvSpPr>
        <p:spPr>
          <a:xfrm>
            <a:off x="11679965" y="6353666"/>
            <a:ext cx="431801" cy="377072"/>
          </a:xfrm>
          <a:prstGeom prst="chevron">
            <a:avLst/>
          </a:prstGeom>
          <a:solidFill>
            <a:srgbClr val="92D05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0387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20A664C-32A4-433B-9D78-5B04BC1F05FC}"/>
              </a:ext>
            </a:extLst>
          </p:cNvPr>
          <p:cNvSpPr/>
          <p:nvPr/>
        </p:nvSpPr>
        <p:spPr>
          <a:xfrm>
            <a:off x="91438" y="65988"/>
            <a:ext cx="3586480" cy="1168923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Жёлтая зона.</a:t>
            </a:r>
          </a:p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(Зона относительной безопасности, место временного укрытия.)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F31C848-C21B-4B98-935F-A57BFFF40FB3}"/>
              </a:ext>
            </a:extLst>
          </p:cNvPr>
          <p:cNvGrpSpPr/>
          <p:nvPr/>
        </p:nvGrpSpPr>
        <p:grpSpPr>
          <a:xfrm>
            <a:off x="1897751" y="4602637"/>
            <a:ext cx="1514765" cy="933254"/>
            <a:chOff x="1897751" y="4602637"/>
            <a:chExt cx="1514765" cy="933254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60F99496-E771-4A8D-BC25-E114318A0FAC}"/>
                </a:ext>
              </a:extLst>
            </p:cNvPr>
            <p:cNvSpPr/>
            <p:nvPr/>
          </p:nvSpPr>
          <p:spPr>
            <a:xfrm>
              <a:off x="1995665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К</a:t>
              </a:r>
            </a:p>
          </p:txBody>
        </p:sp>
        <p:pic>
          <p:nvPicPr>
            <p:cNvPr id="6" name="object 45">
              <a:extLst>
                <a:ext uri="{FF2B5EF4-FFF2-40B4-BE49-F238E27FC236}">
                  <a16:creationId xmlns:a16="http://schemas.microsoft.com/office/drawing/2014/main" id="{977ADF97-3EB7-4143-A763-58AEE5AAC83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7751" y="4694391"/>
              <a:ext cx="919063" cy="749744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CE2DEDB-4ED3-47CB-9624-D020603DF938}"/>
              </a:ext>
            </a:extLst>
          </p:cNvPr>
          <p:cNvGrpSpPr/>
          <p:nvPr/>
        </p:nvGrpSpPr>
        <p:grpSpPr>
          <a:xfrm>
            <a:off x="3606776" y="4534058"/>
            <a:ext cx="1501694" cy="1070411"/>
            <a:chOff x="3606776" y="4534058"/>
            <a:chExt cx="1501694" cy="1070411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217973F1-1FA4-49D5-A3DD-F2FDB7C8A255}"/>
                </a:ext>
              </a:extLst>
            </p:cNvPr>
            <p:cNvSpPr/>
            <p:nvPr/>
          </p:nvSpPr>
          <p:spPr>
            <a:xfrm>
              <a:off x="3691619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У</a:t>
              </a:r>
            </a:p>
          </p:txBody>
        </p:sp>
        <p:pic>
          <p:nvPicPr>
            <p:cNvPr id="17" name="object 46">
              <a:extLst>
                <a:ext uri="{FF2B5EF4-FFF2-40B4-BE49-F238E27FC236}">
                  <a16:creationId xmlns:a16="http://schemas.microsoft.com/office/drawing/2014/main" id="{6B2BEC46-836A-4ED6-9418-996052D14E5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6776" y="4534058"/>
              <a:ext cx="977762" cy="1070411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D8974A53-261E-4AFF-87DA-D3D3EF62B291}"/>
              </a:ext>
            </a:extLst>
          </p:cNvPr>
          <p:cNvGrpSpPr/>
          <p:nvPr/>
        </p:nvGrpSpPr>
        <p:grpSpPr>
          <a:xfrm>
            <a:off x="5387573" y="4602637"/>
            <a:ext cx="1416851" cy="933254"/>
            <a:chOff x="5387573" y="4602637"/>
            <a:chExt cx="1416851" cy="933254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EE7DA05-D445-4AF0-B67B-10E8D5371A93}"/>
                </a:ext>
              </a:extLst>
            </p:cNvPr>
            <p:cNvSpPr/>
            <p:nvPr/>
          </p:nvSpPr>
          <p:spPr>
            <a:xfrm>
              <a:off x="5387573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Л</a:t>
              </a:r>
            </a:p>
          </p:txBody>
        </p:sp>
        <p:pic>
          <p:nvPicPr>
            <p:cNvPr id="18" name="object 47">
              <a:extLst>
                <a:ext uri="{FF2B5EF4-FFF2-40B4-BE49-F238E27FC236}">
                  <a16:creationId xmlns:a16="http://schemas.microsoft.com/office/drawing/2014/main" id="{D44DF975-635C-45D5-801B-A8E9F7D0375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38832" y="4746317"/>
              <a:ext cx="438660" cy="66003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438966D-DF1F-4F1D-8845-4B772542A6A0}"/>
              </a:ext>
            </a:extLst>
          </p:cNvPr>
          <p:cNvGrpSpPr/>
          <p:nvPr/>
        </p:nvGrpSpPr>
        <p:grpSpPr>
          <a:xfrm>
            <a:off x="7083526" y="4609707"/>
            <a:ext cx="1416851" cy="933254"/>
            <a:chOff x="7083526" y="4609707"/>
            <a:chExt cx="1416851" cy="933254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BE0E713C-6E96-4B72-910C-07B760425058}"/>
                </a:ext>
              </a:extLst>
            </p:cNvPr>
            <p:cNvSpPr/>
            <p:nvPr/>
          </p:nvSpPr>
          <p:spPr>
            <a:xfrm>
              <a:off x="7083526" y="460970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А</a:t>
              </a:r>
            </a:p>
          </p:txBody>
        </p:sp>
        <p:pic>
          <p:nvPicPr>
            <p:cNvPr id="19" name="object 51">
              <a:extLst>
                <a:ext uri="{FF2B5EF4-FFF2-40B4-BE49-F238E27FC236}">
                  <a16:creationId xmlns:a16="http://schemas.microsoft.com/office/drawing/2014/main" id="{B7594CF5-A58C-4F42-92CE-63BFEB8C319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64351" y="4609707"/>
              <a:ext cx="627600" cy="796644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A1D930A-88C4-4CA9-B4D8-161F906DDC88}"/>
              </a:ext>
            </a:extLst>
          </p:cNvPr>
          <p:cNvGrpSpPr/>
          <p:nvPr/>
        </p:nvGrpSpPr>
        <p:grpSpPr>
          <a:xfrm>
            <a:off x="3944631" y="183822"/>
            <a:ext cx="1416851" cy="933254"/>
            <a:chOff x="8779481" y="4602637"/>
            <a:chExt cx="1416851" cy="933254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13AF1817-3C9C-48DC-AEB5-185B7113D508}"/>
                </a:ext>
              </a:extLst>
            </p:cNvPr>
            <p:cNvSpPr/>
            <p:nvPr/>
          </p:nvSpPr>
          <p:spPr>
            <a:xfrm>
              <a:off x="8779481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К</a:t>
              </a:r>
            </a:p>
          </p:txBody>
        </p:sp>
        <p:pic>
          <p:nvPicPr>
            <p:cNvPr id="24" name="object 48">
              <a:extLst>
                <a:ext uri="{FF2B5EF4-FFF2-40B4-BE49-F238E27FC236}">
                  <a16:creationId xmlns:a16="http://schemas.microsoft.com/office/drawing/2014/main" id="{BE4B2799-76DF-4037-938F-B20BA29B550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51768" y="4675624"/>
              <a:ext cx="636138" cy="801420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C54B8D3-49C4-40BC-9877-364E88F524A9}"/>
              </a:ext>
            </a:extLst>
          </p:cNvPr>
          <p:cNvGrpSpPr/>
          <p:nvPr/>
        </p:nvGrpSpPr>
        <p:grpSpPr>
          <a:xfrm>
            <a:off x="1897751" y="5736366"/>
            <a:ext cx="1514764" cy="933254"/>
            <a:chOff x="1897751" y="5736366"/>
            <a:chExt cx="1514764" cy="933254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C418BF36-972F-487E-A85F-36BC29E10321}"/>
                </a:ext>
              </a:extLst>
            </p:cNvPr>
            <p:cNvSpPr/>
            <p:nvPr/>
          </p:nvSpPr>
          <p:spPr>
            <a:xfrm>
              <a:off x="1995664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Б</a:t>
              </a:r>
            </a:p>
          </p:txBody>
        </p:sp>
        <p:pic>
          <p:nvPicPr>
            <p:cNvPr id="26" name="object 53">
              <a:extLst>
                <a:ext uri="{FF2B5EF4-FFF2-40B4-BE49-F238E27FC236}">
                  <a16:creationId xmlns:a16="http://schemas.microsoft.com/office/drawing/2014/main" id="{CEFE264E-BEE7-4D33-AA64-5FC919BC210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97751" y="5828122"/>
              <a:ext cx="919063" cy="822208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AF4B5F4-1610-4A4D-A8D0-478027BCC77F}"/>
              </a:ext>
            </a:extLst>
          </p:cNvPr>
          <p:cNvGrpSpPr/>
          <p:nvPr/>
        </p:nvGrpSpPr>
        <p:grpSpPr>
          <a:xfrm>
            <a:off x="3691616" y="5736366"/>
            <a:ext cx="1416854" cy="933254"/>
            <a:chOff x="3691616" y="5736366"/>
            <a:chExt cx="1416854" cy="933254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D31D5AD2-0D26-4A29-877B-F204D5F6A965}"/>
                </a:ext>
              </a:extLst>
            </p:cNvPr>
            <p:cNvSpPr/>
            <p:nvPr/>
          </p:nvSpPr>
          <p:spPr>
            <a:xfrm>
              <a:off x="3691619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А</a:t>
              </a:r>
            </a:p>
          </p:txBody>
        </p:sp>
        <p:pic>
          <p:nvPicPr>
            <p:cNvPr id="27" name="object 52">
              <a:extLst>
                <a:ext uri="{FF2B5EF4-FFF2-40B4-BE49-F238E27FC236}">
                  <a16:creationId xmlns:a16="http://schemas.microsoft.com/office/drawing/2014/main" id="{AE22EC28-53BC-4620-B923-DC9B4DF2C55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91616" y="5828122"/>
              <a:ext cx="672993" cy="743492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AC2E919-ECA4-4C55-B74F-3D62591C0494}"/>
              </a:ext>
            </a:extLst>
          </p:cNvPr>
          <p:cNvGrpSpPr/>
          <p:nvPr/>
        </p:nvGrpSpPr>
        <p:grpSpPr>
          <a:xfrm>
            <a:off x="5387574" y="5736366"/>
            <a:ext cx="1416851" cy="933254"/>
            <a:chOff x="5387574" y="5736366"/>
            <a:chExt cx="1416851" cy="933254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1ACA2D22-A922-4F9B-8FCD-645F3A609F44}"/>
                </a:ext>
              </a:extLst>
            </p:cNvPr>
            <p:cNvSpPr/>
            <p:nvPr/>
          </p:nvSpPr>
          <p:spPr>
            <a:xfrm>
              <a:off x="5387574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Р</a:t>
              </a:r>
            </a:p>
          </p:txBody>
        </p:sp>
        <p:pic>
          <p:nvPicPr>
            <p:cNvPr id="28" name="object 49">
              <a:extLst>
                <a:ext uri="{FF2B5EF4-FFF2-40B4-BE49-F238E27FC236}">
                  <a16:creationId xmlns:a16="http://schemas.microsoft.com/office/drawing/2014/main" id="{FEC9C89B-0441-4B19-9AA3-225D0061A4F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35657" y="5864650"/>
              <a:ext cx="560341" cy="67043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919941E1-6311-4337-9D9A-E2A0FADBDC7F}"/>
              </a:ext>
            </a:extLst>
          </p:cNvPr>
          <p:cNvGrpSpPr/>
          <p:nvPr/>
        </p:nvGrpSpPr>
        <p:grpSpPr>
          <a:xfrm>
            <a:off x="7083526" y="5736366"/>
            <a:ext cx="1416851" cy="933254"/>
            <a:chOff x="7083526" y="5736366"/>
            <a:chExt cx="1416851" cy="933254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E172680-7CC4-4C03-B569-B6F8ED770B4F}"/>
                </a:ext>
              </a:extLst>
            </p:cNvPr>
            <p:cNvSpPr/>
            <p:nvPr/>
          </p:nvSpPr>
          <p:spPr>
            <a:xfrm>
              <a:off x="7083526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И</a:t>
              </a:r>
            </a:p>
          </p:txBody>
        </p:sp>
        <p:pic>
          <p:nvPicPr>
            <p:cNvPr id="29" name="object 44">
              <a:extLst>
                <a:ext uri="{FF2B5EF4-FFF2-40B4-BE49-F238E27FC236}">
                  <a16:creationId xmlns:a16="http://schemas.microsoft.com/office/drawing/2014/main" id="{A11E2449-A404-4F58-BAE9-C58F0773CC2B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83526" y="5828122"/>
              <a:ext cx="708425" cy="7434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C02086FA-F9A7-4B3F-BAF5-E226DE1D9FD6}"/>
              </a:ext>
            </a:extLst>
          </p:cNvPr>
          <p:cNvGrpSpPr/>
          <p:nvPr/>
        </p:nvGrpSpPr>
        <p:grpSpPr>
          <a:xfrm>
            <a:off x="8779481" y="5736366"/>
            <a:ext cx="1416851" cy="933254"/>
            <a:chOff x="8779481" y="5736366"/>
            <a:chExt cx="1416851" cy="933254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D4B6E305-B6C1-4904-8CD6-39BC907E99C3}"/>
                </a:ext>
              </a:extLst>
            </p:cNvPr>
            <p:cNvSpPr/>
            <p:nvPr/>
          </p:nvSpPr>
          <p:spPr>
            <a:xfrm>
              <a:off x="8779481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Н</a:t>
              </a:r>
            </a:p>
          </p:txBody>
        </p:sp>
        <p:pic>
          <p:nvPicPr>
            <p:cNvPr id="30" name="object 50">
              <a:extLst>
                <a:ext uri="{FF2B5EF4-FFF2-40B4-BE49-F238E27FC236}">
                  <a16:creationId xmlns:a16="http://schemas.microsoft.com/office/drawing/2014/main" id="{FE439FE3-02B1-4F8A-A86A-C37F765341B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58941" y="5864650"/>
              <a:ext cx="558436" cy="706964"/>
            </a:xfrm>
            <a:prstGeom prst="rect">
              <a:avLst/>
            </a:prstGeom>
          </p:spPr>
        </p:pic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43C829EC-ED03-4BDF-BB60-51A72E1F42E4}"/>
              </a:ext>
            </a:extLst>
          </p:cNvPr>
          <p:cNvSpPr/>
          <p:nvPr/>
        </p:nvSpPr>
        <p:spPr>
          <a:xfrm>
            <a:off x="91438" y="3408811"/>
            <a:ext cx="11974871" cy="933254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ПОСЛЕДОВАТЕЛЬНОСТЬ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ОКАЗАНИЯ</a:t>
            </a:r>
            <a:r>
              <a:rPr lang="ru-RU" sz="20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ПЕРВОЙ</a:t>
            </a:r>
            <a:r>
              <a:rPr lang="ru-RU" sz="2000" b="1" spc="-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ПОМОЩИ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В</a:t>
            </a:r>
            <a:r>
              <a:rPr lang="ru-RU" sz="2000" b="1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СООТВЕТСТВИИ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</a:t>
            </a:r>
            <a:r>
              <a:rPr lang="ru-RU" sz="2000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ПРАВИЛОМ</a:t>
            </a:r>
            <a:r>
              <a:rPr lang="ru-RU" sz="2000" b="1" spc="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«КУЛАК-</a:t>
            </a:r>
            <a:r>
              <a:rPr lang="ru-RU" sz="20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БАРИН»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BFAFFB1B-9D5A-4923-A6F3-E4017FDFD66C}"/>
              </a:ext>
            </a:extLst>
          </p:cNvPr>
          <p:cNvSpPr/>
          <p:nvPr/>
        </p:nvSpPr>
        <p:spPr>
          <a:xfrm>
            <a:off x="5628196" y="438344"/>
            <a:ext cx="1176228" cy="424207"/>
          </a:xfrm>
          <a:prstGeom prst="rightArrow">
            <a:avLst>
              <a:gd name="adj1" fmla="val 27778"/>
              <a:gd name="adj2" fmla="val 52222"/>
            </a:avLst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308D8B77-7D04-45D4-A851-9555756CD824}"/>
              </a:ext>
            </a:extLst>
          </p:cNvPr>
          <p:cNvSpPr/>
          <p:nvPr/>
        </p:nvSpPr>
        <p:spPr>
          <a:xfrm>
            <a:off x="7052645" y="183822"/>
            <a:ext cx="2553268" cy="9308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КОЛОТУН 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9FE889A-1561-4870-9C44-A042973448C7}"/>
              </a:ext>
            </a:extLst>
          </p:cNvPr>
          <p:cNvSpPr/>
          <p:nvPr/>
        </p:nvSpPr>
        <p:spPr>
          <a:xfrm>
            <a:off x="91438" y="1326665"/>
            <a:ext cx="11974871" cy="198414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latin typeface="Bahnschrift" panose="020B0502040204020203" pitchFamily="34" charset="0"/>
              </a:rPr>
              <a:t>СОГРЕТЬ РАНЕНОГО!</a:t>
            </a:r>
          </a:p>
          <a:p>
            <a:pPr algn="ctr"/>
            <a:r>
              <a:rPr lang="ru-RU" dirty="0">
                <a:latin typeface="Bahnschrift" panose="020B0502040204020203" pitchFamily="34" charset="0"/>
              </a:rPr>
              <a:t>Укрыть раненого термоизолирующим покрывалом.</a:t>
            </a:r>
          </a:p>
          <a:p>
            <a:pPr algn="ctr"/>
            <a:r>
              <a:rPr lang="ru-RU" dirty="0">
                <a:latin typeface="Bahnschrift" panose="020B0502040204020203" pitchFamily="34" charset="0"/>
              </a:rPr>
              <a:t>По возможности удалить влажную одежду, в том числе окровавленную.</a:t>
            </a:r>
          </a:p>
          <a:p>
            <a:pPr algn="ctr"/>
            <a:r>
              <a:rPr lang="ru-RU" dirty="0">
                <a:latin typeface="Bahnschrift" panose="020B0502040204020203" pitchFamily="34" charset="0"/>
              </a:rPr>
              <a:t>Раненый с кровопотерей всегда быстро переохлаждается, поэтому обязательно его изолировать от холодных поверхностей (земля, камень и т.п.) с использованием полиуретановых ковриков (одеял, термоизолирующих и подручных средств). </a:t>
            </a:r>
          </a:p>
        </p:txBody>
      </p:sp>
      <p:sp>
        <p:nvSpPr>
          <p:cNvPr id="40" name="Стрелка: шеврон 39">
            <a:hlinkClick r:id="rId13" action="ppaction://hlinksldjump"/>
            <a:extLst>
              <a:ext uri="{FF2B5EF4-FFF2-40B4-BE49-F238E27FC236}">
                <a16:creationId xmlns:a16="http://schemas.microsoft.com/office/drawing/2014/main" id="{3F30DA80-8692-4179-A728-6A96E0366934}"/>
              </a:ext>
            </a:extLst>
          </p:cNvPr>
          <p:cNvSpPr/>
          <p:nvPr/>
        </p:nvSpPr>
        <p:spPr>
          <a:xfrm>
            <a:off x="11679965" y="6353666"/>
            <a:ext cx="431801" cy="377072"/>
          </a:xfrm>
          <a:prstGeom prst="chevron">
            <a:avLst/>
          </a:prstGeom>
          <a:solidFill>
            <a:srgbClr val="92D05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3313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20A664C-32A4-433B-9D78-5B04BC1F05FC}"/>
              </a:ext>
            </a:extLst>
          </p:cNvPr>
          <p:cNvSpPr/>
          <p:nvPr/>
        </p:nvSpPr>
        <p:spPr>
          <a:xfrm>
            <a:off x="91438" y="65988"/>
            <a:ext cx="3586480" cy="1168923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Жёлтая зона.</a:t>
            </a:r>
          </a:p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(Зона относительной безопасности, место временного укрытия.)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F31C848-C21B-4B98-935F-A57BFFF40FB3}"/>
              </a:ext>
            </a:extLst>
          </p:cNvPr>
          <p:cNvGrpSpPr/>
          <p:nvPr/>
        </p:nvGrpSpPr>
        <p:grpSpPr>
          <a:xfrm>
            <a:off x="1897751" y="4602637"/>
            <a:ext cx="1514765" cy="933254"/>
            <a:chOff x="1897751" y="4602637"/>
            <a:chExt cx="1514765" cy="933254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60F99496-E771-4A8D-BC25-E114318A0FAC}"/>
                </a:ext>
              </a:extLst>
            </p:cNvPr>
            <p:cNvSpPr/>
            <p:nvPr/>
          </p:nvSpPr>
          <p:spPr>
            <a:xfrm>
              <a:off x="1995665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К</a:t>
              </a:r>
            </a:p>
          </p:txBody>
        </p:sp>
        <p:pic>
          <p:nvPicPr>
            <p:cNvPr id="6" name="object 45">
              <a:extLst>
                <a:ext uri="{FF2B5EF4-FFF2-40B4-BE49-F238E27FC236}">
                  <a16:creationId xmlns:a16="http://schemas.microsoft.com/office/drawing/2014/main" id="{977ADF97-3EB7-4143-A763-58AEE5AAC83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7751" y="4694391"/>
              <a:ext cx="919063" cy="749744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CE2DEDB-4ED3-47CB-9624-D020603DF938}"/>
              </a:ext>
            </a:extLst>
          </p:cNvPr>
          <p:cNvGrpSpPr/>
          <p:nvPr/>
        </p:nvGrpSpPr>
        <p:grpSpPr>
          <a:xfrm>
            <a:off x="3606776" y="4534058"/>
            <a:ext cx="1501694" cy="1070411"/>
            <a:chOff x="3606776" y="4534058"/>
            <a:chExt cx="1501694" cy="1070411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217973F1-1FA4-49D5-A3DD-F2FDB7C8A255}"/>
                </a:ext>
              </a:extLst>
            </p:cNvPr>
            <p:cNvSpPr/>
            <p:nvPr/>
          </p:nvSpPr>
          <p:spPr>
            <a:xfrm>
              <a:off x="3691619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У</a:t>
              </a:r>
            </a:p>
          </p:txBody>
        </p:sp>
        <p:pic>
          <p:nvPicPr>
            <p:cNvPr id="17" name="object 46">
              <a:extLst>
                <a:ext uri="{FF2B5EF4-FFF2-40B4-BE49-F238E27FC236}">
                  <a16:creationId xmlns:a16="http://schemas.microsoft.com/office/drawing/2014/main" id="{6B2BEC46-836A-4ED6-9418-996052D14E5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6776" y="4534058"/>
              <a:ext cx="977762" cy="1070411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D8974A53-261E-4AFF-87DA-D3D3EF62B291}"/>
              </a:ext>
            </a:extLst>
          </p:cNvPr>
          <p:cNvGrpSpPr/>
          <p:nvPr/>
        </p:nvGrpSpPr>
        <p:grpSpPr>
          <a:xfrm>
            <a:off x="5387573" y="4602637"/>
            <a:ext cx="1416851" cy="933254"/>
            <a:chOff x="5387573" y="4602637"/>
            <a:chExt cx="1416851" cy="933254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EE7DA05-D445-4AF0-B67B-10E8D5371A93}"/>
                </a:ext>
              </a:extLst>
            </p:cNvPr>
            <p:cNvSpPr/>
            <p:nvPr/>
          </p:nvSpPr>
          <p:spPr>
            <a:xfrm>
              <a:off x="5387573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Л</a:t>
              </a:r>
            </a:p>
          </p:txBody>
        </p:sp>
        <p:pic>
          <p:nvPicPr>
            <p:cNvPr id="18" name="object 47">
              <a:extLst>
                <a:ext uri="{FF2B5EF4-FFF2-40B4-BE49-F238E27FC236}">
                  <a16:creationId xmlns:a16="http://schemas.microsoft.com/office/drawing/2014/main" id="{D44DF975-635C-45D5-801B-A8E9F7D0375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38832" y="4746317"/>
              <a:ext cx="438660" cy="66003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438966D-DF1F-4F1D-8845-4B772542A6A0}"/>
              </a:ext>
            </a:extLst>
          </p:cNvPr>
          <p:cNvGrpSpPr/>
          <p:nvPr/>
        </p:nvGrpSpPr>
        <p:grpSpPr>
          <a:xfrm>
            <a:off x="7083526" y="4609707"/>
            <a:ext cx="1416851" cy="933254"/>
            <a:chOff x="7083526" y="4609707"/>
            <a:chExt cx="1416851" cy="933254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BE0E713C-6E96-4B72-910C-07B760425058}"/>
                </a:ext>
              </a:extLst>
            </p:cNvPr>
            <p:cNvSpPr/>
            <p:nvPr/>
          </p:nvSpPr>
          <p:spPr>
            <a:xfrm>
              <a:off x="7083526" y="460970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А</a:t>
              </a:r>
            </a:p>
          </p:txBody>
        </p:sp>
        <p:pic>
          <p:nvPicPr>
            <p:cNvPr id="19" name="object 51">
              <a:extLst>
                <a:ext uri="{FF2B5EF4-FFF2-40B4-BE49-F238E27FC236}">
                  <a16:creationId xmlns:a16="http://schemas.microsoft.com/office/drawing/2014/main" id="{B7594CF5-A58C-4F42-92CE-63BFEB8C319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64351" y="4609707"/>
              <a:ext cx="627600" cy="796644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A1D930A-88C4-4CA9-B4D8-161F906DDC88}"/>
              </a:ext>
            </a:extLst>
          </p:cNvPr>
          <p:cNvGrpSpPr/>
          <p:nvPr/>
        </p:nvGrpSpPr>
        <p:grpSpPr>
          <a:xfrm>
            <a:off x="8779481" y="4602637"/>
            <a:ext cx="1416851" cy="933254"/>
            <a:chOff x="8779481" y="4602637"/>
            <a:chExt cx="1416851" cy="933254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13AF1817-3C9C-48DC-AEB5-185B7113D508}"/>
                </a:ext>
              </a:extLst>
            </p:cNvPr>
            <p:cNvSpPr/>
            <p:nvPr/>
          </p:nvSpPr>
          <p:spPr>
            <a:xfrm>
              <a:off x="8779481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К</a:t>
              </a:r>
            </a:p>
          </p:txBody>
        </p:sp>
        <p:pic>
          <p:nvPicPr>
            <p:cNvPr id="24" name="object 48">
              <a:extLst>
                <a:ext uri="{FF2B5EF4-FFF2-40B4-BE49-F238E27FC236}">
                  <a16:creationId xmlns:a16="http://schemas.microsoft.com/office/drawing/2014/main" id="{BE4B2799-76DF-4037-938F-B20BA29B550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51768" y="4675624"/>
              <a:ext cx="636138" cy="801420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C54B8D3-49C4-40BC-9877-364E88F524A9}"/>
              </a:ext>
            </a:extLst>
          </p:cNvPr>
          <p:cNvGrpSpPr/>
          <p:nvPr/>
        </p:nvGrpSpPr>
        <p:grpSpPr>
          <a:xfrm>
            <a:off x="3850517" y="181419"/>
            <a:ext cx="1514764" cy="933254"/>
            <a:chOff x="1897751" y="5736366"/>
            <a:chExt cx="1514764" cy="933254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C418BF36-972F-487E-A85F-36BC29E10321}"/>
                </a:ext>
              </a:extLst>
            </p:cNvPr>
            <p:cNvSpPr/>
            <p:nvPr/>
          </p:nvSpPr>
          <p:spPr>
            <a:xfrm>
              <a:off x="1995664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Б</a:t>
              </a:r>
            </a:p>
          </p:txBody>
        </p:sp>
        <p:pic>
          <p:nvPicPr>
            <p:cNvPr id="26" name="object 53">
              <a:extLst>
                <a:ext uri="{FF2B5EF4-FFF2-40B4-BE49-F238E27FC236}">
                  <a16:creationId xmlns:a16="http://schemas.microsoft.com/office/drawing/2014/main" id="{CEFE264E-BEE7-4D33-AA64-5FC919BC210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97751" y="5828122"/>
              <a:ext cx="919063" cy="822208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AF4B5F4-1610-4A4D-A8D0-478027BCC77F}"/>
              </a:ext>
            </a:extLst>
          </p:cNvPr>
          <p:cNvGrpSpPr/>
          <p:nvPr/>
        </p:nvGrpSpPr>
        <p:grpSpPr>
          <a:xfrm>
            <a:off x="3691616" y="5736366"/>
            <a:ext cx="1416854" cy="933254"/>
            <a:chOff x="3691616" y="5736366"/>
            <a:chExt cx="1416854" cy="933254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D31D5AD2-0D26-4A29-877B-F204D5F6A965}"/>
                </a:ext>
              </a:extLst>
            </p:cNvPr>
            <p:cNvSpPr/>
            <p:nvPr/>
          </p:nvSpPr>
          <p:spPr>
            <a:xfrm>
              <a:off x="3691619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А</a:t>
              </a:r>
            </a:p>
          </p:txBody>
        </p:sp>
        <p:pic>
          <p:nvPicPr>
            <p:cNvPr id="27" name="object 52">
              <a:extLst>
                <a:ext uri="{FF2B5EF4-FFF2-40B4-BE49-F238E27FC236}">
                  <a16:creationId xmlns:a16="http://schemas.microsoft.com/office/drawing/2014/main" id="{AE22EC28-53BC-4620-B923-DC9B4DF2C55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91616" y="5828122"/>
              <a:ext cx="672993" cy="743492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AC2E919-ECA4-4C55-B74F-3D62591C0494}"/>
              </a:ext>
            </a:extLst>
          </p:cNvPr>
          <p:cNvGrpSpPr/>
          <p:nvPr/>
        </p:nvGrpSpPr>
        <p:grpSpPr>
          <a:xfrm>
            <a:off x="5387574" y="5736366"/>
            <a:ext cx="1416851" cy="933254"/>
            <a:chOff x="5387574" y="5736366"/>
            <a:chExt cx="1416851" cy="933254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1ACA2D22-A922-4F9B-8FCD-645F3A609F44}"/>
                </a:ext>
              </a:extLst>
            </p:cNvPr>
            <p:cNvSpPr/>
            <p:nvPr/>
          </p:nvSpPr>
          <p:spPr>
            <a:xfrm>
              <a:off x="5387574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Р</a:t>
              </a:r>
            </a:p>
          </p:txBody>
        </p:sp>
        <p:pic>
          <p:nvPicPr>
            <p:cNvPr id="28" name="object 49">
              <a:extLst>
                <a:ext uri="{FF2B5EF4-FFF2-40B4-BE49-F238E27FC236}">
                  <a16:creationId xmlns:a16="http://schemas.microsoft.com/office/drawing/2014/main" id="{FEC9C89B-0441-4B19-9AA3-225D0061A4F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35657" y="5864650"/>
              <a:ext cx="560341" cy="67043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919941E1-6311-4337-9D9A-E2A0FADBDC7F}"/>
              </a:ext>
            </a:extLst>
          </p:cNvPr>
          <p:cNvGrpSpPr/>
          <p:nvPr/>
        </p:nvGrpSpPr>
        <p:grpSpPr>
          <a:xfrm>
            <a:off x="7083526" y="5736366"/>
            <a:ext cx="1416851" cy="933254"/>
            <a:chOff x="7083526" y="5736366"/>
            <a:chExt cx="1416851" cy="933254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E172680-7CC4-4C03-B569-B6F8ED770B4F}"/>
                </a:ext>
              </a:extLst>
            </p:cNvPr>
            <p:cNvSpPr/>
            <p:nvPr/>
          </p:nvSpPr>
          <p:spPr>
            <a:xfrm>
              <a:off x="7083526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И</a:t>
              </a:r>
            </a:p>
          </p:txBody>
        </p:sp>
        <p:pic>
          <p:nvPicPr>
            <p:cNvPr id="29" name="object 44">
              <a:extLst>
                <a:ext uri="{FF2B5EF4-FFF2-40B4-BE49-F238E27FC236}">
                  <a16:creationId xmlns:a16="http://schemas.microsoft.com/office/drawing/2014/main" id="{A11E2449-A404-4F58-BAE9-C58F0773CC2B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83526" y="5828122"/>
              <a:ext cx="708425" cy="7434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C02086FA-F9A7-4B3F-BAF5-E226DE1D9FD6}"/>
              </a:ext>
            </a:extLst>
          </p:cNvPr>
          <p:cNvGrpSpPr/>
          <p:nvPr/>
        </p:nvGrpSpPr>
        <p:grpSpPr>
          <a:xfrm>
            <a:off x="8779481" y="5736366"/>
            <a:ext cx="1416851" cy="933254"/>
            <a:chOff x="8779481" y="5736366"/>
            <a:chExt cx="1416851" cy="933254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D4B6E305-B6C1-4904-8CD6-39BC907E99C3}"/>
                </a:ext>
              </a:extLst>
            </p:cNvPr>
            <p:cNvSpPr/>
            <p:nvPr/>
          </p:nvSpPr>
          <p:spPr>
            <a:xfrm>
              <a:off x="8779481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Н</a:t>
              </a:r>
            </a:p>
          </p:txBody>
        </p:sp>
        <p:pic>
          <p:nvPicPr>
            <p:cNvPr id="30" name="object 50">
              <a:extLst>
                <a:ext uri="{FF2B5EF4-FFF2-40B4-BE49-F238E27FC236}">
                  <a16:creationId xmlns:a16="http://schemas.microsoft.com/office/drawing/2014/main" id="{FE439FE3-02B1-4F8A-A86A-C37F765341B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58941" y="5864650"/>
              <a:ext cx="558436" cy="706964"/>
            </a:xfrm>
            <a:prstGeom prst="rect">
              <a:avLst/>
            </a:prstGeom>
          </p:spPr>
        </p:pic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43C829EC-ED03-4BDF-BB60-51A72E1F42E4}"/>
              </a:ext>
            </a:extLst>
          </p:cNvPr>
          <p:cNvSpPr/>
          <p:nvPr/>
        </p:nvSpPr>
        <p:spPr>
          <a:xfrm>
            <a:off x="91438" y="3408811"/>
            <a:ext cx="11974871" cy="933254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ПОСЛЕДОВАТЕЛЬНОСТЬ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ОКАЗАНИЯ</a:t>
            </a:r>
            <a:r>
              <a:rPr lang="ru-RU" sz="20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ПЕРВОЙ</a:t>
            </a:r>
            <a:r>
              <a:rPr lang="ru-RU" sz="2000" b="1" spc="-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ПОМОЩИ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В</a:t>
            </a:r>
            <a:r>
              <a:rPr lang="ru-RU" sz="2000" b="1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СООТВЕТСТВИИ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</a:t>
            </a:r>
            <a:r>
              <a:rPr lang="ru-RU" sz="2000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ПРАВИЛОМ</a:t>
            </a:r>
            <a:r>
              <a:rPr lang="ru-RU" sz="2000" b="1" spc="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«КУЛАК-</a:t>
            </a:r>
            <a:r>
              <a:rPr lang="ru-RU" sz="20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БАРИН»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BFAFFB1B-9D5A-4923-A6F3-E4017FDFD66C}"/>
              </a:ext>
            </a:extLst>
          </p:cNvPr>
          <p:cNvSpPr/>
          <p:nvPr/>
        </p:nvSpPr>
        <p:spPr>
          <a:xfrm>
            <a:off x="5628196" y="438344"/>
            <a:ext cx="1176228" cy="424207"/>
          </a:xfrm>
          <a:prstGeom prst="rightArrow">
            <a:avLst>
              <a:gd name="adj1" fmla="val 27778"/>
              <a:gd name="adj2" fmla="val 52222"/>
            </a:avLst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308D8B77-7D04-45D4-A851-9555756CD824}"/>
              </a:ext>
            </a:extLst>
          </p:cNvPr>
          <p:cNvSpPr/>
          <p:nvPr/>
        </p:nvSpPr>
        <p:spPr>
          <a:xfrm>
            <a:off x="7052645" y="183822"/>
            <a:ext cx="1620015" cy="9308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БОЛЬ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B3FD1B2E-550A-4FA9-A586-C212FE5D9749}"/>
              </a:ext>
            </a:extLst>
          </p:cNvPr>
          <p:cNvSpPr/>
          <p:nvPr/>
        </p:nvSpPr>
        <p:spPr>
          <a:xfrm>
            <a:off x="91438" y="1326665"/>
            <a:ext cx="11974871" cy="198414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latin typeface="Bahnschrift" panose="020B0502040204020203" pitchFamily="34" charset="0"/>
              </a:rPr>
              <a:t>ПРИМЕНИТЬ ОБЕЗБАЛИВАЮЩЕЕ СРЕДСТВО!</a:t>
            </a:r>
          </a:p>
          <a:p>
            <a:pPr algn="ctr"/>
            <a:r>
              <a:rPr lang="ru-RU" dirty="0">
                <a:latin typeface="Bahnschrift" panose="020B0502040204020203" pitchFamily="34" charset="0"/>
              </a:rPr>
              <a:t>Применение лекарственных препаратов для обезболивания в шприц-тюбиках: Энергичным вращательным движением повернуть колпачок до упора по ходу часовой стрелки. Снять колпачок с иглы, удерживая её в вертикальном положении. Ввести иглу резким колющим движением на всю длину в мягкие ткани (обезболивающее средство – в переднюю поверхность бедра, ягодичную мышцу или мышцы плеча). Выдавить всё содержимое шприц-тюбика. Извлечь иглу, не разжимая пальцев. Препараты в шприц-тюбиках допускается вводить непосредственно через обмундирование.</a:t>
            </a:r>
          </a:p>
        </p:txBody>
      </p:sp>
      <p:sp>
        <p:nvSpPr>
          <p:cNvPr id="40" name="Стрелка: шеврон 39">
            <a:hlinkClick r:id="rId13" action="ppaction://hlinksldjump"/>
            <a:extLst>
              <a:ext uri="{FF2B5EF4-FFF2-40B4-BE49-F238E27FC236}">
                <a16:creationId xmlns:a16="http://schemas.microsoft.com/office/drawing/2014/main" id="{D28511BF-204E-4736-A923-E678C96D7E68}"/>
              </a:ext>
            </a:extLst>
          </p:cNvPr>
          <p:cNvSpPr/>
          <p:nvPr/>
        </p:nvSpPr>
        <p:spPr>
          <a:xfrm>
            <a:off x="11679965" y="6353666"/>
            <a:ext cx="431801" cy="377072"/>
          </a:xfrm>
          <a:prstGeom prst="chevron">
            <a:avLst/>
          </a:prstGeom>
          <a:solidFill>
            <a:srgbClr val="92D05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4035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20A664C-32A4-433B-9D78-5B04BC1F05FC}"/>
              </a:ext>
            </a:extLst>
          </p:cNvPr>
          <p:cNvSpPr/>
          <p:nvPr/>
        </p:nvSpPr>
        <p:spPr>
          <a:xfrm>
            <a:off x="91438" y="65988"/>
            <a:ext cx="3586480" cy="1168923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Жёлтая зона.</a:t>
            </a:r>
          </a:p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(Зона относительной безопасности, место временного укрытия.)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F31C848-C21B-4B98-935F-A57BFFF40FB3}"/>
              </a:ext>
            </a:extLst>
          </p:cNvPr>
          <p:cNvGrpSpPr/>
          <p:nvPr/>
        </p:nvGrpSpPr>
        <p:grpSpPr>
          <a:xfrm>
            <a:off x="1897751" y="4602637"/>
            <a:ext cx="1514765" cy="933254"/>
            <a:chOff x="1897751" y="4602637"/>
            <a:chExt cx="1514765" cy="933254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60F99496-E771-4A8D-BC25-E114318A0FAC}"/>
                </a:ext>
              </a:extLst>
            </p:cNvPr>
            <p:cNvSpPr/>
            <p:nvPr/>
          </p:nvSpPr>
          <p:spPr>
            <a:xfrm>
              <a:off x="1995665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К</a:t>
              </a:r>
            </a:p>
          </p:txBody>
        </p:sp>
        <p:pic>
          <p:nvPicPr>
            <p:cNvPr id="6" name="object 45">
              <a:extLst>
                <a:ext uri="{FF2B5EF4-FFF2-40B4-BE49-F238E27FC236}">
                  <a16:creationId xmlns:a16="http://schemas.microsoft.com/office/drawing/2014/main" id="{977ADF97-3EB7-4143-A763-58AEE5AAC83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7751" y="4694391"/>
              <a:ext cx="919063" cy="749744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CE2DEDB-4ED3-47CB-9624-D020603DF938}"/>
              </a:ext>
            </a:extLst>
          </p:cNvPr>
          <p:cNvGrpSpPr/>
          <p:nvPr/>
        </p:nvGrpSpPr>
        <p:grpSpPr>
          <a:xfrm>
            <a:off x="3606776" y="4534058"/>
            <a:ext cx="1501694" cy="1070411"/>
            <a:chOff x="3606776" y="4534058"/>
            <a:chExt cx="1501694" cy="1070411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217973F1-1FA4-49D5-A3DD-F2FDB7C8A255}"/>
                </a:ext>
              </a:extLst>
            </p:cNvPr>
            <p:cNvSpPr/>
            <p:nvPr/>
          </p:nvSpPr>
          <p:spPr>
            <a:xfrm>
              <a:off x="3691619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У</a:t>
              </a:r>
            </a:p>
          </p:txBody>
        </p:sp>
        <p:pic>
          <p:nvPicPr>
            <p:cNvPr id="17" name="object 46">
              <a:extLst>
                <a:ext uri="{FF2B5EF4-FFF2-40B4-BE49-F238E27FC236}">
                  <a16:creationId xmlns:a16="http://schemas.microsoft.com/office/drawing/2014/main" id="{6B2BEC46-836A-4ED6-9418-996052D14E5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6776" y="4534058"/>
              <a:ext cx="977762" cy="1070411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D8974A53-261E-4AFF-87DA-D3D3EF62B291}"/>
              </a:ext>
            </a:extLst>
          </p:cNvPr>
          <p:cNvGrpSpPr/>
          <p:nvPr/>
        </p:nvGrpSpPr>
        <p:grpSpPr>
          <a:xfrm>
            <a:off x="5387573" y="4602637"/>
            <a:ext cx="1416851" cy="933254"/>
            <a:chOff x="5387573" y="4602637"/>
            <a:chExt cx="1416851" cy="933254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EE7DA05-D445-4AF0-B67B-10E8D5371A93}"/>
                </a:ext>
              </a:extLst>
            </p:cNvPr>
            <p:cNvSpPr/>
            <p:nvPr/>
          </p:nvSpPr>
          <p:spPr>
            <a:xfrm>
              <a:off x="5387573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Л</a:t>
              </a:r>
            </a:p>
          </p:txBody>
        </p:sp>
        <p:pic>
          <p:nvPicPr>
            <p:cNvPr id="18" name="object 47">
              <a:extLst>
                <a:ext uri="{FF2B5EF4-FFF2-40B4-BE49-F238E27FC236}">
                  <a16:creationId xmlns:a16="http://schemas.microsoft.com/office/drawing/2014/main" id="{D44DF975-635C-45D5-801B-A8E9F7D0375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38832" y="4746317"/>
              <a:ext cx="438660" cy="66003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438966D-DF1F-4F1D-8845-4B772542A6A0}"/>
              </a:ext>
            </a:extLst>
          </p:cNvPr>
          <p:cNvGrpSpPr/>
          <p:nvPr/>
        </p:nvGrpSpPr>
        <p:grpSpPr>
          <a:xfrm>
            <a:off x="7083526" y="4609707"/>
            <a:ext cx="1416851" cy="933254"/>
            <a:chOff x="7083526" y="4609707"/>
            <a:chExt cx="1416851" cy="933254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BE0E713C-6E96-4B72-910C-07B760425058}"/>
                </a:ext>
              </a:extLst>
            </p:cNvPr>
            <p:cNvSpPr/>
            <p:nvPr/>
          </p:nvSpPr>
          <p:spPr>
            <a:xfrm>
              <a:off x="7083526" y="460970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А</a:t>
              </a:r>
            </a:p>
          </p:txBody>
        </p:sp>
        <p:pic>
          <p:nvPicPr>
            <p:cNvPr id="19" name="object 51">
              <a:extLst>
                <a:ext uri="{FF2B5EF4-FFF2-40B4-BE49-F238E27FC236}">
                  <a16:creationId xmlns:a16="http://schemas.microsoft.com/office/drawing/2014/main" id="{B7594CF5-A58C-4F42-92CE-63BFEB8C319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64351" y="4609707"/>
              <a:ext cx="627600" cy="796644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A1D930A-88C4-4CA9-B4D8-161F906DDC88}"/>
              </a:ext>
            </a:extLst>
          </p:cNvPr>
          <p:cNvGrpSpPr/>
          <p:nvPr/>
        </p:nvGrpSpPr>
        <p:grpSpPr>
          <a:xfrm>
            <a:off x="8779481" y="4602637"/>
            <a:ext cx="1416851" cy="933254"/>
            <a:chOff x="8779481" y="4602637"/>
            <a:chExt cx="1416851" cy="933254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13AF1817-3C9C-48DC-AEB5-185B7113D508}"/>
                </a:ext>
              </a:extLst>
            </p:cNvPr>
            <p:cNvSpPr/>
            <p:nvPr/>
          </p:nvSpPr>
          <p:spPr>
            <a:xfrm>
              <a:off x="8779481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К</a:t>
              </a:r>
            </a:p>
          </p:txBody>
        </p:sp>
        <p:pic>
          <p:nvPicPr>
            <p:cNvPr id="24" name="object 48">
              <a:extLst>
                <a:ext uri="{FF2B5EF4-FFF2-40B4-BE49-F238E27FC236}">
                  <a16:creationId xmlns:a16="http://schemas.microsoft.com/office/drawing/2014/main" id="{BE4B2799-76DF-4037-938F-B20BA29B550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51768" y="4675624"/>
              <a:ext cx="636138" cy="801420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C54B8D3-49C4-40BC-9877-364E88F524A9}"/>
              </a:ext>
            </a:extLst>
          </p:cNvPr>
          <p:cNvGrpSpPr/>
          <p:nvPr/>
        </p:nvGrpSpPr>
        <p:grpSpPr>
          <a:xfrm>
            <a:off x="1897751" y="5736366"/>
            <a:ext cx="1514764" cy="933254"/>
            <a:chOff x="1897751" y="5736366"/>
            <a:chExt cx="1514764" cy="933254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C418BF36-972F-487E-A85F-36BC29E10321}"/>
                </a:ext>
              </a:extLst>
            </p:cNvPr>
            <p:cNvSpPr/>
            <p:nvPr/>
          </p:nvSpPr>
          <p:spPr>
            <a:xfrm>
              <a:off x="1995664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Б</a:t>
              </a:r>
            </a:p>
          </p:txBody>
        </p:sp>
        <p:pic>
          <p:nvPicPr>
            <p:cNvPr id="26" name="object 53">
              <a:extLst>
                <a:ext uri="{FF2B5EF4-FFF2-40B4-BE49-F238E27FC236}">
                  <a16:creationId xmlns:a16="http://schemas.microsoft.com/office/drawing/2014/main" id="{CEFE264E-BEE7-4D33-AA64-5FC919BC210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97751" y="5828122"/>
              <a:ext cx="919063" cy="822208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AF4B5F4-1610-4A4D-A8D0-478027BCC77F}"/>
              </a:ext>
            </a:extLst>
          </p:cNvPr>
          <p:cNvGrpSpPr/>
          <p:nvPr/>
        </p:nvGrpSpPr>
        <p:grpSpPr>
          <a:xfrm>
            <a:off x="3926139" y="181419"/>
            <a:ext cx="1416854" cy="933254"/>
            <a:chOff x="3691616" y="5736366"/>
            <a:chExt cx="1416854" cy="933254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D31D5AD2-0D26-4A29-877B-F204D5F6A965}"/>
                </a:ext>
              </a:extLst>
            </p:cNvPr>
            <p:cNvSpPr/>
            <p:nvPr/>
          </p:nvSpPr>
          <p:spPr>
            <a:xfrm>
              <a:off x="3691619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А</a:t>
              </a:r>
            </a:p>
          </p:txBody>
        </p:sp>
        <p:pic>
          <p:nvPicPr>
            <p:cNvPr id="27" name="object 52">
              <a:extLst>
                <a:ext uri="{FF2B5EF4-FFF2-40B4-BE49-F238E27FC236}">
                  <a16:creationId xmlns:a16="http://schemas.microsoft.com/office/drawing/2014/main" id="{AE22EC28-53BC-4620-B923-DC9B4DF2C55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91616" y="5828122"/>
              <a:ext cx="672993" cy="743492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AC2E919-ECA4-4C55-B74F-3D62591C0494}"/>
              </a:ext>
            </a:extLst>
          </p:cNvPr>
          <p:cNvGrpSpPr/>
          <p:nvPr/>
        </p:nvGrpSpPr>
        <p:grpSpPr>
          <a:xfrm>
            <a:off x="5387574" y="5736366"/>
            <a:ext cx="1416851" cy="933254"/>
            <a:chOff x="5387574" y="5736366"/>
            <a:chExt cx="1416851" cy="933254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1ACA2D22-A922-4F9B-8FCD-645F3A609F44}"/>
                </a:ext>
              </a:extLst>
            </p:cNvPr>
            <p:cNvSpPr/>
            <p:nvPr/>
          </p:nvSpPr>
          <p:spPr>
            <a:xfrm>
              <a:off x="5387574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Р</a:t>
              </a:r>
            </a:p>
          </p:txBody>
        </p:sp>
        <p:pic>
          <p:nvPicPr>
            <p:cNvPr id="28" name="object 49">
              <a:extLst>
                <a:ext uri="{FF2B5EF4-FFF2-40B4-BE49-F238E27FC236}">
                  <a16:creationId xmlns:a16="http://schemas.microsoft.com/office/drawing/2014/main" id="{FEC9C89B-0441-4B19-9AA3-225D0061A4F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35657" y="5864650"/>
              <a:ext cx="560341" cy="67043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919941E1-6311-4337-9D9A-E2A0FADBDC7F}"/>
              </a:ext>
            </a:extLst>
          </p:cNvPr>
          <p:cNvGrpSpPr/>
          <p:nvPr/>
        </p:nvGrpSpPr>
        <p:grpSpPr>
          <a:xfrm>
            <a:off x="7083526" y="5736366"/>
            <a:ext cx="1416851" cy="933254"/>
            <a:chOff x="7083526" y="5736366"/>
            <a:chExt cx="1416851" cy="933254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E172680-7CC4-4C03-B569-B6F8ED770B4F}"/>
                </a:ext>
              </a:extLst>
            </p:cNvPr>
            <p:cNvSpPr/>
            <p:nvPr/>
          </p:nvSpPr>
          <p:spPr>
            <a:xfrm>
              <a:off x="7083526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И</a:t>
              </a:r>
            </a:p>
          </p:txBody>
        </p:sp>
        <p:pic>
          <p:nvPicPr>
            <p:cNvPr id="29" name="object 44">
              <a:extLst>
                <a:ext uri="{FF2B5EF4-FFF2-40B4-BE49-F238E27FC236}">
                  <a16:creationId xmlns:a16="http://schemas.microsoft.com/office/drawing/2014/main" id="{A11E2449-A404-4F58-BAE9-C58F0773CC2B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83526" y="5828122"/>
              <a:ext cx="708425" cy="7434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C02086FA-F9A7-4B3F-BAF5-E226DE1D9FD6}"/>
              </a:ext>
            </a:extLst>
          </p:cNvPr>
          <p:cNvGrpSpPr/>
          <p:nvPr/>
        </p:nvGrpSpPr>
        <p:grpSpPr>
          <a:xfrm>
            <a:off x="8779481" y="5736366"/>
            <a:ext cx="1416851" cy="933254"/>
            <a:chOff x="8779481" y="5736366"/>
            <a:chExt cx="1416851" cy="933254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D4B6E305-B6C1-4904-8CD6-39BC907E99C3}"/>
                </a:ext>
              </a:extLst>
            </p:cNvPr>
            <p:cNvSpPr/>
            <p:nvPr/>
          </p:nvSpPr>
          <p:spPr>
            <a:xfrm>
              <a:off x="8779481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Н</a:t>
              </a:r>
            </a:p>
          </p:txBody>
        </p:sp>
        <p:pic>
          <p:nvPicPr>
            <p:cNvPr id="30" name="object 50">
              <a:extLst>
                <a:ext uri="{FF2B5EF4-FFF2-40B4-BE49-F238E27FC236}">
                  <a16:creationId xmlns:a16="http://schemas.microsoft.com/office/drawing/2014/main" id="{FE439FE3-02B1-4F8A-A86A-C37F765341B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58941" y="5864650"/>
              <a:ext cx="558436" cy="706964"/>
            </a:xfrm>
            <a:prstGeom prst="rect">
              <a:avLst/>
            </a:prstGeom>
          </p:spPr>
        </p:pic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43C829EC-ED03-4BDF-BB60-51A72E1F42E4}"/>
              </a:ext>
            </a:extLst>
          </p:cNvPr>
          <p:cNvSpPr/>
          <p:nvPr/>
        </p:nvSpPr>
        <p:spPr>
          <a:xfrm>
            <a:off x="91438" y="3408811"/>
            <a:ext cx="11974871" cy="933254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ПОСЛЕДОВАТЕЛЬНОСТЬ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ОКАЗАНИЯ</a:t>
            </a:r>
            <a:r>
              <a:rPr lang="ru-RU" sz="20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ПЕРВОЙ</a:t>
            </a:r>
            <a:r>
              <a:rPr lang="ru-RU" sz="2000" b="1" spc="-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ПОМОЩИ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В</a:t>
            </a:r>
            <a:r>
              <a:rPr lang="ru-RU" sz="2000" b="1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СООТВЕТСТВИИ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</a:t>
            </a:r>
            <a:r>
              <a:rPr lang="ru-RU" sz="2000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ПРАВИЛОМ</a:t>
            </a:r>
            <a:r>
              <a:rPr lang="ru-RU" sz="2000" b="1" spc="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«КУЛАК-</a:t>
            </a:r>
            <a:r>
              <a:rPr lang="ru-RU" sz="20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БАРИН»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BFAFFB1B-9D5A-4923-A6F3-E4017FDFD66C}"/>
              </a:ext>
            </a:extLst>
          </p:cNvPr>
          <p:cNvSpPr/>
          <p:nvPr/>
        </p:nvSpPr>
        <p:spPr>
          <a:xfrm>
            <a:off x="5628196" y="438344"/>
            <a:ext cx="1176228" cy="424207"/>
          </a:xfrm>
          <a:prstGeom prst="rightArrow">
            <a:avLst>
              <a:gd name="adj1" fmla="val 27778"/>
              <a:gd name="adj2" fmla="val 52222"/>
            </a:avLst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308D8B77-7D04-45D4-A851-9555756CD824}"/>
              </a:ext>
            </a:extLst>
          </p:cNvPr>
          <p:cNvSpPr/>
          <p:nvPr/>
        </p:nvSpPr>
        <p:spPr>
          <a:xfrm>
            <a:off x="7052645" y="183822"/>
            <a:ext cx="3505376" cy="9308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АНТИБИОТИК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7D72F9D6-2811-4CA2-AC96-B5107D19D689}"/>
              </a:ext>
            </a:extLst>
          </p:cNvPr>
          <p:cNvSpPr/>
          <p:nvPr/>
        </p:nvSpPr>
        <p:spPr>
          <a:xfrm>
            <a:off x="91438" y="1326665"/>
            <a:ext cx="11974871" cy="198414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Bahnschrift" panose="020B0502040204020203" pitchFamily="34" charset="0"/>
              </a:rPr>
              <a:t>ЕСЛИ РАНЕНЫЙ В СОЗНАНИИ – ПРИМЕНИТЬ ТАБЛЕТИРОВАННЫЙ АНТИБИОТИК!</a:t>
            </a:r>
          </a:p>
        </p:txBody>
      </p:sp>
      <p:sp>
        <p:nvSpPr>
          <p:cNvPr id="40" name="Стрелка: шеврон 39">
            <a:hlinkClick r:id="rId13" action="ppaction://hlinksldjump"/>
            <a:extLst>
              <a:ext uri="{FF2B5EF4-FFF2-40B4-BE49-F238E27FC236}">
                <a16:creationId xmlns:a16="http://schemas.microsoft.com/office/drawing/2014/main" id="{E807DCFC-C7BE-464E-B7B3-DD9F24CDEBB4}"/>
              </a:ext>
            </a:extLst>
          </p:cNvPr>
          <p:cNvSpPr/>
          <p:nvPr/>
        </p:nvSpPr>
        <p:spPr>
          <a:xfrm>
            <a:off x="11679965" y="6353666"/>
            <a:ext cx="431801" cy="377072"/>
          </a:xfrm>
          <a:prstGeom prst="chevron">
            <a:avLst/>
          </a:prstGeom>
          <a:solidFill>
            <a:srgbClr val="92D05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5146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20A664C-32A4-433B-9D78-5B04BC1F05FC}"/>
              </a:ext>
            </a:extLst>
          </p:cNvPr>
          <p:cNvSpPr/>
          <p:nvPr/>
        </p:nvSpPr>
        <p:spPr>
          <a:xfrm>
            <a:off x="91438" y="65988"/>
            <a:ext cx="3586480" cy="1168923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Жёлтая зона.</a:t>
            </a:r>
          </a:p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(Зона относительной безопасности, место временного укрытия.)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F31C848-C21B-4B98-935F-A57BFFF40FB3}"/>
              </a:ext>
            </a:extLst>
          </p:cNvPr>
          <p:cNvGrpSpPr/>
          <p:nvPr/>
        </p:nvGrpSpPr>
        <p:grpSpPr>
          <a:xfrm>
            <a:off x="1897751" y="4602637"/>
            <a:ext cx="1514765" cy="933254"/>
            <a:chOff x="1897751" y="4602637"/>
            <a:chExt cx="1514765" cy="933254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60F99496-E771-4A8D-BC25-E114318A0FAC}"/>
                </a:ext>
              </a:extLst>
            </p:cNvPr>
            <p:cNvSpPr/>
            <p:nvPr/>
          </p:nvSpPr>
          <p:spPr>
            <a:xfrm>
              <a:off x="1995665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К</a:t>
              </a:r>
            </a:p>
          </p:txBody>
        </p:sp>
        <p:pic>
          <p:nvPicPr>
            <p:cNvPr id="6" name="object 45">
              <a:extLst>
                <a:ext uri="{FF2B5EF4-FFF2-40B4-BE49-F238E27FC236}">
                  <a16:creationId xmlns:a16="http://schemas.microsoft.com/office/drawing/2014/main" id="{977ADF97-3EB7-4143-A763-58AEE5AAC83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7751" y="4694391"/>
              <a:ext cx="919063" cy="749744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CE2DEDB-4ED3-47CB-9624-D020603DF938}"/>
              </a:ext>
            </a:extLst>
          </p:cNvPr>
          <p:cNvGrpSpPr/>
          <p:nvPr/>
        </p:nvGrpSpPr>
        <p:grpSpPr>
          <a:xfrm>
            <a:off x="3606776" y="4534058"/>
            <a:ext cx="1501694" cy="1070411"/>
            <a:chOff x="3606776" y="4534058"/>
            <a:chExt cx="1501694" cy="1070411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217973F1-1FA4-49D5-A3DD-F2FDB7C8A255}"/>
                </a:ext>
              </a:extLst>
            </p:cNvPr>
            <p:cNvSpPr/>
            <p:nvPr/>
          </p:nvSpPr>
          <p:spPr>
            <a:xfrm>
              <a:off x="3691619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У</a:t>
              </a:r>
            </a:p>
          </p:txBody>
        </p:sp>
        <p:pic>
          <p:nvPicPr>
            <p:cNvPr id="17" name="object 46">
              <a:extLst>
                <a:ext uri="{FF2B5EF4-FFF2-40B4-BE49-F238E27FC236}">
                  <a16:creationId xmlns:a16="http://schemas.microsoft.com/office/drawing/2014/main" id="{6B2BEC46-836A-4ED6-9418-996052D14E5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6776" y="4534058"/>
              <a:ext cx="977762" cy="1070411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D8974A53-261E-4AFF-87DA-D3D3EF62B291}"/>
              </a:ext>
            </a:extLst>
          </p:cNvPr>
          <p:cNvGrpSpPr/>
          <p:nvPr/>
        </p:nvGrpSpPr>
        <p:grpSpPr>
          <a:xfrm>
            <a:off x="5387573" y="4602637"/>
            <a:ext cx="1416851" cy="933254"/>
            <a:chOff x="5387573" y="4602637"/>
            <a:chExt cx="1416851" cy="933254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EE7DA05-D445-4AF0-B67B-10E8D5371A93}"/>
                </a:ext>
              </a:extLst>
            </p:cNvPr>
            <p:cNvSpPr/>
            <p:nvPr/>
          </p:nvSpPr>
          <p:spPr>
            <a:xfrm>
              <a:off x="5387573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Л</a:t>
              </a:r>
            </a:p>
          </p:txBody>
        </p:sp>
        <p:pic>
          <p:nvPicPr>
            <p:cNvPr id="18" name="object 47">
              <a:extLst>
                <a:ext uri="{FF2B5EF4-FFF2-40B4-BE49-F238E27FC236}">
                  <a16:creationId xmlns:a16="http://schemas.microsoft.com/office/drawing/2014/main" id="{D44DF975-635C-45D5-801B-A8E9F7D0375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38832" y="4746317"/>
              <a:ext cx="438660" cy="66003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438966D-DF1F-4F1D-8845-4B772542A6A0}"/>
              </a:ext>
            </a:extLst>
          </p:cNvPr>
          <p:cNvGrpSpPr/>
          <p:nvPr/>
        </p:nvGrpSpPr>
        <p:grpSpPr>
          <a:xfrm>
            <a:off x="7083526" y="4609707"/>
            <a:ext cx="1416851" cy="933254"/>
            <a:chOff x="7083526" y="4609707"/>
            <a:chExt cx="1416851" cy="933254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BE0E713C-6E96-4B72-910C-07B760425058}"/>
                </a:ext>
              </a:extLst>
            </p:cNvPr>
            <p:cNvSpPr/>
            <p:nvPr/>
          </p:nvSpPr>
          <p:spPr>
            <a:xfrm>
              <a:off x="7083526" y="460970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А</a:t>
              </a:r>
            </a:p>
          </p:txBody>
        </p:sp>
        <p:pic>
          <p:nvPicPr>
            <p:cNvPr id="19" name="object 51">
              <a:extLst>
                <a:ext uri="{FF2B5EF4-FFF2-40B4-BE49-F238E27FC236}">
                  <a16:creationId xmlns:a16="http://schemas.microsoft.com/office/drawing/2014/main" id="{B7594CF5-A58C-4F42-92CE-63BFEB8C319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64351" y="4609707"/>
              <a:ext cx="627600" cy="796644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A1D930A-88C4-4CA9-B4D8-161F906DDC88}"/>
              </a:ext>
            </a:extLst>
          </p:cNvPr>
          <p:cNvGrpSpPr/>
          <p:nvPr/>
        </p:nvGrpSpPr>
        <p:grpSpPr>
          <a:xfrm>
            <a:off x="8779481" y="4602637"/>
            <a:ext cx="1416851" cy="933254"/>
            <a:chOff x="8779481" y="4602637"/>
            <a:chExt cx="1416851" cy="933254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13AF1817-3C9C-48DC-AEB5-185B7113D508}"/>
                </a:ext>
              </a:extLst>
            </p:cNvPr>
            <p:cNvSpPr/>
            <p:nvPr/>
          </p:nvSpPr>
          <p:spPr>
            <a:xfrm>
              <a:off x="8779481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К</a:t>
              </a:r>
            </a:p>
          </p:txBody>
        </p:sp>
        <p:pic>
          <p:nvPicPr>
            <p:cNvPr id="24" name="object 48">
              <a:extLst>
                <a:ext uri="{FF2B5EF4-FFF2-40B4-BE49-F238E27FC236}">
                  <a16:creationId xmlns:a16="http://schemas.microsoft.com/office/drawing/2014/main" id="{BE4B2799-76DF-4037-938F-B20BA29B550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51768" y="4675624"/>
              <a:ext cx="636138" cy="801420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C54B8D3-49C4-40BC-9877-364E88F524A9}"/>
              </a:ext>
            </a:extLst>
          </p:cNvPr>
          <p:cNvGrpSpPr/>
          <p:nvPr/>
        </p:nvGrpSpPr>
        <p:grpSpPr>
          <a:xfrm>
            <a:off x="1897751" y="5736366"/>
            <a:ext cx="1514764" cy="933254"/>
            <a:chOff x="1897751" y="5736366"/>
            <a:chExt cx="1514764" cy="933254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C418BF36-972F-487E-A85F-36BC29E10321}"/>
                </a:ext>
              </a:extLst>
            </p:cNvPr>
            <p:cNvSpPr/>
            <p:nvPr/>
          </p:nvSpPr>
          <p:spPr>
            <a:xfrm>
              <a:off x="1995664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Б</a:t>
              </a:r>
            </a:p>
          </p:txBody>
        </p:sp>
        <p:pic>
          <p:nvPicPr>
            <p:cNvPr id="26" name="object 53">
              <a:extLst>
                <a:ext uri="{FF2B5EF4-FFF2-40B4-BE49-F238E27FC236}">
                  <a16:creationId xmlns:a16="http://schemas.microsoft.com/office/drawing/2014/main" id="{CEFE264E-BEE7-4D33-AA64-5FC919BC210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97751" y="5828122"/>
              <a:ext cx="919063" cy="822208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AF4B5F4-1610-4A4D-A8D0-478027BCC77F}"/>
              </a:ext>
            </a:extLst>
          </p:cNvPr>
          <p:cNvGrpSpPr/>
          <p:nvPr/>
        </p:nvGrpSpPr>
        <p:grpSpPr>
          <a:xfrm>
            <a:off x="3691616" y="5736366"/>
            <a:ext cx="1416854" cy="933254"/>
            <a:chOff x="3691616" y="5736366"/>
            <a:chExt cx="1416854" cy="933254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D31D5AD2-0D26-4A29-877B-F204D5F6A965}"/>
                </a:ext>
              </a:extLst>
            </p:cNvPr>
            <p:cNvSpPr/>
            <p:nvPr/>
          </p:nvSpPr>
          <p:spPr>
            <a:xfrm>
              <a:off x="3691619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А</a:t>
              </a:r>
            </a:p>
          </p:txBody>
        </p:sp>
        <p:pic>
          <p:nvPicPr>
            <p:cNvPr id="27" name="object 52">
              <a:extLst>
                <a:ext uri="{FF2B5EF4-FFF2-40B4-BE49-F238E27FC236}">
                  <a16:creationId xmlns:a16="http://schemas.microsoft.com/office/drawing/2014/main" id="{AE22EC28-53BC-4620-B923-DC9B4DF2C55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91616" y="5828122"/>
              <a:ext cx="672993" cy="743492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AC2E919-ECA4-4C55-B74F-3D62591C0494}"/>
              </a:ext>
            </a:extLst>
          </p:cNvPr>
          <p:cNvGrpSpPr/>
          <p:nvPr/>
        </p:nvGrpSpPr>
        <p:grpSpPr>
          <a:xfrm>
            <a:off x="3944631" y="183822"/>
            <a:ext cx="1416851" cy="933254"/>
            <a:chOff x="5387574" y="5736366"/>
            <a:chExt cx="1416851" cy="933254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1ACA2D22-A922-4F9B-8FCD-645F3A609F44}"/>
                </a:ext>
              </a:extLst>
            </p:cNvPr>
            <p:cNvSpPr/>
            <p:nvPr/>
          </p:nvSpPr>
          <p:spPr>
            <a:xfrm>
              <a:off x="5387574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Р</a:t>
              </a:r>
            </a:p>
          </p:txBody>
        </p:sp>
        <p:pic>
          <p:nvPicPr>
            <p:cNvPr id="28" name="object 49">
              <a:extLst>
                <a:ext uri="{FF2B5EF4-FFF2-40B4-BE49-F238E27FC236}">
                  <a16:creationId xmlns:a16="http://schemas.microsoft.com/office/drawing/2014/main" id="{FEC9C89B-0441-4B19-9AA3-225D0061A4F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35657" y="5864650"/>
              <a:ext cx="560341" cy="67043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919941E1-6311-4337-9D9A-E2A0FADBDC7F}"/>
              </a:ext>
            </a:extLst>
          </p:cNvPr>
          <p:cNvGrpSpPr/>
          <p:nvPr/>
        </p:nvGrpSpPr>
        <p:grpSpPr>
          <a:xfrm>
            <a:off x="7083526" y="5736366"/>
            <a:ext cx="1416851" cy="933254"/>
            <a:chOff x="7083526" y="5736366"/>
            <a:chExt cx="1416851" cy="933254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E172680-7CC4-4C03-B569-B6F8ED770B4F}"/>
                </a:ext>
              </a:extLst>
            </p:cNvPr>
            <p:cNvSpPr/>
            <p:nvPr/>
          </p:nvSpPr>
          <p:spPr>
            <a:xfrm>
              <a:off x="7083526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И</a:t>
              </a:r>
            </a:p>
          </p:txBody>
        </p:sp>
        <p:pic>
          <p:nvPicPr>
            <p:cNvPr id="29" name="object 44">
              <a:extLst>
                <a:ext uri="{FF2B5EF4-FFF2-40B4-BE49-F238E27FC236}">
                  <a16:creationId xmlns:a16="http://schemas.microsoft.com/office/drawing/2014/main" id="{A11E2449-A404-4F58-BAE9-C58F0773CC2B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83526" y="5828122"/>
              <a:ext cx="708425" cy="7434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C02086FA-F9A7-4B3F-BAF5-E226DE1D9FD6}"/>
              </a:ext>
            </a:extLst>
          </p:cNvPr>
          <p:cNvGrpSpPr/>
          <p:nvPr/>
        </p:nvGrpSpPr>
        <p:grpSpPr>
          <a:xfrm>
            <a:off x="8779481" y="5736366"/>
            <a:ext cx="1416851" cy="933254"/>
            <a:chOff x="8779481" y="5736366"/>
            <a:chExt cx="1416851" cy="933254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D4B6E305-B6C1-4904-8CD6-39BC907E99C3}"/>
                </a:ext>
              </a:extLst>
            </p:cNvPr>
            <p:cNvSpPr/>
            <p:nvPr/>
          </p:nvSpPr>
          <p:spPr>
            <a:xfrm>
              <a:off x="8779481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Н</a:t>
              </a:r>
            </a:p>
          </p:txBody>
        </p:sp>
        <p:pic>
          <p:nvPicPr>
            <p:cNvPr id="30" name="object 50">
              <a:extLst>
                <a:ext uri="{FF2B5EF4-FFF2-40B4-BE49-F238E27FC236}">
                  <a16:creationId xmlns:a16="http://schemas.microsoft.com/office/drawing/2014/main" id="{FE439FE3-02B1-4F8A-A86A-C37F765341B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58941" y="5864650"/>
              <a:ext cx="558436" cy="706964"/>
            </a:xfrm>
            <a:prstGeom prst="rect">
              <a:avLst/>
            </a:prstGeom>
          </p:spPr>
        </p:pic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43C829EC-ED03-4BDF-BB60-51A72E1F42E4}"/>
              </a:ext>
            </a:extLst>
          </p:cNvPr>
          <p:cNvSpPr/>
          <p:nvPr/>
        </p:nvSpPr>
        <p:spPr>
          <a:xfrm>
            <a:off x="91438" y="3408811"/>
            <a:ext cx="11974871" cy="933254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ПОСЛЕДОВАТЕЛЬНОСТЬ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ОКАЗАНИЯ</a:t>
            </a:r>
            <a:r>
              <a:rPr lang="ru-RU" sz="20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ПЕРВОЙ</a:t>
            </a:r>
            <a:r>
              <a:rPr lang="ru-RU" sz="2000" b="1" spc="-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ПОМОЩИ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В</a:t>
            </a:r>
            <a:r>
              <a:rPr lang="ru-RU" sz="2000" b="1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СООТВЕТСТВИИ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</a:t>
            </a:r>
            <a:r>
              <a:rPr lang="ru-RU" sz="2000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ПРАВИЛОМ</a:t>
            </a:r>
            <a:r>
              <a:rPr lang="ru-RU" sz="2000" b="1" spc="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«КУЛАК-</a:t>
            </a:r>
            <a:r>
              <a:rPr lang="ru-RU" sz="20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БАРИН»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BFAFFB1B-9D5A-4923-A6F3-E4017FDFD66C}"/>
              </a:ext>
            </a:extLst>
          </p:cNvPr>
          <p:cNvSpPr/>
          <p:nvPr/>
        </p:nvSpPr>
        <p:spPr>
          <a:xfrm>
            <a:off x="5628196" y="438344"/>
            <a:ext cx="1176228" cy="424207"/>
          </a:xfrm>
          <a:prstGeom prst="rightArrow">
            <a:avLst>
              <a:gd name="adj1" fmla="val 27778"/>
              <a:gd name="adj2" fmla="val 52222"/>
            </a:avLst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308D8B77-7D04-45D4-A851-9555756CD824}"/>
              </a:ext>
            </a:extLst>
          </p:cNvPr>
          <p:cNvSpPr/>
          <p:nvPr/>
        </p:nvSpPr>
        <p:spPr>
          <a:xfrm>
            <a:off x="7052645" y="183822"/>
            <a:ext cx="1726836" cy="9308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РАНЫ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2FE9CF0-7916-4A96-839B-05BD1F205C5A}"/>
              </a:ext>
            </a:extLst>
          </p:cNvPr>
          <p:cNvSpPr/>
          <p:nvPr/>
        </p:nvSpPr>
        <p:spPr>
          <a:xfrm>
            <a:off x="91438" y="1326665"/>
            <a:ext cx="11974871" cy="198414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Bahnschrift" panose="020B0502040204020203" pitchFamily="34" charset="0"/>
              </a:rPr>
              <a:t>ПЕРЕВЯЗАТЬ РАНЫ, НЕ СОПРОВОЖДАЮЩИЕСЯ МАССИВНЫМ КРОВОТЕЧЕНИЕМ!</a:t>
            </a:r>
          </a:p>
        </p:txBody>
      </p:sp>
      <p:sp>
        <p:nvSpPr>
          <p:cNvPr id="40" name="Стрелка: шеврон 39">
            <a:hlinkClick r:id="rId13" action="ppaction://hlinksldjump"/>
            <a:extLst>
              <a:ext uri="{FF2B5EF4-FFF2-40B4-BE49-F238E27FC236}">
                <a16:creationId xmlns:a16="http://schemas.microsoft.com/office/drawing/2014/main" id="{E0260FE9-475A-423D-B82D-DE40A05CA02B}"/>
              </a:ext>
            </a:extLst>
          </p:cNvPr>
          <p:cNvSpPr/>
          <p:nvPr/>
        </p:nvSpPr>
        <p:spPr>
          <a:xfrm>
            <a:off x="11679965" y="6353666"/>
            <a:ext cx="431801" cy="377072"/>
          </a:xfrm>
          <a:prstGeom prst="chevron">
            <a:avLst/>
          </a:prstGeom>
          <a:solidFill>
            <a:srgbClr val="92D05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3565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20A664C-32A4-433B-9D78-5B04BC1F05FC}"/>
              </a:ext>
            </a:extLst>
          </p:cNvPr>
          <p:cNvSpPr/>
          <p:nvPr/>
        </p:nvSpPr>
        <p:spPr>
          <a:xfrm>
            <a:off x="91438" y="65988"/>
            <a:ext cx="3586480" cy="1168923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Жёлтая зона.</a:t>
            </a:r>
          </a:p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(Зона относительной безопасности, место временного укрытия.)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F31C848-C21B-4B98-935F-A57BFFF40FB3}"/>
              </a:ext>
            </a:extLst>
          </p:cNvPr>
          <p:cNvGrpSpPr/>
          <p:nvPr/>
        </p:nvGrpSpPr>
        <p:grpSpPr>
          <a:xfrm>
            <a:off x="1897751" y="4602637"/>
            <a:ext cx="1514765" cy="933254"/>
            <a:chOff x="1897751" y="4602637"/>
            <a:chExt cx="1514765" cy="933254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60F99496-E771-4A8D-BC25-E114318A0FAC}"/>
                </a:ext>
              </a:extLst>
            </p:cNvPr>
            <p:cNvSpPr/>
            <p:nvPr/>
          </p:nvSpPr>
          <p:spPr>
            <a:xfrm>
              <a:off x="1995665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К</a:t>
              </a:r>
            </a:p>
          </p:txBody>
        </p:sp>
        <p:pic>
          <p:nvPicPr>
            <p:cNvPr id="6" name="object 45">
              <a:extLst>
                <a:ext uri="{FF2B5EF4-FFF2-40B4-BE49-F238E27FC236}">
                  <a16:creationId xmlns:a16="http://schemas.microsoft.com/office/drawing/2014/main" id="{977ADF97-3EB7-4143-A763-58AEE5AAC83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7751" y="4694391"/>
              <a:ext cx="919063" cy="749744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CE2DEDB-4ED3-47CB-9624-D020603DF938}"/>
              </a:ext>
            </a:extLst>
          </p:cNvPr>
          <p:cNvGrpSpPr/>
          <p:nvPr/>
        </p:nvGrpSpPr>
        <p:grpSpPr>
          <a:xfrm>
            <a:off x="3606776" y="4534058"/>
            <a:ext cx="1501694" cy="1070411"/>
            <a:chOff x="3606776" y="4534058"/>
            <a:chExt cx="1501694" cy="1070411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217973F1-1FA4-49D5-A3DD-F2FDB7C8A255}"/>
                </a:ext>
              </a:extLst>
            </p:cNvPr>
            <p:cNvSpPr/>
            <p:nvPr/>
          </p:nvSpPr>
          <p:spPr>
            <a:xfrm>
              <a:off x="3691619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У</a:t>
              </a:r>
            </a:p>
          </p:txBody>
        </p:sp>
        <p:pic>
          <p:nvPicPr>
            <p:cNvPr id="17" name="object 46">
              <a:extLst>
                <a:ext uri="{FF2B5EF4-FFF2-40B4-BE49-F238E27FC236}">
                  <a16:creationId xmlns:a16="http://schemas.microsoft.com/office/drawing/2014/main" id="{6B2BEC46-836A-4ED6-9418-996052D14E5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6776" y="4534058"/>
              <a:ext cx="977762" cy="1070411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D8974A53-261E-4AFF-87DA-D3D3EF62B291}"/>
              </a:ext>
            </a:extLst>
          </p:cNvPr>
          <p:cNvGrpSpPr/>
          <p:nvPr/>
        </p:nvGrpSpPr>
        <p:grpSpPr>
          <a:xfrm>
            <a:off x="5387573" y="4602637"/>
            <a:ext cx="1416851" cy="933254"/>
            <a:chOff x="5387573" y="4602637"/>
            <a:chExt cx="1416851" cy="933254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EE7DA05-D445-4AF0-B67B-10E8D5371A93}"/>
                </a:ext>
              </a:extLst>
            </p:cNvPr>
            <p:cNvSpPr/>
            <p:nvPr/>
          </p:nvSpPr>
          <p:spPr>
            <a:xfrm>
              <a:off x="5387573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Л</a:t>
              </a:r>
            </a:p>
          </p:txBody>
        </p:sp>
        <p:pic>
          <p:nvPicPr>
            <p:cNvPr id="18" name="object 47">
              <a:extLst>
                <a:ext uri="{FF2B5EF4-FFF2-40B4-BE49-F238E27FC236}">
                  <a16:creationId xmlns:a16="http://schemas.microsoft.com/office/drawing/2014/main" id="{D44DF975-635C-45D5-801B-A8E9F7D0375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38832" y="4746317"/>
              <a:ext cx="438660" cy="66003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438966D-DF1F-4F1D-8845-4B772542A6A0}"/>
              </a:ext>
            </a:extLst>
          </p:cNvPr>
          <p:cNvGrpSpPr/>
          <p:nvPr/>
        </p:nvGrpSpPr>
        <p:grpSpPr>
          <a:xfrm>
            <a:off x="7083526" y="4609707"/>
            <a:ext cx="1416851" cy="933254"/>
            <a:chOff x="7083526" y="4609707"/>
            <a:chExt cx="1416851" cy="933254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BE0E713C-6E96-4B72-910C-07B760425058}"/>
                </a:ext>
              </a:extLst>
            </p:cNvPr>
            <p:cNvSpPr/>
            <p:nvPr/>
          </p:nvSpPr>
          <p:spPr>
            <a:xfrm>
              <a:off x="7083526" y="460970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А</a:t>
              </a:r>
            </a:p>
          </p:txBody>
        </p:sp>
        <p:pic>
          <p:nvPicPr>
            <p:cNvPr id="19" name="object 51">
              <a:extLst>
                <a:ext uri="{FF2B5EF4-FFF2-40B4-BE49-F238E27FC236}">
                  <a16:creationId xmlns:a16="http://schemas.microsoft.com/office/drawing/2014/main" id="{B7594CF5-A58C-4F42-92CE-63BFEB8C319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64351" y="4609707"/>
              <a:ext cx="627600" cy="796644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A1D930A-88C4-4CA9-B4D8-161F906DDC88}"/>
              </a:ext>
            </a:extLst>
          </p:cNvPr>
          <p:cNvGrpSpPr/>
          <p:nvPr/>
        </p:nvGrpSpPr>
        <p:grpSpPr>
          <a:xfrm>
            <a:off x="8779481" y="4602637"/>
            <a:ext cx="1416851" cy="933254"/>
            <a:chOff x="8779481" y="4602637"/>
            <a:chExt cx="1416851" cy="933254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13AF1817-3C9C-48DC-AEB5-185B7113D508}"/>
                </a:ext>
              </a:extLst>
            </p:cNvPr>
            <p:cNvSpPr/>
            <p:nvPr/>
          </p:nvSpPr>
          <p:spPr>
            <a:xfrm>
              <a:off x="8779481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К</a:t>
              </a:r>
            </a:p>
          </p:txBody>
        </p:sp>
        <p:pic>
          <p:nvPicPr>
            <p:cNvPr id="24" name="object 48">
              <a:extLst>
                <a:ext uri="{FF2B5EF4-FFF2-40B4-BE49-F238E27FC236}">
                  <a16:creationId xmlns:a16="http://schemas.microsoft.com/office/drawing/2014/main" id="{BE4B2799-76DF-4037-938F-B20BA29B550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51768" y="4675624"/>
              <a:ext cx="636138" cy="801420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C54B8D3-49C4-40BC-9877-364E88F524A9}"/>
              </a:ext>
            </a:extLst>
          </p:cNvPr>
          <p:cNvGrpSpPr/>
          <p:nvPr/>
        </p:nvGrpSpPr>
        <p:grpSpPr>
          <a:xfrm>
            <a:off x="1897751" y="5736366"/>
            <a:ext cx="1514764" cy="933254"/>
            <a:chOff x="1897751" y="5736366"/>
            <a:chExt cx="1514764" cy="933254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C418BF36-972F-487E-A85F-36BC29E10321}"/>
                </a:ext>
              </a:extLst>
            </p:cNvPr>
            <p:cNvSpPr/>
            <p:nvPr/>
          </p:nvSpPr>
          <p:spPr>
            <a:xfrm>
              <a:off x="1995664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Б</a:t>
              </a:r>
            </a:p>
          </p:txBody>
        </p:sp>
        <p:pic>
          <p:nvPicPr>
            <p:cNvPr id="26" name="object 53">
              <a:extLst>
                <a:ext uri="{FF2B5EF4-FFF2-40B4-BE49-F238E27FC236}">
                  <a16:creationId xmlns:a16="http://schemas.microsoft.com/office/drawing/2014/main" id="{CEFE264E-BEE7-4D33-AA64-5FC919BC210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97751" y="5828122"/>
              <a:ext cx="919063" cy="822208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AF4B5F4-1610-4A4D-A8D0-478027BCC77F}"/>
              </a:ext>
            </a:extLst>
          </p:cNvPr>
          <p:cNvGrpSpPr/>
          <p:nvPr/>
        </p:nvGrpSpPr>
        <p:grpSpPr>
          <a:xfrm>
            <a:off x="3691616" y="5736366"/>
            <a:ext cx="1416854" cy="933254"/>
            <a:chOff x="3691616" y="5736366"/>
            <a:chExt cx="1416854" cy="933254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D31D5AD2-0D26-4A29-877B-F204D5F6A965}"/>
                </a:ext>
              </a:extLst>
            </p:cNvPr>
            <p:cNvSpPr/>
            <p:nvPr/>
          </p:nvSpPr>
          <p:spPr>
            <a:xfrm>
              <a:off x="3691619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А</a:t>
              </a:r>
            </a:p>
          </p:txBody>
        </p:sp>
        <p:pic>
          <p:nvPicPr>
            <p:cNvPr id="27" name="object 52">
              <a:extLst>
                <a:ext uri="{FF2B5EF4-FFF2-40B4-BE49-F238E27FC236}">
                  <a16:creationId xmlns:a16="http://schemas.microsoft.com/office/drawing/2014/main" id="{AE22EC28-53BC-4620-B923-DC9B4DF2C55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91616" y="5828122"/>
              <a:ext cx="672993" cy="743492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AC2E919-ECA4-4C55-B74F-3D62591C0494}"/>
              </a:ext>
            </a:extLst>
          </p:cNvPr>
          <p:cNvGrpSpPr/>
          <p:nvPr/>
        </p:nvGrpSpPr>
        <p:grpSpPr>
          <a:xfrm>
            <a:off x="5387574" y="5736366"/>
            <a:ext cx="1416851" cy="933254"/>
            <a:chOff x="5387574" y="5736366"/>
            <a:chExt cx="1416851" cy="933254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1ACA2D22-A922-4F9B-8FCD-645F3A609F44}"/>
                </a:ext>
              </a:extLst>
            </p:cNvPr>
            <p:cNvSpPr/>
            <p:nvPr/>
          </p:nvSpPr>
          <p:spPr>
            <a:xfrm>
              <a:off x="5387574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Р</a:t>
              </a:r>
            </a:p>
          </p:txBody>
        </p:sp>
        <p:pic>
          <p:nvPicPr>
            <p:cNvPr id="28" name="object 49">
              <a:extLst>
                <a:ext uri="{FF2B5EF4-FFF2-40B4-BE49-F238E27FC236}">
                  <a16:creationId xmlns:a16="http://schemas.microsoft.com/office/drawing/2014/main" id="{FEC9C89B-0441-4B19-9AA3-225D0061A4F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35657" y="5864650"/>
              <a:ext cx="560341" cy="67043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919941E1-6311-4337-9D9A-E2A0FADBDC7F}"/>
              </a:ext>
            </a:extLst>
          </p:cNvPr>
          <p:cNvGrpSpPr/>
          <p:nvPr/>
        </p:nvGrpSpPr>
        <p:grpSpPr>
          <a:xfrm>
            <a:off x="3944631" y="183822"/>
            <a:ext cx="1416851" cy="933254"/>
            <a:chOff x="7083526" y="5736366"/>
            <a:chExt cx="1416851" cy="933254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E172680-7CC4-4C03-B569-B6F8ED770B4F}"/>
                </a:ext>
              </a:extLst>
            </p:cNvPr>
            <p:cNvSpPr/>
            <p:nvPr/>
          </p:nvSpPr>
          <p:spPr>
            <a:xfrm>
              <a:off x="7083526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И</a:t>
              </a:r>
            </a:p>
          </p:txBody>
        </p:sp>
        <p:pic>
          <p:nvPicPr>
            <p:cNvPr id="29" name="object 44">
              <a:extLst>
                <a:ext uri="{FF2B5EF4-FFF2-40B4-BE49-F238E27FC236}">
                  <a16:creationId xmlns:a16="http://schemas.microsoft.com/office/drawing/2014/main" id="{A11E2449-A404-4F58-BAE9-C58F0773CC2B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83526" y="5828122"/>
              <a:ext cx="708425" cy="7434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C02086FA-F9A7-4B3F-BAF5-E226DE1D9FD6}"/>
              </a:ext>
            </a:extLst>
          </p:cNvPr>
          <p:cNvGrpSpPr/>
          <p:nvPr/>
        </p:nvGrpSpPr>
        <p:grpSpPr>
          <a:xfrm>
            <a:off x="8779481" y="5736366"/>
            <a:ext cx="1416851" cy="933254"/>
            <a:chOff x="8779481" y="5736366"/>
            <a:chExt cx="1416851" cy="933254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D4B6E305-B6C1-4904-8CD6-39BC907E99C3}"/>
                </a:ext>
              </a:extLst>
            </p:cNvPr>
            <p:cNvSpPr/>
            <p:nvPr/>
          </p:nvSpPr>
          <p:spPr>
            <a:xfrm>
              <a:off x="8779481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Н</a:t>
              </a:r>
            </a:p>
          </p:txBody>
        </p:sp>
        <p:pic>
          <p:nvPicPr>
            <p:cNvPr id="30" name="object 50">
              <a:extLst>
                <a:ext uri="{FF2B5EF4-FFF2-40B4-BE49-F238E27FC236}">
                  <a16:creationId xmlns:a16="http://schemas.microsoft.com/office/drawing/2014/main" id="{FE439FE3-02B1-4F8A-A86A-C37F765341B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58941" y="5864650"/>
              <a:ext cx="558436" cy="706964"/>
            </a:xfrm>
            <a:prstGeom prst="rect">
              <a:avLst/>
            </a:prstGeom>
          </p:spPr>
        </p:pic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43C829EC-ED03-4BDF-BB60-51A72E1F42E4}"/>
              </a:ext>
            </a:extLst>
          </p:cNvPr>
          <p:cNvSpPr/>
          <p:nvPr/>
        </p:nvSpPr>
        <p:spPr>
          <a:xfrm>
            <a:off x="91438" y="3408811"/>
            <a:ext cx="11974871" cy="933254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ПОСЛЕДОВАТЕЛЬНОСТЬ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ОКАЗАНИЯ</a:t>
            </a:r>
            <a:r>
              <a:rPr lang="ru-RU" sz="20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ПЕРВОЙ</a:t>
            </a:r>
            <a:r>
              <a:rPr lang="ru-RU" sz="2000" b="1" spc="-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ПОМОЩИ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В</a:t>
            </a:r>
            <a:r>
              <a:rPr lang="ru-RU" sz="2000" b="1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СООТВЕТСТВИИ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</a:t>
            </a:r>
            <a:r>
              <a:rPr lang="ru-RU" sz="2000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ПРАВИЛОМ</a:t>
            </a:r>
            <a:r>
              <a:rPr lang="ru-RU" sz="2000" b="1" spc="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«КУЛАК-</a:t>
            </a:r>
            <a:r>
              <a:rPr lang="ru-RU" sz="20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БАРИН»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BFAFFB1B-9D5A-4923-A6F3-E4017FDFD66C}"/>
              </a:ext>
            </a:extLst>
          </p:cNvPr>
          <p:cNvSpPr/>
          <p:nvPr/>
        </p:nvSpPr>
        <p:spPr>
          <a:xfrm>
            <a:off x="5628196" y="438344"/>
            <a:ext cx="1176228" cy="424207"/>
          </a:xfrm>
          <a:prstGeom prst="rightArrow">
            <a:avLst>
              <a:gd name="adj1" fmla="val 27778"/>
              <a:gd name="adj2" fmla="val 52222"/>
            </a:avLst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308D8B77-7D04-45D4-A851-9555756CD824}"/>
              </a:ext>
            </a:extLst>
          </p:cNvPr>
          <p:cNvSpPr/>
          <p:nvPr/>
        </p:nvSpPr>
        <p:spPr>
          <a:xfrm>
            <a:off x="7052645" y="183822"/>
            <a:ext cx="4891116" cy="9308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ИММОБИЛИЗАЦИЯ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053F90B6-2EF8-4BC5-ABD0-69C344935585}"/>
              </a:ext>
            </a:extLst>
          </p:cNvPr>
          <p:cNvSpPr/>
          <p:nvPr/>
        </p:nvSpPr>
        <p:spPr>
          <a:xfrm>
            <a:off x="91438" y="1326665"/>
            <a:ext cx="11974871" cy="198414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Bahnschrift" panose="020B0502040204020203" pitchFamily="34" charset="0"/>
              </a:rPr>
              <a:t>ПРИМЕНИТЬ ТАБЕЛЬНЫЕ И/ИЛИ ПОДРУЧНЫЕ СРЕДСТВА ИММОБИЛИЗАЦИИ!</a:t>
            </a:r>
          </a:p>
        </p:txBody>
      </p:sp>
      <p:sp>
        <p:nvSpPr>
          <p:cNvPr id="40" name="Стрелка: шеврон 39">
            <a:hlinkClick r:id="rId13" action="ppaction://hlinksldjump"/>
            <a:extLst>
              <a:ext uri="{FF2B5EF4-FFF2-40B4-BE49-F238E27FC236}">
                <a16:creationId xmlns:a16="http://schemas.microsoft.com/office/drawing/2014/main" id="{425F5FEE-BABF-4CE7-8EC9-1C4BBC8B0A8B}"/>
              </a:ext>
            </a:extLst>
          </p:cNvPr>
          <p:cNvSpPr/>
          <p:nvPr/>
        </p:nvSpPr>
        <p:spPr>
          <a:xfrm>
            <a:off x="11679965" y="6353666"/>
            <a:ext cx="431801" cy="377072"/>
          </a:xfrm>
          <a:prstGeom prst="chevron">
            <a:avLst/>
          </a:prstGeom>
          <a:solidFill>
            <a:srgbClr val="92D05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1597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20A664C-32A4-433B-9D78-5B04BC1F05FC}"/>
              </a:ext>
            </a:extLst>
          </p:cNvPr>
          <p:cNvSpPr/>
          <p:nvPr/>
        </p:nvSpPr>
        <p:spPr>
          <a:xfrm>
            <a:off x="91438" y="65988"/>
            <a:ext cx="3586480" cy="1168923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Жёлтая зона.</a:t>
            </a:r>
          </a:p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(Зона относительной безопасности, место временного укрытия.)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F31C848-C21B-4B98-935F-A57BFFF40FB3}"/>
              </a:ext>
            </a:extLst>
          </p:cNvPr>
          <p:cNvGrpSpPr/>
          <p:nvPr/>
        </p:nvGrpSpPr>
        <p:grpSpPr>
          <a:xfrm>
            <a:off x="1897751" y="4602637"/>
            <a:ext cx="1514765" cy="933254"/>
            <a:chOff x="1897751" y="4602637"/>
            <a:chExt cx="1514765" cy="933254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60F99496-E771-4A8D-BC25-E114318A0FAC}"/>
                </a:ext>
              </a:extLst>
            </p:cNvPr>
            <p:cNvSpPr/>
            <p:nvPr/>
          </p:nvSpPr>
          <p:spPr>
            <a:xfrm>
              <a:off x="1995665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К</a:t>
              </a:r>
            </a:p>
          </p:txBody>
        </p:sp>
        <p:pic>
          <p:nvPicPr>
            <p:cNvPr id="6" name="object 45">
              <a:extLst>
                <a:ext uri="{FF2B5EF4-FFF2-40B4-BE49-F238E27FC236}">
                  <a16:creationId xmlns:a16="http://schemas.microsoft.com/office/drawing/2014/main" id="{977ADF97-3EB7-4143-A763-58AEE5AAC83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7751" y="4694391"/>
              <a:ext cx="919063" cy="749744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CE2DEDB-4ED3-47CB-9624-D020603DF938}"/>
              </a:ext>
            </a:extLst>
          </p:cNvPr>
          <p:cNvGrpSpPr/>
          <p:nvPr/>
        </p:nvGrpSpPr>
        <p:grpSpPr>
          <a:xfrm>
            <a:off x="3606776" y="4534058"/>
            <a:ext cx="1501694" cy="1070411"/>
            <a:chOff x="3606776" y="4534058"/>
            <a:chExt cx="1501694" cy="1070411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217973F1-1FA4-49D5-A3DD-F2FDB7C8A255}"/>
                </a:ext>
              </a:extLst>
            </p:cNvPr>
            <p:cNvSpPr/>
            <p:nvPr/>
          </p:nvSpPr>
          <p:spPr>
            <a:xfrm>
              <a:off x="3691619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У</a:t>
              </a:r>
            </a:p>
          </p:txBody>
        </p:sp>
        <p:pic>
          <p:nvPicPr>
            <p:cNvPr id="17" name="object 46">
              <a:extLst>
                <a:ext uri="{FF2B5EF4-FFF2-40B4-BE49-F238E27FC236}">
                  <a16:creationId xmlns:a16="http://schemas.microsoft.com/office/drawing/2014/main" id="{6B2BEC46-836A-4ED6-9418-996052D14E5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6776" y="4534058"/>
              <a:ext cx="977762" cy="1070411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D8974A53-261E-4AFF-87DA-D3D3EF62B291}"/>
              </a:ext>
            </a:extLst>
          </p:cNvPr>
          <p:cNvGrpSpPr/>
          <p:nvPr/>
        </p:nvGrpSpPr>
        <p:grpSpPr>
          <a:xfrm>
            <a:off x="5387573" y="4602637"/>
            <a:ext cx="1416851" cy="933254"/>
            <a:chOff x="5387573" y="4602637"/>
            <a:chExt cx="1416851" cy="933254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EE7DA05-D445-4AF0-B67B-10E8D5371A93}"/>
                </a:ext>
              </a:extLst>
            </p:cNvPr>
            <p:cNvSpPr/>
            <p:nvPr/>
          </p:nvSpPr>
          <p:spPr>
            <a:xfrm>
              <a:off x="5387573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Л</a:t>
              </a:r>
            </a:p>
          </p:txBody>
        </p:sp>
        <p:pic>
          <p:nvPicPr>
            <p:cNvPr id="18" name="object 47">
              <a:extLst>
                <a:ext uri="{FF2B5EF4-FFF2-40B4-BE49-F238E27FC236}">
                  <a16:creationId xmlns:a16="http://schemas.microsoft.com/office/drawing/2014/main" id="{D44DF975-635C-45D5-801B-A8E9F7D0375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38832" y="4746317"/>
              <a:ext cx="438660" cy="66003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438966D-DF1F-4F1D-8845-4B772542A6A0}"/>
              </a:ext>
            </a:extLst>
          </p:cNvPr>
          <p:cNvGrpSpPr/>
          <p:nvPr/>
        </p:nvGrpSpPr>
        <p:grpSpPr>
          <a:xfrm>
            <a:off x="7083526" y="4609707"/>
            <a:ext cx="1416851" cy="933254"/>
            <a:chOff x="7083526" y="4609707"/>
            <a:chExt cx="1416851" cy="933254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BE0E713C-6E96-4B72-910C-07B760425058}"/>
                </a:ext>
              </a:extLst>
            </p:cNvPr>
            <p:cNvSpPr/>
            <p:nvPr/>
          </p:nvSpPr>
          <p:spPr>
            <a:xfrm>
              <a:off x="7083526" y="460970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А</a:t>
              </a:r>
            </a:p>
          </p:txBody>
        </p:sp>
        <p:pic>
          <p:nvPicPr>
            <p:cNvPr id="19" name="object 51">
              <a:extLst>
                <a:ext uri="{FF2B5EF4-FFF2-40B4-BE49-F238E27FC236}">
                  <a16:creationId xmlns:a16="http://schemas.microsoft.com/office/drawing/2014/main" id="{B7594CF5-A58C-4F42-92CE-63BFEB8C319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64351" y="4609707"/>
              <a:ext cx="627600" cy="796644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A1D930A-88C4-4CA9-B4D8-161F906DDC88}"/>
              </a:ext>
            </a:extLst>
          </p:cNvPr>
          <p:cNvGrpSpPr/>
          <p:nvPr/>
        </p:nvGrpSpPr>
        <p:grpSpPr>
          <a:xfrm>
            <a:off x="8779481" y="4602637"/>
            <a:ext cx="1416851" cy="933254"/>
            <a:chOff x="8779481" y="4602637"/>
            <a:chExt cx="1416851" cy="933254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13AF1817-3C9C-48DC-AEB5-185B7113D508}"/>
                </a:ext>
              </a:extLst>
            </p:cNvPr>
            <p:cNvSpPr/>
            <p:nvPr/>
          </p:nvSpPr>
          <p:spPr>
            <a:xfrm>
              <a:off x="8779481" y="4602637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К</a:t>
              </a:r>
            </a:p>
          </p:txBody>
        </p:sp>
        <p:pic>
          <p:nvPicPr>
            <p:cNvPr id="24" name="object 48">
              <a:extLst>
                <a:ext uri="{FF2B5EF4-FFF2-40B4-BE49-F238E27FC236}">
                  <a16:creationId xmlns:a16="http://schemas.microsoft.com/office/drawing/2014/main" id="{BE4B2799-76DF-4037-938F-B20BA29B550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51768" y="4675624"/>
              <a:ext cx="636138" cy="801420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C54B8D3-49C4-40BC-9877-364E88F524A9}"/>
              </a:ext>
            </a:extLst>
          </p:cNvPr>
          <p:cNvGrpSpPr/>
          <p:nvPr/>
        </p:nvGrpSpPr>
        <p:grpSpPr>
          <a:xfrm>
            <a:off x="1897751" y="5736366"/>
            <a:ext cx="1514764" cy="933254"/>
            <a:chOff x="1897751" y="5736366"/>
            <a:chExt cx="1514764" cy="933254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C418BF36-972F-487E-A85F-36BC29E10321}"/>
                </a:ext>
              </a:extLst>
            </p:cNvPr>
            <p:cNvSpPr/>
            <p:nvPr/>
          </p:nvSpPr>
          <p:spPr>
            <a:xfrm>
              <a:off x="1995664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Б</a:t>
              </a:r>
            </a:p>
          </p:txBody>
        </p:sp>
        <p:pic>
          <p:nvPicPr>
            <p:cNvPr id="26" name="object 53">
              <a:extLst>
                <a:ext uri="{FF2B5EF4-FFF2-40B4-BE49-F238E27FC236}">
                  <a16:creationId xmlns:a16="http://schemas.microsoft.com/office/drawing/2014/main" id="{CEFE264E-BEE7-4D33-AA64-5FC919BC210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97751" y="5828122"/>
              <a:ext cx="919063" cy="822208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AF4B5F4-1610-4A4D-A8D0-478027BCC77F}"/>
              </a:ext>
            </a:extLst>
          </p:cNvPr>
          <p:cNvGrpSpPr/>
          <p:nvPr/>
        </p:nvGrpSpPr>
        <p:grpSpPr>
          <a:xfrm>
            <a:off x="3691616" y="5736366"/>
            <a:ext cx="1416854" cy="933254"/>
            <a:chOff x="3691616" y="5736366"/>
            <a:chExt cx="1416854" cy="933254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D31D5AD2-0D26-4A29-877B-F204D5F6A965}"/>
                </a:ext>
              </a:extLst>
            </p:cNvPr>
            <p:cNvSpPr/>
            <p:nvPr/>
          </p:nvSpPr>
          <p:spPr>
            <a:xfrm>
              <a:off x="3691619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А</a:t>
              </a:r>
            </a:p>
          </p:txBody>
        </p:sp>
        <p:pic>
          <p:nvPicPr>
            <p:cNvPr id="27" name="object 52">
              <a:extLst>
                <a:ext uri="{FF2B5EF4-FFF2-40B4-BE49-F238E27FC236}">
                  <a16:creationId xmlns:a16="http://schemas.microsoft.com/office/drawing/2014/main" id="{AE22EC28-53BC-4620-B923-DC9B4DF2C55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91616" y="5828122"/>
              <a:ext cx="672993" cy="743492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AC2E919-ECA4-4C55-B74F-3D62591C0494}"/>
              </a:ext>
            </a:extLst>
          </p:cNvPr>
          <p:cNvGrpSpPr/>
          <p:nvPr/>
        </p:nvGrpSpPr>
        <p:grpSpPr>
          <a:xfrm>
            <a:off x="5387574" y="5736366"/>
            <a:ext cx="1416851" cy="933254"/>
            <a:chOff x="5387574" y="5736366"/>
            <a:chExt cx="1416851" cy="933254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1ACA2D22-A922-4F9B-8FCD-645F3A609F44}"/>
                </a:ext>
              </a:extLst>
            </p:cNvPr>
            <p:cNvSpPr/>
            <p:nvPr/>
          </p:nvSpPr>
          <p:spPr>
            <a:xfrm>
              <a:off x="5387574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Р</a:t>
              </a:r>
            </a:p>
          </p:txBody>
        </p:sp>
        <p:pic>
          <p:nvPicPr>
            <p:cNvPr id="28" name="object 49">
              <a:extLst>
                <a:ext uri="{FF2B5EF4-FFF2-40B4-BE49-F238E27FC236}">
                  <a16:creationId xmlns:a16="http://schemas.microsoft.com/office/drawing/2014/main" id="{FEC9C89B-0441-4B19-9AA3-225D0061A4F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35657" y="5864650"/>
              <a:ext cx="560341" cy="67043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919941E1-6311-4337-9D9A-E2A0FADBDC7F}"/>
              </a:ext>
            </a:extLst>
          </p:cNvPr>
          <p:cNvGrpSpPr/>
          <p:nvPr/>
        </p:nvGrpSpPr>
        <p:grpSpPr>
          <a:xfrm>
            <a:off x="7083526" y="5736366"/>
            <a:ext cx="1416851" cy="933254"/>
            <a:chOff x="7083526" y="5736366"/>
            <a:chExt cx="1416851" cy="933254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E172680-7CC4-4C03-B569-B6F8ED770B4F}"/>
                </a:ext>
              </a:extLst>
            </p:cNvPr>
            <p:cNvSpPr/>
            <p:nvPr/>
          </p:nvSpPr>
          <p:spPr>
            <a:xfrm>
              <a:off x="7083526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И</a:t>
              </a:r>
            </a:p>
          </p:txBody>
        </p:sp>
        <p:pic>
          <p:nvPicPr>
            <p:cNvPr id="29" name="object 44">
              <a:extLst>
                <a:ext uri="{FF2B5EF4-FFF2-40B4-BE49-F238E27FC236}">
                  <a16:creationId xmlns:a16="http://schemas.microsoft.com/office/drawing/2014/main" id="{A11E2449-A404-4F58-BAE9-C58F0773CC2B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83526" y="5828122"/>
              <a:ext cx="708425" cy="7434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C02086FA-F9A7-4B3F-BAF5-E226DE1D9FD6}"/>
              </a:ext>
            </a:extLst>
          </p:cNvPr>
          <p:cNvGrpSpPr/>
          <p:nvPr/>
        </p:nvGrpSpPr>
        <p:grpSpPr>
          <a:xfrm>
            <a:off x="3944631" y="181419"/>
            <a:ext cx="1416851" cy="933254"/>
            <a:chOff x="8779481" y="5736366"/>
            <a:chExt cx="1416851" cy="933254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D4B6E305-B6C1-4904-8CD6-39BC907E99C3}"/>
                </a:ext>
              </a:extLst>
            </p:cNvPr>
            <p:cNvSpPr/>
            <p:nvPr/>
          </p:nvSpPr>
          <p:spPr>
            <a:xfrm>
              <a:off x="8779481" y="5736366"/>
              <a:ext cx="1416851" cy="9332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ru-RU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Н</a:t>
              </a:r>
            </a:p>
          </p:txBody>
        </p:sp>
        <p:pic>
          <p:nvPicPr>
            <p:cNvPr id="30" name="object 50">
              <a:extLst>
                <a:ext uri="{FF2B5EF4-FFF2-40B4-BE49-F238E27FC236}">
                  <a16:creationId xmlns:a16="http://schemas.microsoft.com/office/drawing/2014/main" id="{FE439FE3-02B1-4F8A-A86A-C37F765341B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58941" y="5864650"/>
              <a:ext cx="558436" cy="706964"/>
            </a:xfrm>
            <a:prstGeom prst="rect">
              <a:avLst/>
            </a:prstGeom>
          </p:spPr>
        </p:pic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43C829EC-ED03-4BDF-BB60-51A72E1F42E4}"/>
              </a:ext>
            </a:extLst>
          </p:cNvPr>
          <p:cNvSpPr/>
          <p:nvPr/>
        </p:nvSpPr>
        <p:spPr>
          <a:xfrm>
            <a:off x="91438" y="3408811"/>
            <a:ext cx="11974871" cy="933254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ПОСЛЕДОВАТЕЛЬНОСТЬ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ОКАЗАНИЯ</a:t>
            </a:r>
            <a:r>
              <a:rPr lang="ru-RU" sz="20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ПЕРВОЙ</a:t>
            </a:r>
            <a:r>
              <a:rPr lang="ru-RU" sz="2000" b="1" spc="-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ПОМОЩИ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В</a:t>
            </a:r>
            <a:r>
              <a:rPr lang="ru-RU" sz="2000" b="1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СООТВЕТСТВИИ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</a:t>
            </a:r>
            <a:r>
              <a:rPr lang="ru-RU" sz="2000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ПРАВИЛОМ</a:t>
            </a:r>
            <a:r>
              <a:rPr lang="ru-RU" sz="2000" b="1" spc="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2000" b="1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«КУЛАК-</a:t>
            </a:r>
            <a:r>
              <a:rPr lang="ru-RU" sz="20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БАРИН»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ahoma"/>
            </a:endParaRP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BFAFFB1B-9D5A-4923-A6F3-E4017FDFD66C}"/>
              </a:ext>
            </a:extLst>
          </p:cNvPr>
          <p:cNvSpPr/>
          <p:nvPr/>
        </p:nvSpPr>
        <p:spPr>
          <a:xfrm>
            <a:off x="5628196" y="438344"/>
            <a:ext cx="1176228" cy="424207"/>
          </a:xfrm>
          <a:prstGeom prst="rightArrow">
            <a:avLst>
              <a:gd name="adj1" fmla="val 27778"/>
              <a:gd name="adj2" fmla="val 52222"/>
            </a:avLst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308D8B77-7D04-45D4-A851-9555756CD824}"/>
              </a:ext>
            </a:extLst>
          </p:cNvPr>
          <p:cNvSpPr/>
          <p:nvPr/>
        </p:nvSpPr>
        <p:spPr>
          <a:xfrm>
            <a:off x="7052645" y="183822"/>
            <a:ext cx="2741804" cy="9308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НОСИЛКИ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04855C0F-A0D2-4368-BFA9-9A1A3D92462D}"/>
              </a:ext>
            </a:extLst>
          </p:cNvPr>
          <p:cNvSpPr/>
          <p:nvPr/>
        </p:nvSpPr>
        <p:spPr>
          <a:xfrm>
            <a:off x="91438" y="1326665"/>
            <a:ext cx="11974871" cy="198414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Bahnschrift" panose="020B0502040204020203" pitchFamily="34" charset="0"/>
              </a:rPr>
              <a:t>ОБЕСПЕЧИТЬ ЭВАКУАЦИЮ РАНЕНОГО В БЕЗОПАСНУЮ ЗОНУ!</a:t>
            </a:r>
          </a:p>
        </p:txBody>
      </p:sp>
      <p:sp>
        <p:nvSpPr>
          <p:cNvPr id="40" name="Прямоугольник: скругленные углы 39">
            <a:hlinkClick r:id="rId13" action="ppaction://hlinksldjump"/>
            <a:extLst>
              <a:ext uri="{FF2B5EF4-FFF2-40B4-BE49-F238E27FC236}">
                <a16:creationId xmlns:a16="http://schemas.microsoft.com/office/drawing/2014/main" id="{7350D356-582A-4672-9DB7-E25AC61B56E2}"/>
              </a:ext>
            </a:extLst>
          </p:cNvPr>
          <p:cNvSpPr/>
          <p:nvPr/>
        </p:nvSpPr>
        <p:spPr>
          <a:xfrm>
            <a:off x="10430549" y="6247175"/>
            <a:ext cx="1635760" cy="4267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Назад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&gt;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01365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633AD2-60DF-428F-BAA1-3B0911A8E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" y="152082"/>
            <a:ext cx="7411720" cy="528955"/>
          </a:xfrm>
        </p:spPr>
        <p:txBody>
          <a:bodyPr>
            <a:normAutofit fontScale="90000"/>
          </a:bodyPr>
          <a:lstStyle/>
          <a:p>
            <a:r>
              <a:rPr lang="ru-RU" u="sng" dirty="0">
                <a:latin typeface="Cambria" panose="02040503050406030204" pitchFamily="18" charset="0"/>
                <a:ea typeface="Cambria" panose="02040503050406030204" pitchFamily="18" charset="0"/>
              </a:rPr>
              <a:t>Цели урока: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577284F-8645-49FC-93ED-670CD22520BB}"/>
              </a:ext>
            </a:extLst>
          </p:cNvPr>
          <p:cNvSpPr/>
          <p:nvPr/>
        </p:nvSpPr>
        <p:spPr>
          <a:xfrm>
            <a:off x="147320" y="800226"/>
            <a:ext cx="11475929" cy="349845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800" dirty="0">
                <a:latin typeface="Century" panose="02040604050505020304" pitchFamily="18" charset="0"/>
                <a:cs typeface="Arial Black"/>
              </a:rPr>
              <a:t>1. </a:t>
            </a:r>
            <a:r>
              <a:rPr lang="ru-RU" dirty="0">
                <a:latin typeface="Century" panose="02040604050505020304" pitchFamily="18" charset="0"/>
                <a:cs typeface="Arial Black"/>
              </a:rPr>
              <a:t>О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знакомить</a:t>
            </a:r>
            <a:r>
              <a:rPr lang="ru-RU" sz="1800" spc="-6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обучающихся</a:t>
            </a:r>
            <a:r>
              <a:rPr lang="ru-RU" sz="1800" spc="-60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с</a:t>
            </a:r>
            <a:r>
              <a:rPr lang="ru-RU" sz="1800" spc="1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spc="-10" dirty="0">
                <a:latin typeface="Century" panose="02040604050505020304" pitchFamily="18" charset="0"/>
                <a:cs typeface="Arial Black"/>
              </a:rPr>
              <a:t>общими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понятиями</a:t>
            </a:r>
            <a:r>
              <a:rPr lang="ru-RU" sz="1800" spc="-2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тактической</a:t>
            </a:r>
            <a:r>
              <a:rPr lang="ru-RU" sz="1800" spc="-4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медицины,</a:t>
            </a:r>
            <a:r>
              <a:rPr lang="ru-RU" sz="1800" spc="-3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spc="-50" dirty="0">
                <a:latin typeface="Century" panose="02040604050505020304" pitchFamily="18" charset="0"/>
                <a:cs typeface="Arial Black"/>
              </a:rPr>
              <a:t>с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тактическими</a:t>
            </a:r>
            <a:r>
              <a:rPr lang="ru-RU" sz="1800" spc="-6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зонами;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334D8E2-19B2-490D-9836-D49C5C38AD7F}"/>
              </a:ext>
            </a:extLst>
          </p:cNvPr>
          <p:cNvSpPr/>
          <p:nvPr/>
        </p:nvSpPr>
        <p:spPr>
          <a:xfrm>
            <a:off x="147318" y="1327600"/>
            <a:ext cx="11475929" cy="877745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pc="-10" dirty="0">
                <a:latin typeface="Century" panose="02040604050505020304" pitchFamily="18" charset="0"/>
                <a:ea typeface="Cambria" panose="02040503050406030204" pitchFamily="18" charset="0"/>
                <a:cs typeface="Arial Black"/>
              </a:rPr>
              <a:t>2. Получить </a:t>
            </a:r>
            <a:r>
              <a:rPr lang="ru-RU" dirty="0">
                <a:latin typeface="Century" panose="02040604050505020304" pitchFamily="18" charset="0"/>
                <a:ea typeface="Cambria" panose="02040503050406030204" pitchFamily="18" charset="0"/>
                <a:cs typeface="Arial Black"/>
              </a:rPr>
              <a:t>первичные</a:t>
            </a:r>
            <a:r>
              <a:rPr lang="ru-RU" spc="-75" dirty="0">
                <a:latin typeface="Century" panose="02040604050505020304" pitchFamily="18" charset="0"/>
                <a:ea typeface="Cambria" panose="02040503050406030204" pitchFamily="18" charset="0"/>
                <a:cs typeface="Arial Black"/>
              </a:rPr>
              <a:t> </a:t>
            </a:r>
            <a:r>
              <a:rPr lang="ru-RU" dirty="0">
                <a:latin typeface="Century" panose="02040604050505020304" pitchFamily="18" charset="0"/>
                <a:ea typeface="Cambria" panose="02040503050406030204" pitchFamily="18" charset="0"/>
                <a:cs typeface="Arial Black"/>
              </a:rPr>
              <a:t>навыки</a:t>
            </a:r>
            <a:r>
              <a:rPr lang="ru-RU" spc="-5" dirty="0">
                <a:latin typeface="Century" panose="02040604050505020304" pitchFamily="18" charset="0"/>
                <a:ea typeface="Cambria" panose="02040503050406030204" pitchFamily="18" charset="0"/>
                <a:cs typeface="Arial Black"/>
              </a:rPr>
              <a:t> </a:t>
            </a:r>
            <a:r>
              <a:rPr lang="ru-RU" dirty="0">
                <a:latin typeface="Century" panose="02040604050505020304" pitchFamily="18" charset="0"/>
                <a:ea typeface="Cambria" panose="02040503050406030204" pitchFamily="18" charset="0"/>
                <a:cs typeface="Arial Black"/>
              </a:rPr>
              <a:t>и</a:t>
            </a:r>
            <a:r>
              <a:rPr lang="ru-RU" spc="20" dirty="0">
                <a:latin typeface="Century" panose="02040604050505020304" pitchFamily="18" charset="0"/>
                <a:ea typeface="Cambria" panose="02040503050406030204" pitchFamily="18" charset="0"/>
                <a:cs typeface="Arial Black"/>
              </a:rPr>
              <a:t> </a:t>
            </a:r>
            <a:r>
              <a:rPr lang="ru-RU" spc="-10" dirty="0">
                <a:latin typeface="Century" panose="02040604050505020304" pitchFamily="18" charset="0"/>
                <a:ea typeface="Cambria" panose="02040503050406030204" pitchFamily="18" charset="0"/>
                <a:cs typeface="Arial Black"/>
              </a:rPr>
              <a:t>понимать </a:t>
            </a:r>
            <a:r>
              <a:rPr lang="ru-RU" dirty="0">
                <a:latin typeface="Century" panose="02040604050505020304" pitchFamily="18" charset="0"/>
                <a:ea typeface="Cambria" panose="02040503050406030204" pitchFamily="18" charset="0"/>
                <a:cs typeface="Arial Black"/>
              </a:rPr>
              <a:t>особенности</a:t>
            </a:r>
            <a:r>
              <a:rPr lang="ru-RU" spc="-45" dirty="0">
                <a:latin typeface="Century" panose="02040604050505020304" pitchFamily="18" charset="0"/>
                <a:ea typeface="Cambria" panose="02040503050406030204" pitchFamily="18" charset="0"/>
                <a:cs typeface="Arial Black"/>
              </a:rPr>
              <a:t> </a:t>
            </a:r>
            <a:r>
              <a:rPr lang="ru-RU" dirty="0">
                <a:latin typeface="Century" panose="02040604050505020304" pitchFamily="18" charset="0"/>
                <a:ea typeface="Cambria" panose="02040503050406030204" pitchFamily="18" charset="0"/>
                <a:cs typeface="Arial Black"/>
              </a:rPr>
              <a:t>оказания </a:t>
            </a:r>
            <a:r>
              <a:rPr lang="ru-RU" spc="-10" dirty="0">
                <a:latin typeface="Century" panose="02040604050505020304" pitchFamily="18" charset="0"/>
                <a:ea typeface="Cambria" panose="02040503050406030204" pitchFamily="18" charset="0"/>
                <a:cs typeface="Arial Black"/>
              </a:rPr>
              <a:t>первой </a:t>
            </a:r>
            <a:r>
              <a:rPr lang="ru-RU" dirty="0">
                <a:latin typeface="Century" panose="02040604050505020304" pitchFamily="18" charset="0"/>
                <a:ea typeface="Cambria" panose="02040503050406030204" pitchFamily="18" charset="0"/>
                <a:cs typeface="Arial Black"/>
              </a:rPr>
              <a:t>помощи</a:t>
            </a:r>
            <a:r>
              <a:rPr lang="ru-RU" spc="-10" dirty="0">
                <a:latin typeface="Century" panose="02040604050505020304" pitchFamily="18" charset="0"/>
                <a:ea typeface="Cambria" panose="02040503050406030204" pitchFamily="18" charset="0"/>
                <a:cs typeface="Arial Black"/>
              </a:rPr>
              <a:t> </a:t>
            </a:r>
            <a:r>
              <a:rPr lang="ru-RU" dirty="0">
                <a:latin typeface="Century" panose="02040604050505020304" pitchFamily="18" charset="0"/>
                <a:ea typeface="Cambria" panose="02040503050406030204" pitchFamily="18" charset="0"/>
                <a:cs typeface="Arial Black"/>
              </a:rPr>
              <a:t>при</a:t>
            </a:r>
            <a:r>
              <a:rPr lang="ru-RU" spc="-5" dirty="0">
                <a:latin typeface="Century" panose="02040604050505020304" pitchFamily="18" charset="0"/>
                <a:ea typeface="Cambria" panose="02040503050406030204" pitchFamily="18" charset="0"/>
                <a:cs typeface="Arial Black"/>
              </a:rPr>
              <a:t> </a:t>
            </a:r>
            <a:r>
              <a:rPr lang="ru-RU" dirty="0">
                <a:latin typeface="Century" panose="02040604050505020304" pitchFamily="18" charset="0"/>
                <a:ea typeface="Cambria" panose="02040503050406030204" pitchFamily="18" charset="0"/>
                <a:cs typeface="Arial Black"/>
              </a:rPr>
              <a:t>ранениях</a:t>
            </a:r>
            <a:r>
              <a:rPr lang="ru-RU" spc="-50" dirty="0">
                <a:latin typeface="Century" panose="02040604050505020304" pitchFamily="18" charset="0"/>
                <a:ea typeface="Cambria" panose="02040503050406030204" pitchFamily="18" charset="0"/>
                <a:cs typeface="Arial Black"/>
              </a:rPr>
              <a:t> </a:t>
            </a:r>
            <a:r>
              <a:rPr lang="ru-RU" dirty="0">
                <a:latin typeface="Century" panose="02040604050505020304" pitchFamily="18" charset="0"/>
                <a:ea typeface="Cambria" panose="02040503050406030204" pitchFamily="18" charset="0"/>
                <a:cs typeface="Arial Black"/>
              </a:rPr>
              <a:t>в</a:t>
            </a:r>
            <a:r>
              <a:rPr lang="ru-RU" spc="35" dirty="0">
                <a:latin typeface="Century" panose="02040604050505020304" pitchFamily="18" charset="0"/>
                <a:ea typeface="Cambria" panose="02040503050406030204" pitchFamily="18" charset="0"/>
                <a:cs typeface="Arial Black"/>
              </a:rPr>
              <a:t> </a:t>
            </a:r>
            <a:r>
              <a:rPr lang="ru-RU" dirty="0">
                <a:latin typeface="Century" panose="02040604050505020304" pitchFamily="18" charset="0"/>
                <a:ea typeface="Cambria" panose="02040503050406030204" pitchFamily="18" charset="0"/>
                <a:cs typeface="Arial Black"/>
              </a:rPr>
              <a:t>бою,</a:t>
            </a:r>
            <a:r>
              <a:rPr lang="ru-RU" spc="10" dirty="0">
                <a:latin typeface="Century" panose="02040604050505020304" pitchFamily="18" charset="0"/>
                <a:ea typeface="Cambria" panose="02040503050406030204" pitchFamily="18" charset="0"/>
                <a:cs typeface="Arial Black"/>
              </a:rPr>
              <a:t> </a:t>
            </a:r>
            <a:r>
              <a:rPr lang="ru-RU" spc="-50" dirty="0">
                <a:latin typeface="Century" panose="02040604050505020304" pitchFamily="18" charset="0"/>
                <a:ea typeface="Cambria" panose="02040503050406030204" pitchFamily="18" charset="0"/>
                <a:cs typeface="Arial Black"/>
              </a:rPr>
              <a:t>с </a:t>
            </a:r>
            <a:r>
              <a:rPr lang="ru-RU" dirty="0">
                <a:latin typeface="Century" panose="02040604050505020304" pitchFamily="18" charset="0"/>
                <a:ea typeface="Cambria" panose="02040503050406030204" pitchFamily="18" charset="0"/>
                <a:cs typeface="Arial Black"/>
              </a:rPr>
              <a:t>алгоритмом</a:t>
            </a:r>
            <a:r>
              <a:rPr lang="ru-RU" spc="-30" dirty="0">
                <a:latin typeface="Century" panose="02040604050505020304" pitchFamily="18" charset="0"/>
                <a:ea typeface="Cambria" panose="02040503050406030204" pitchFamily="18" charset="0"/>
                <a:cs typeface="Arial Black"/>
              </a:rPr>
              <a:t> </a:t>
            </a:r>
            <a:r>
              <a:rPr lang="ru-RU" dirty="0">
                <a:latin typeface="Century" panose="02040604050505020304" pitchFamily="18" charset="0"/>
                <a:ea typeface="Cambria" panose="02040503050406030204" pitchFamily="18" charset="0"/>
                <a:cs typeface="Arial Black"/>
              </a:rPr>
              <a:t>«КУЛАК</a:t>
            </a:r>
            <a:r>
              <a:rPr lang="ru-RU" spc="-40" dirty="0">
                <a:latin typeface="Century" panose="02040604050505020304" pitchFamily="18" charset="0"/>
                <a:ea typeface="Cambria" panose="02040503050406030204" pitchFamily="18" charset="0"/>
                <a:cs typeface="Arial Black"/>
              </a:rPr>
              <a:t> </a:t>
            </a:r>
            <a:r>
              <a:rPr lang="ru-RU" spc="-10" dirty="0">
                <a:latin typeface="Century" panose="02040604050505020304" pitchFamily="18" charset="0"/>
                <a:ea typeface="Cambria" panose="02040503050406030204" pitchFamily="18" charset="0"/>
                <a:cs typeface="Arial Black"/>
              </a:rPr>
              <a:t>БАРИН»;</a:t>
            </a:r>
          </a:p>
          <a:p>
            <a:pPr algn="ctr"/>
            <a:endParaRPr lang="ru-RU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750CB03-BB4E-43E1-90C4-E533762FCDED}"/>
              </a:ext>
            </a:extLst>
          </p:cNvPr>
          <p:cNvSpPr/>
          <p:nvPr/>
        </p:nvSpPr>
        <p:spPr>
          <a:xfrm>
            <a:off x="147319" y="2382874"/>
            <a:ext cx="11475929" cy="593889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ru-RU" sz="1800" dirty="0">
                <a:latin typeface="Century" panose="02040604050505020304" pitchFamily="18" charset="0"/>
                <a:cs typeface="Arial Black"/>
              </a:rPr>
              <a:t>3. </a:t>
            </a:r>
            <a:r>
              <a:rPr lang="ru-RU" dirty="0">
                <a:latin typeface="Century" panose="02040604050505020304" pitchFamily="18" charset="0"/>
                <a:cs typeface="Arial Black"/>
              </a:rPr>
              <a:t>П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родолжить</a:t>
            </a:r>
            <a:r>
              <a:rPr lang="ru-RU" sz="1800" spc="-3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spc="-10" dirty="0">
                <a:latin typeface="Century" panose="02040604050505020304" pitchFamily="18" charset="0"/>
                <a:cs typeface="Arial Black"/>
              </a:rPr>
              <a:t>формирование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способности</a:t>
            </a:r>
            <a:r>
              <a:rPr lang="ru-RU" sz="1800" spc="-50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рассматривать</a:t>
            </a:r>
            <a:r>
              <a:rPr lang="ru-RU" sz="1800" spc="-30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spc="-10" dirty="0">
                <a:latin typeface="Century" panose="02040604050505020304" pitchFamily="18" charset="0"/>
                <a:cs typeface="Arial Black"/>
              </a:rPr>
              <a:t>события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и</a:t>
            </a:r>
            <a:r>
              <a:rPr lang="ru-RU" sz="1800" spc="-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явления</a:t>
            </a:r>
            <a:r>
              <a:rPr lang="ru-RU" sz="1800" spc="-40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с</a:t>
            </a:r>
            <a:r>
              <a:rPr lang="ru-RU" sz="1800" spc="10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точки</a:t>
            </a:r>
            <a:r>
              <a:rPr lang="ru-RU" sz="1800" spc="-2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spc="-10" dirty="0">
                <a:latin typeface="Century" panose="02040604050505020304" pitchFamily="18" charset="0"/>
                <a:cs typeface="Arial Black"/>
              </a:rPr>
              <a:t>зрения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безопасности,</a:t>
            </a:r>
            <a:r>
              <a:rPr lang="ru-RU" sz="1800" spc="-60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грамотно</a:t>
            </a:r>
            <a:r>
              <a:rPr lang="ru-RU" sz="1800" spc="-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и</a:t>
            </a:r>
            <a:r>
              <a:rPr lang="ru-RU" sz="1800" spc="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spc="-10" dirty="0">
                <a:latin typeface="Century" panose="02040604050505020304" pitchFamily="18" charset="0"/>
                <a:cs typeface="Arial Black"/>
              </a:rPr>
              <a:t>адекватно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оценивать</a:t>
            </a:r>
            <a:r>
              <a:rPr lang="ru-RU" sz="1800" spc="-2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сложившуюся</a:t>
            </a:r>
            <a:r>
              <a:rPr lang="ru-RU" sz="1800" spc="-30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spc="-10" dirty="0">
                <a:latin typeface="Century" panose="02040604050505020304" pitchFamily="18" charset="0"/>
                <a:cs typeface="Arial Black"/>
              </a:rPr>
              <a:t>обстановку.</a:t>
            </a:r>
            <a:endParaRPr lang="ru-RU" sz="1800" dirty="0">
              <a:latin typeface="Century" panose="02040604050505020304" pitchFamily="18" charset="0"/>
              <a:cs typeface="Arial Black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58DECCF-CD5F-4326-9788-F33F1EDB610C}"/>
              </a:ext>
            </a:extLst>
          </p:cNvPr>
          <p:cNvSpPr txBox="1">
            <a:spLocks/>
          </p:cNvSpPr>
          <p:nvPr/>
        </p:nvSpPr>
        <p:spPr>
          <a:xfrm>
            <a:off x="147318" y="3164522"/>
            <a:ext cx="7411720" cy="528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u="sng" dirty="0">
                <a:latin typeface="Cambria" panose="02040503050406030204" pitchFamily="18" charset="0"/>
                <a:ea typeface="Cambria" panose="02040503050406030204" pitchFamily="18" charset="0"/>
              </a:rPr>
              <a:t>Задачи урока: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9D0F2C6-B1BE-420B-8B8C-BD5DFFAD7F74}"/>
              </a:ext>
            </a:extLst>
          </p:cNvPr>
          <p:cNvSpPr/>
          <p:nvPr/>
        </p:nvSpPr>
        <p:spPr>
          <a:xfrm>
            <a:off x="147317" y="3822845"/>
            <a:ext cx="11475929" cy="1095491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99085" indent="-286385" algn="just">
              <a:lnSpc>
                <a:spcPct val="100000"/>
              </a:lnSpc>
              <a:buAutoNum type="romanUcPeriod"/>
              <a:tabLst>
                <a:tab pos="299085" algn="l"/>
              </a:tabLst>
            </a:pPr>
            <a:r>
              <a:rPr lang="ru-RU" sz="1800" u="sng" dirty="0">
                <a:uFill>
                  <a:solidFill>
                    <a:srgbClr val="000000"/>
                  </a:solidFill>
                </a:uFill>
                <a:latin typeface="Century" panose="02040604050505020304" pitchFamily="18" charset="0"/>
                <a:cs typeface="Arial Black"/>
              </a:rPr>
              <a:t>Предметные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:</a:t>
            </a:r>
            <a:r>
              <a:rPr lang="ru-RU" sz="1800" spc="-3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spc="-10" dirty="0">
                <a:latin typeface="Century" panose="02040604050505020304" pitchFamily="18" charset="0"/>
                <a:cs typeface="Arial Black"/>
              </a:rPr>
              <a:t>познакомить</a:t>
            </a:r>
            <a:r>
              <a:rPr lang="ru-RU" spc="-10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обучающихся</a:t>
            </a:r>
            <a:r>
              <a:rPr lang="ru-RU" sz="1800" spc="-60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со</a:t>
            </a:r>
            <a:r>
              <a:rPr lang="ru-RU" sz="1800" spc="-10" dirty="0">
                <a:latin typeface="Century" panose="02040604050505020304" pitchFamily="18" charset="0"/>
                <a:cs typeface="Arial Black"/>
              </a:rPr>
              <a:t> средствами индивидуального</a:t>
            </a:r>
            <a:r>
              <a:rPr lang="ru-RU" sz="1800" spc="2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spc="-10" dirty="0">
                <a:latin typeface="Century" panose="02040604050505020304" pitchFamily="18" charset="0"/>
                <a:cs typeface="Arial Black"/>
              </a:rPr>
              <a:t>медицинского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оснащения</a:t>
            </a:r>
            <a:r>
              <a:rPr lang="ru-RU" sz="1800" spc="-3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spc="-10" dirty="0">
                <a:latin typeface="Century" panose="02040604050505020304" pitchFamily="18" charset="0"/>
                <a:cs typeface="Arial Black"/>
              </a:rPr>
              <a:t>военнослужащего;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приёмами</a:t>
            </a:r>
            <a:r>
              <a:rPr lang="ru-RU" sz="1800" spc="-40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оказания</a:t>
            </a:r>
            <a:r>
              <a:rPr lang="ru-RU" sz="1800" spc="-60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spc="-10" dirty="0">
                <a:latin typeface="Century" panose="02040604050505020304" pitchFamily="18" charset="0"/>
                <a:cs typeface="Arial Black"/>
              </a:rPr>
              <a:t>первой</a:t>
            </a:r>
            <a:r>
              <a:rPr lang="ru-RU" spc="-10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медицинской</a:t>
            </a:r>
            <a:r>
              <a:rPr lang="ru-RU" sz="1800" spc="-7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помощи</a:t>
            </a:r>
            <a:r>
              <a:rPr lang="ru-RU" sz="1800" spc="-20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на</a:t>
            </a:r>
            <a:r>
              <a:rPr lang="ru-RU" sz="1800" spc="-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поле</a:t>
            </a:r>
            <a:r>
              <a:rPr lang="ru-RU" sz="1800" spc="-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боя</a:t>
            </a:r>
            <a:r>
              <a:rPr lang="ru-RU" sz="1800" spc="-10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spc="-50" dirty="0">
                <a:latin typeface="Century" panose="02040604050505020304" pitchFamily="18" charset="0"/>
                <a:cs typeface="Arial Black"/>
              </a:rPr>
              <a:t>и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тактикой</a:t>
            </a:r>
            <a:r>
              <a:rPr lang="ru-RU" sz="1800" spc="-5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действий</a:t>
            </a:r>
            <a:r>
              <a:rPr lang="ru-RU" sz="1800" spc="-50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в</a:t>
            </a:r>
            <a:r>
              <a:rPr lang="ru-RU" sz="1800" spc="-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зависимости</a:t>
            </a:r>
            <a:r>
              <a:rPr lang="ru-RU" sz="1800" spc="-50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spc="-25" dirty="0">
                <a:latin typeface="Century" panose="02040604050505020304" pitchFamily="18" charset="0"/>
                <a:cs typeface="Arial Black"/>
              </a:rPr>
              <a:t>от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состояния</a:t>
            </a:r>
            <a:r>
              <a:rPr lang="ru-RU" sz="1800" spc="-40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раненого,</a:t>
            </a:r>
            <a:r>
              <a:rPr lang="ru-RU" sz="1800" spc="-3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знать</a:t>
            </a:r>
            <a:r>
              <a:rPr lang="ru-RU" sz="1800" spc="10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spc="-10" dirty="0">
                <a:latin typeface="Century" panose="02040604050505020304" pitchFamily="18" charset="0"/>
                <a:cs typeface="Arial Black"/>
              </a:rPr>
              <a:t>условные зоны.</a:t>
            </a:r>
            <a:endParaRPr lang="ru-RU" sz="1800" dirty="0">
              <a:latin typeface="Century" panose="02040604050505020304" pitchFamily="18" charset="0"/>
              <a:cs typeface="Arial Black"/>
            </a:endParaRPr>
          </a:p>
          <a:p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0CA4B7F-29B3-41C7-8611-756F34AFF471}"/>
              </a:ext>
            </a:extLst>
          </p:cNvPr>
          <p:cNvSpPr/>
          <p:nvPr/>
        </p:nvSpPr>
        <p:spPr>
          <a:xfrm>
            <a:off x="147316" y="5101791"/>
            <a:ext cx="11475929" cy="1434045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99085" marR="647065" indent="-287020">
              <a:lnSpc>
                <a:spcPct val="100000"/>
              </a:lnSpc>
              <a:spcBef>
                <a:spcPts val="5"/>
              </a:spcBef>
              <a:buAutoNum type="romanUcPeriod" startAt="2"/>
              <a:tabLst>
                <a:tab pos="299085" algn="l"/>
              </a:tabLst>
            </a:pPr>
            <a:r>
              <a:rPr lang="ru-RU" sz="1800" u="sng" spc="160" dirty="0">
                <a:uFill>
                  <a:solidFill>
                    <a:srgbClr val="000000"/>
                  </a:solidFill>
                </a:uFill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u="sng" spc="-10" dirty="0">
                <a:uFill>
                  <a:solidFill>
                    <a:srgbClr val="000000"/>
                  </a:solidFill>
                </a:uFill>
                <a:latin typeface="Century" panose="02040604050505020304" pitchFamily="18" charset="0"/>
                <a:cs typeface="Arial Black"/>
              </a:rPr>
              <a:t>Метапредметные</a:t>
            </a:r>
            <a:r>
              <a:rPr lang="ru-RU" sz="1800" spc="-10" dirty="0">
                <a:latin typeface="Century" panose="02040604050505020304" pitchFamily="18" charset="0"/>
                <a:cs typeface="Arial Black"/>
              </a:rPr>
              <a:t>:</a:t>
            </a:r>
            <a:r>
              <a:rPr lang="ru-RU" sz="1800" spc="-20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spc="-10" dirty="0">
                <a:latin typeface="Century" panose="02040604050505020304" pitchFamily="18" charset="0"/>
                <a:cs typeface="Arial Black"/>
              </a:rPr>
              <a:t>развивать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интеллектуальные</a:t>
            </a:r>
            <a:r>
              <a:rPr lang="ru-RU" sz="1800" spc="-80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spc="-10" dirty="0">
                <a:latin typeface="Century" panose="02040604050505020304" pitchFamily="18" charset="0"/>
                <a:cs typeface="Arial Black"/>
              </a:rPr>
              <a:t>качества</a:t>
            </a:r>
            <a:r>
              <a:rPr lang="ru-RU" spc="-10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обучающихся,</a:t>
            </a:r>
            <a:r>
              <a:rPr lang="ru-RU" sz="1800" spc="-80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spc="-10" dirty="0">
                <a:latin typeface="Century" panose="02040604050505020304" pitchFamily="18" charset="0"/>
                <a:cs typeface="Arial Black"/>
              </a:rPr>
              <a:t>познавательный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интерес</a:t>
            </a:r>
            <a:r>
              <a:rPr lang="ru-RU" sz="1800" spc="-3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и</a:t>
            </a:r>
            <a:r>
              <a:rPr lang="ru-RU" sz="1800" spc="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компетенции</a:t>
            </a:r>
            <a:r>
              <a:rPr lang="ru-RU" sz="1800" spc="-7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в</a:t>
            </a:r>
            <a:r>
              <a:rPr lang="ru-RU" sz="1800" spc="30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spc="-10" dirty="0">
                <a:latin typeface="Century" panose="02040604050505020304" pitchFamily="18" charset="0"/>
                <a:cs typeface="Arial Black"/>
              </a:rPr>
              <a:t>области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военной</a:t>
            </a:r>
            <a:r>
              <a:rPr lang="ru-RU" sz="1800" spc="-5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подготовки;</a:t>
            </a:r>
            <a:r>
              <a:rPr lang="ru-RU" sz="1800" spc="-60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spc="-10" dirty="0">
                <a:latin typeface="Century" panose="02040604050505020304" pitchFamily="18" charset="0"/>
                <a:cs typeface="Arial Black"/>
              </a:rPr>
              <a:t>развивать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волевые</a:t>
            </a:r>
            <a:r>
              <a:rPr lang="ru-RU" sz="1800" spc="-10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качества</a:t>
            </a:r>
            <a:r>
              <a:rPr lang="ru-RU" spc="-3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spc="-10" dirty="0">
                <a:latin typeface="Century" panose="02040604050505020304" pitchFamily="18" charset="0"/>
                <a:cs typeface="Arial Black"/>
              </a:rPr>
              <a:t>школьников,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самостоятельность,</a:t>
            </a:r>
            <a:r>
              <a:rPr lang="ru-RU" sz="1800" spc="-8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spc="-10" dirty="0">
                <a:latin typeface="Century" panose="02040604050505020304" pitchFamily="18" charset="0"/>
                <a:cs typeface="Arial Black"/>
              </a:rPr>
              <a:t>умение</a:t>
            </a:r>
            <a:r>
              <a:rPr lang="ru-RU" spc="-10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преодолевать</a:t>
            </a:r>
            <a:r>
              <a:rPr lang="ru-RU" sz="1800" spc="-5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трудности,</a:t>
            </a:r>
            <a:r>
              <a:rPr lang="ru-RU" sz="1800" spc="-7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spc="-10" dirty="0">
                <a:latin typeface="Century" panose="02040604050505020304" pitchFamily="18" charset="0"/>
                <a:cs typeface="Arial Black"/>
              </a:rPr>
              <a:t>используя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для</a:t>
            </a:r>
            <a:r>
              <a:rPr lang="ru-RU" sz="1800" spc="-2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этого</a:t>
            </a:r>
            <a:r>
              <a:rPr lang="ru-RU" sz="1800" spc="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dirty="0">
                <a:latin typeface="Century" panose="02040604050505020304" pitchFamily="18" charset="0"/>
                <a:cs typeface="Arial Black"/>
              </a:rPr>
              <a:t>проблемные</a:t>
            </a:r>
            <a:r>
              <a:rPr lang="ru-RU" sz="1800" spc="-95" dirty="0">
                <a:latin typeface="Century" panose="02040604050505020304" pitchFamily="18" charset="0"/>
                <a:cs typeface="Arial Black"/>
              </a:rPr>
              <a:t> </a:t>
            </a:r>
            <a:r>
              <a:rPr lang="ru-RU" sz="1800" spc="-10" dirty="0">
                <a:latin typeface="Century" panose="02040604050505020304" pitchFamily="18" charset="0"/>
                <a:cs typeface="Arial Black"/>
              </a:rPr>
              <a:t>ситуации, дискуссии.</a:t>
            </a:r>
            <a:endParaRPr lang="ru-RU" sz="1800" dirty="0">
              <a:latin typeface="Century" panose="02040604050505020304" pitchFamily="18" charset="0"/>
              <a:cs typeface="Arial Black"/>
            </a:endParaRPr>
          </a:p>
          <a:p>
            <a:endParaRPr lang="ru-RU" dirty="0"/>
          </a:p>
        </p:txBody>
      </p:sp>
      <p:sp>
        <p:nvSpPr>
          <p:cNvPr id="12" name="Стрелка: шеврон 11">
            <a:hlinkClick r:id="rId3" action="ppaction://hlinksldjump"/>
            <a:extLst>
              <a:ext uri="{FF2B5EF4-FFF2-40B4-BE49-F238E27FC236}">
                <a16:creationId xmlns:a16="http://schemas.microsoft.com/office/drawing/2014/main" id="{B3E889BA-C85F-494D-9A56-D08E23924B26}"/>
              </a:ext>
            </a:extLst>
          </p:cNvPr>
          <p:cNvSpPr/>
          <p:nvPr/>
        </p:nvSpPr>
        <p:spPr>
          <a:xfrm>
            <a:off x="11679965" y="6353666"/>
            <a:ext cx="431801" cy="377072"/>
          </a:xfrm>
          <a:prstGeom prst="chevron">
            <a:avLst/>
          </a:prstGeom>
          <a:solidFill>
            <a:srgbClr val="92D05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893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D19BC7E-13A3-4FD4-B44C-55CD60CB6A74}"/>
              </a:ext>
            </a:extLst>
          </p:cNvPr>
          <p:cNvSpPr/>
          <p:nvPr/>
        </p:nvSpPr>
        <p:spPr>
          <a:xfrm>
            <a:off x="91438" y="65988"/>
            <a:ext cx="3586480" cy="1168923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Зелёная зона.</a:t>
            </a:r>
          </a:p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(Условно безопасная зона, в которой минимален риск поражения личного состава.)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0B02103-0C01-4F00-AA0D-DC27ABFC23C4}"/>
              </a:ext>
            </a:extLst>
          </p:cNvPr>
          <p:cNvSpPr/>
          <p:nvPr/>
        </p:nvSpPr>
        <p:spPr>
          <a:xfrm>
            <a:off x="73659" y="1310640"/>
            <a:ext cx="5933442" cy="1887219"/>
          </a:xfrm>
          <a:prstGeom prst="roundRect">
            <a:avLst>
              <a:gd name="adj" fmla="val 3015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0160" algn="just">
              <a:lnSpc>
                <a:spcPct val="100000"/>
              </a:lnSpc>
              <a:spcBef>
                <a:spcPts val="295"/>
              </a:spcBef>
            </a:pPr>
            <a:r>
              <a:rPr lang="ru-RU" sz="180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Проводится</a:t>
            </a:r>
            <a:r>
              <a:rPr lang="ru-RU" sz="1800" spc="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профилактика</a:t>
            </a:r>
            <a:r>
              <a:rPr lang="ru-RU" sz="1800" spc="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дополнительного</a:t>
            </a:r>
            <a:r>
              <a:rPr lang="ru-RU" sz="1800" spc="3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травмирования</a:t>
            </a:r>
            <a:r>
              <a:rPr lang="ru-RU" sz="1800" spc="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–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используются</a:t>
            </a:r>
            <a:r>
              <a:rPr lang="ru-RU" sz="1800" spc="8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«демпфирующие</a:t>
            </a:r>
            <a:r>
              <a:rPr lang="ru-RU" sz="1800" spc="-3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прокладки»</a:t>
            </a:r>
            <a:r>
              <a:rPr lang="ru-RU" sz="1800" spc="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из</a:t>
            </a:r>
            <a:r>
              <a:rPr lang="ru-RU" sz="1800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мягкого материала</a:t>
            </a:r>
            <a:r>
              <a:rPr lang="ru-RU" sz="1800" spc="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(куртки,</a:t>
            </a:r>
            <a:r>
              <a:rPr lang="ru-RU" sz="180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спальные</a:t>
            </a:r>
            <a:r>
              <a:rPr lang="ru-RU" sz="1800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мешки)</a:t>
            </a:r>
            <a:r>
              <a:rPr lang="ru-RU" sz="180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и</a:t>
            </a:r>
            <a:r>
              <a:rPr lang="ru-RU" sz="1800" spc="-4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карематы</a:t>
            </a:r>
            <a:r>
              <a:rPr lang="ru-RU" sz="1800" spc="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–</a:t>
            </a:r>
            <a:r>
              <a:rPr lang="ru-RU" sz="180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полиуретановый</a:t>
            </a:r>
            <a:r>
              <a:rPr lang="ru-RU" sz="1800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коврик.</a:t>
            </a:r>
            <a:r>
              <a:rPr lang="ru-RU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Каремат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укладывается</a:t>
            </a:r>
            <a:r>
              <a:rPr lang="ru-RU" sz="1800" spc="6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на</a:t>
            </a:r>
            <a:r>
              <a:rPr lang="ru-RU" sz="1800" spc="-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носилки,</a:t>
            </a:r>
            <a:r>
              <a:rPr lang="ru-RU" sz="1800" spc="-4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сверху</a:t>
            </a:r>
            <a:r>
              <a:rPr lang="ru-RU" sz="1800" spc="3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–</a:t>
            </a:r>
            <a:r>
              <a:rPr lang="ru-RU" sz="1800" spc="-6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спальный</a:t>
            </a:r>
            <a:r>
              <a:rPr lang="ru-RU" sz="1800" spc="-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мешок.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A62EC414-32F8-4842-A91E-9A538DCC02DA}"/>
              </a:ext>
            </a:extLst>
          </p:cNvPr>
          <p:cNvSpPr/>
          <p:nvPr/>
        </p:nvSpPr>
        <p:spPr>
          <a:xfrm>
            <a:off x="5699760" y="4211004"/>
            <a:ext cx="6065520" cy="2342356"/>
          </a:xfrm>
          <a:prstGeom prst="roundRect">
            <a:avLst>
              <a:gd name="adj" fmla="val 2721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53035" marR="142875" indent="78740" algn="just">
              <a:lnSpc>
                <a:spcPct val="100000"/>
              </a:lnSpc>
              <a:spcBef>
                <a:spcPts val="300"/>
              </a:spcBef>
            </a:pP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В</a:t>
            </a:r>
            <a:r>
              <a:rPr lang="ru-RU" sz="1800" spc="-6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процессе</a:t>
            </a:r>
            <a:r>
              <a:rPr lang="ru-RU" sz="1800" spc="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эвакуации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раненого</a:t>
            </a:r>
            <a:r>
              <a:rPr lang="ru-RU" sz="1800" spc="-2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необходимо</a:t>
            </a:r>
            <a:r>
              <a:rPr lang="ru-RU" sz="1800" spc="1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постоянно контролировать</a:t>
            </a:r>
            <a:r>
              <a:rPr lang="ru-RU" sz="1800" spc="6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его</a:t>
            </a:r>
            <a:r>
              <a:rPr lang="ru-RU" sz="1800" spc="-3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состояние,</a:t>
            </a:r>
            <a:r>
              <a:rPr lang="ru-RU" sz="1800" spc="3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если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раненый</a:t>
            </a:r>
            <a:r>
              <a:rPr lang="ru-RU" sz="1800" spc="-4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находится</a:t>
            </a:r>
            <a:r>
              <a:rPr lang="ru-RU" sz="1800" spc="2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5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в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сознании</a:t>
            </a:r>
            <a:r>
              <a:rPr lang="ru-RU" sz="1800" spc="-3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–</a:t>
            </a:r>
            <a:r>
              <a:rPr lang="ru-RU" sz="1800" spc="-4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не</a:t>
            </a:r>
            <a:r>
              <a:rPr lang="ru-RU" sz="1800" spc="-4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реже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чем</a:t>
            </a:r>
            <a:r>
              <a:rPr lang="ru-RU" sz="1800" spc="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один</a:t>
            </a:r>
            <a:r>
              <a:rPr lang="ru-RU" sz="1800" spc="-2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раз</a:t>
            </a:r>
            <a:r>
              <a:rPr lang="ru-RU" sz="1800" spc="-2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в</a:t>
            </a:r>
            <a:r>
              <a:rPr lang="ru-RU" sz="1800" spc="-2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10-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15</a:t>
            </a:r>
            <a:r>
              <a:rPr lang="ru-RU" sz="1800" spc="-3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минут</a:t>
            </a:r>
            <a:r>
              <a:rPr lang="ru-RU" sz="1800" spc="-4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проверять состояние</a:t>
            </a:r>
            <a:r>
              <a:rPr lang="ru-RU" sz="1800" spc="-2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жгутов,</a:t>
            </a:r>
            <a:r>
              <a:rPr lang="ru-RU" sz="1800" spc="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повязок,</a:t>
            </a:r>
            <a:r>
              <a:rPr lang="ru-RU" sz="1800" spc="-1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состоятельность</a:t>
            </a:r>
            <a:r>
              <a:rPr lang="ru-RU" sz="1800" spc="-2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шин,</a:t>
            </a:r>
            <a:r>
              <a:rPr lang="ru-RU" sz="1800" spc="-6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2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если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раненый</a:t>
            </a:r>
            <a:r>
              <a:rPr lang="ru-RU" sz="1800" spc="-5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без</a:t>
            </a:r>
            <a:r>
              <a:rPr lang="ru-RU" sz="1800" spc="-2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сознания</a:t>
            </a:r>
            <a:r>
              <a:rPr lang="ru-RU" sz="1800" spc="-2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–</a:t>
            </a:r>
            <a:r>
              <a:rPr lang="ru-RU" sz="1800" spc="-2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дополнительно</a:t>
            </a:r>
            <a:r>
              <a:rPr lang="ru-RU" sz="1800" spc="-10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не</a:t>
            </a:r>
            <a:r>
              <a:rPr lang="ru-RU" sz="1800" spc="-2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реже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чем один</a:t>
            </a:r>
            <a:r>
              <a:rPr lang="ru-RU" sz="1800" spc="-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2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раз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в</a:t>
            </a:r>
            <a:r>
              <a:rPr lang="ru-RU" sz="1800" spc="-4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5</a:t>
            </a:r>
            <a:r>
              <a:rPr lang="ru-RU" sz="1800" spc="-4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минут</a:t>
            </a:r>
            <a:r>
              <a:rPr lang="ru-RU" sz="1800" spc="-2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проверять</a:t>
            </a:r>
            <a:r>
              <a:rPr lang="ru-RU" sz="1800" spc="1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его</a:t>
            </a:r>
            <a:r>
              <a:rPr lang="ru-RU" sz="1800" spc="-1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дыхание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и</a:t>
            </a:r>
            <a:r>
              <a:rPr lang="ru-RU" sz="1800" spc="-5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контролировать</a:t>
            </a:r>
            <a:r>
              <a:rPr lang="ru-RU" sz="1800" spc="6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признаки жизни.</a:t>
            </a:r>
            <a:endParaRPr lang="ru-RU" sz="1800" dirty="0">
              <a:solidFill>
                <a:schemeClr val="bg1"/>
              </a:solidFill>
              <a:latin typeface="Bahnschrift" panose="020B0502040204020203" pitchFamily="34" charset="0"/>
              <a:cs typeface="Tahoma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AEEBE10-20FB-4C69-8766-8977DB6E4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4" y="3429000"/>
            <a:ext cx="4098290" cy="31807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306B0A6-8E1B-4F6F-8646-CEF5B7B5BA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0" y="391636"/>
            <a:ext cx="5745480" cy="3565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трелка: шеврон 6">
            <a:hlinkClick r:id="rId5" action="ppaction://hlinksldjump"/>
            <a:extLst>
              <a:ext uri="{FF2B5EF4-FFF2-40B4-BE49-F238E27FC236}">
                <a16:creationId xmlns:a16="http://schemas.microsoft.com/office/drawing/2014/main" id="{07C2D51F-6DFE-4E76-8C8F-DB45AAFD35B1}"/>
              </a:ext>
            </a:extLst>
          </p:cNvPr>
          <p:cNvSpPr/>
          <p:nvPr/>
        </p:nvSpPr>
        <p:spPr>
          <a:xfrm>
            <a:off x="11623404" y="6421180"/>
            <a:ext cx="431801" cy="377072"/>
          </a:xfrm>
          <a:prstGeom prst="chevron">
            <a:avLst/>
          </a:prstGeom>
          <a:solidFill>
            <a:srgbClr val="92D05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8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0B02103-0C01-4F00-AA0D-DC27ABFC23C4}"/>
              </a:ext>
            </a:extLst>
          </p:cNvPr>
          <p:cNvSpPr/>
          <p:nvPr/>
        </p:nvSpPr>
        <p:spPr>
          <a:xfrm>
            <a:off x="6227615" y="4126651"/>
            <a:ext cx="5628640" cy="2358400"/>
          </a:xfrm>
          <a:prstGeom prst="roundRect">
            <a:avLst>
              <a:gd name="adj" fmla="val 25283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0000"/>
              </a:lnSpc>
              <a:spcBef>
                <a:spcPts val="295"/>
              </a:spcBef>
            </a:pP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Эвакуация</a:t>
            </a:r>
            <a:r>
              <a:rPr lang="ru-RU" sz="1800" spc="3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раненого</a:t>
            </a:r>
            <a:r>
              <a:rPr lang="ru-RU" sz="1800" spc="-1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осуществляется</a:t>
            </a:r>
            <a:r>
              <a:rPr lang="ru-RU" sz="1800" spc="1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на</a:t>
            </a:r>
            <a:r>
              <a:rPr lang="ru-RU" sz="1800" spc="-6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носилках. </a:t>
            </a:r>
            <a:r>
              <a:rPr lang="ru-RU" sz="1800" spc="-2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Перемещение</a:t>
            </a:r>
            <a:r>
              <a:rPr lang="ru-RU" sz="1800" spc="-4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раненого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на</a:t>
            </a:r>
            <a:r>
              <a:rPr lang="ru-RU" sz="1800" spc="-2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носилках</a:t>
            </a:r>
            <a:r>
              <a:rPr lang="ru-RU" sz="1800" spc="2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должно</a:t>
            </a:r>
            <a:r>
              <a:rPr lang="ru-RU" sz="1800" spc="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проводиться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ногами</a:t>
            </a:r>
            <a:r>
              <a:rPr lang="ru-RU" sz="1800" spc="-4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вперед.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В</a:t>
            </a:r>
            <a:r>
              <a:rPr lang="ru-RU" sz="1800" spc="-2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процессе</a:t>
            </a:r>
            <a:r>
              <a:rPr lang="ru-RU" sz="1800" spc="2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2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перемещения</a:t>
            </a:r>
            <a:r>
              <a:rPr lang="ru-RU" sz="1800" spc="-4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военнослужащий, находящийся</a:t>
            </a:r>
            <a:r>
              <a:rPr lang="ru-RU" sz="1800" spc="2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у</a:t>
            </a:r>
            <a:r>
              <a:rPr lang="ru-RU" sz="1800" spc="-6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головы</a:t>
            </a:r>
            <a:r>
              <a:rPr lang="ru-RU" sz="1800" spc="-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раненого,</a:t>
            </a:r>
            <a:r>
              <a:rPr lang="ru-RU" sz="1800" spc="-2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наблюдает</a:t>
            </a:r>
            <a:r>
              <a:rPr lang="ru-RU" sz="1800" spc="-3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за</a:t>
            </a:r>
            <a:r>
              <a:rPr lang="ru-RU" sz="1800" spc="-4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2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его</a:t>
            </a:r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состоянием</a:t>
            </a:r>
            <a:r>
              <a:rPr lang="ru-RU" sz="1800" spc="2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и</a:t>
            </a:r>
            <a:r>
              <a:rPr lang="ru-RU" sz="1800" spc="-5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при</a:t>
            </a:r>
            <a:r>
              <a:rPr lang="ru-RU" sz="1800" spc="-5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необходимости</a:t>
            </a:r>
            <a:r>
              <a:rPr lang="ru-RU" sz="1800" spc="4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подает</a:t>
            </a:r>
            <a:r>
              <a:rPr lang="ru-RU" sz="1800" spc="2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команды </a:t>
            </a:r>
            <a:r>
              <a:rPr lang="ru-RU" sz="1800" spc="-2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для</a:t>
            </a:r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остановки</a:t>
            </a:r>
            <a:r>
              <a:rPr lang="ru-RU" sz="1800" spc="3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и</a:t>
            </a:r>
            <a:r>
              <a:rPr lang="ru-RU" sz="1800" spc="-4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проведения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необходимых</a:t>
            </a:r>
            <a:r>
              <a:rPr lang="ru-RU" sz="1800" spc="5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манипуляций.</a:t>
            </a:r>
            <a:endParaRPr lang="ru-RU" sz="1800" dirty="0">
              <a:solidFill>
                <a:schemeClr val="bg1"/>
              </a:solidFill>
              <a:latin typeface="Bahnschrift" panose="020B0502040204020203" pitchFamily="34" charset="0"/>
              <a:cs typeface="Tahoma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A62EC414-32F8-4842-A91E-9A538DCC02DA}"/>
              </a:ext>
            </a:extLst>
          </p:cNvPr>
          <p:cNvSpPr/>
          <p:nvPr/>
        </p:nvSpPr>
        <p:spPr>
          <a:xfrm>
            <a:off x="204130" y="1446850"/>
            <a:ext cx="5750560" cy="1778000"/>
          </a:xfrm>
          <a:prstGeom prst="roundRect">
            <a:avLst>
              <a:gd name="adj" fmla="val 4181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22555" marR="109220" indent="-1270" algn="just">
              <a:lnSpc>
                <a:spcPct val="100000"/>
              </a:lnSpc>
              <a:spcBef>
                <a:spcPts val="310"/>
              </a:spcBef>
            </a:pP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Для</a:t>
            </a:r>
            <a:r>
              <a:rPr lang="ru-RU" sz="1800" spc="-3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выноса</a:t>
            </a:r>
            <a:r>
              <a:rPr lang="ru-RU" sz="1800" spc="-2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раненых</a:t>
            </a:r>
            <a:r>
              <a:rPr lang="ru-RU" sz="1800" spc="-2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в</a:t>
            </a:r>
            <a:r>
              <a:rPr lang="ru-RU" sz="1800" spc="-5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большинстве</a:t>
            </a:r>
            <a:r>
              <a:rPr lang="ru-RU" sz="1800" spc="-2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случаев</a:t>
            </a:r>
            <a:r>
              <a:rPr lang="ru-RU" sz="1800" spc="4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используются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мягкие</a:t>
            </a:r>
            <a:r>
              <a:rPr lang="ru-RU" sz="1800" spc="-3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(плащевые)</a:t>
            </a:r>
            <a:r>
              <a:rPr lang="ru-RU" sz="1800" spc="6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носилки,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но</a:t>
            </a:r>
            <a:r>
              <a:rPr lang="ru-RU" sz="1800" spc="-5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на</a:t>
            </a:r>
            <a:r>
              <a:rPr lang="ru-RU" sz="1800" spc="-3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длинные</a:t>
            </a:r>
            <a:r>
              <a:rPr lang="ru-RU" sz="1800" spc="-3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расстояния</a:t>
            </a:r>
            <a:r>
              <a:rPr lang="ru-RU" sz="1800" spc="4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2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они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наименее</a:t>
            </a:r>
            <a:r>
              <a:rPr lang="ru-RU" sz="1800" spc="-1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пригодны.</a:t>
            </a:r>
            <a:r>
              <a:rPr lang="ru-RU" sz="1800" spc="-4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Для</a:t>
            </a:r>
            <a:r>
              <a:rPr lang="ru-RU" sz="1800" spc="-4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усиление</a:t>
            </a:r>
            <a:r>
              <a:rPr lang="ru-RU" sz="1800" spc="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жесткости</a:t>
            </a:r>
            <a:r>
              <a:rPr lang="ru-RU" sz="1800" spc="8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носилок </a:t>
            </a:r>
            <a:r>
              <a:rPr lang="ru-RU" sz="1800" spc="-2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целесообразно</a:t>
            </a:r>
            <a:r>
              <a:rPr lang="ru-RU" sz="1800" spc="-4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использовать</a:t>
            </a:r>
            <a:r>
              <a:rPr lang="ru-RU" sz="1800" spc="55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подручные</a:t>
            </a:r>
            <a:r>
              <a:rPr lang="ru-RU" sz="1800" spc="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1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средства</a:t>
            </a:r>
            <a:r>
              <a:rPr lang="ru-RU" sz="1800" spc="1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–</a:t>
            </a:r>
            <a:r>
              <a:rPr lang="ru-RU" sz="1800" spc="-5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 </a:t>
            </a:r>
            <a:r>
              <a:rPr lang="ru-RU" sz="1800" spc="-20" dirty="0">
                <a:solidFill>
                  <a:schemeClr val="bg1"/>
                </a:solidFill>
                <a:latin typeface="Bahnschrift" panose="020B0502040204020203" pitchFamily="34" charset="0"/>
                <a:cs typeface="Tahoma"/>
              </a:rPr>
              <a:t>лаги.</a:t>
            </a:r>
            <a:endParaRPr lang="ru-RU" sz="1800" dirty="0">
              <a:solidFill>
                <a:schemeClr val="bg1"/>
              </a:solidFill>
              <a:latin typeface="Bahnschrift" panose="020B0502040204020203" pitchFamily="34" charset="0"/>
              <a:cs typeface="Tahoma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AD03B4E-72C4-4B8C-B44A-698BAFBCB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" y="3513462"/>
            <a:ext cx="4744720" cy="3163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C3CEAD00-5BA2-4858-AE72-4CB9FBEB4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0869"/>
            <a:ext cx="5891870" cy="3552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5C75DB5-1EFB-4854-A845-7AA164F58FA0}"/>
              </a:ext>
            </a:extLst>
          </p:cNvPr>
          <p:cNvSpPr/>
          <p:nvPr/>
        </p:nvSpPr>
        <p:spPr>
          <a:xfrm>
            <a:off x="91438" y="65988"/>
            <a:ext cx="3586480" cy="1168923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Зелёная зона.</a:t>
            </a:r>
          </a:p>
          <a:p>
            <a:pPr marL="92710" marR="73660">
              <a:lnSpc>
                <a:spcPct val="100000"/>
              </a:lnSpc>
              <a:spcBef>
                <a:spcPts val="320"/>
              </a:spcBef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/>
              </a:rPr>
              <a:t>(Условно безопасная зона, в которой минимален риск поражения личного состава.)</a:t>
            </a:r>
          </a:p>
        </p:txBody>
      </p:sp>
      <p:sp>
        <p:nvSpPr>
          <p:cNvPr id="12" name="Стрелка: шеврон 11">
            <a:hlinkClick r:id="rId5" action="ppaction://hlinksldjump"/>
            <a:extLst>
              <a:ext uri="{FF2B5EF4-FFF2-40B4-BE49-F238E27FC236}">
                <a16:creationId xmlns:a16="http://schemas.microsoft.com/office/drawing/2014/main" id="{C3EF97CD-E234-4BA3-9CA2-31AF663EE63C}"/>
              </a:ext>
            </a:extLst>
          </p:cNvPr>
          <p:cNvSpPr/>
          <p:nvPr/>
        </p:nvSpPr>
        <p:spPr>
          <a:xfrm>
            <a:off x="11640354" y="6428595"/>
            <a:ext cx="431801" cy="377072"/>
          </a:xfrm>
          <a:prstGeom prst="chevron">
            <a:avLst/>
          </a:prstGeom>
          <a:solidFill>
            <a:srgbClr val="92D05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016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270414498537">
            <a:hlinkClick r:id="" action="ppaction://media"/>
            <a:extLst>
              <a:ext uri="{FF2B5EF4-FFF2-40B4-BE49-F238E27FC236}">
                <a16:creationId xmlns:a16="http://schemas.microsoft.com/office/drawing/2014/main" id="{C0705A25-F2D1-470F-9CA3-50E94DD0365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351" y="0"/>
            <a:ext cx="11013649" cy="6858000"/>
          </a:xfr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EC8D40E-A1A7-406C-84D8-14C5A4DB3ABE}"/>
              </a:ext>
            </a:extLst>
          </p:cNvPr>
          <p:cNvSpPr/>
          <p:nvPr/>
        </p:nvSpPr>
        <p:spPr>
          <a:xfrm>
            <a:off x="0" y="0"/>
            <a:ext cx="1178351" cy="6858000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П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Р</a:t>
            </a:r>
            <a:b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</a:b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А</a:t>
            </a:r>
            <a:b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</a:b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К</a:t>
            </a:r>
            <a:b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</a:b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Т</a:t>
            </a:r>
            <a:b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</a:b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И</a:t>
            </a:r>
            <a:b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</a:b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К</a:t>
            </a:r>
            <a:b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</a:b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А</a:t>
            </a:r>
          </a:p>
        </p:txBody>
      </p:sp>
      <p:sp>
        <p:nvSpPr>
          <p:cNvPr id="6" name="Стрелка: шеврон 5">
            <a:hlinkClick r:id="rId6" action="ppaction://hlinksldjump"/>
            <a:extLst>
              <a:ext uri="{FF2B5EF4-FFF2-40B4-BE49-F238E27FC236}">
                <a16:creationId xmlns:a16="http://schemas.microsoft.com/office/drawing/2014/main" id="{953CAE2C-9EED-43EE-91E5-D377069C9E15}"/>
              </a:ext>
            </a:extLst>
          </p:cNvPr>
          <p:cNvSpPr/>
          <p:nvPr/>
        </p:nvSpPr>
        <p:spPr>
          <a:xfrm>
            <a:off x="373274" y="5674936"/>
            <a:ext cx="431801" cy="377072"/>
          </a:xfrm>
          <a:prstGeom prst="chevron">
            <a:avLst/>
          </a:prstGeom>
          <a:solidFill>
            <a:srgbClr val="92D05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05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12554F8-FA31-4386-8B22-188DD4BE954B}"/>
              </a:ext>
            </a:extLst>
          </p:cNvPr>
          <p:cNvSpPr/>
          <p:nvPr/>
        </p:nvSpPr>
        <p:spPr>
          <a:xfrm>
            <a:off x="188535" y="744719"/>
            <a:ext cx="5825766" cy="5970309"/>
          </a:xfrm>
          <a:prstGeom prst="round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Bahnschrift" panose="020B0502040204020203" pitchFamily="34" charset="0"/>
              </a:rPr>
              <a:t>Смоделируйте ситуацию о</a:t>
            </a:r>
            <a:r>
              <a:rPr lang="ru-RU" sz="1800" dirty="0">
                <a:latin typeface="Bahnschrift" panose="020B0502040204020203" pitchFamily="34" charset="0"/>
                <a:cs typeface="Arial Black"/>
              </a:rPr>
              <a:t>бильное</a:t>
            </a:r>
            <a:r>
              <a:rPr lang="ru-RU" sz="1800" spc="-50" dirty="0"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800" dirty="0">
                <a:latin typeface="Bahnschrift" panose="020B0502040204020203" pitchFamily="34" charset="0"/>
                <a:cs typeface="Arial Black"/>
              </a:rPr>
              <a:t>кровотечения</a:t>
            </a:r>
            <a:r>
              <a:rPr lang="ru-RU" sz="1800" spc="-55" dirty="0"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800" dirty="0">
                <a:latin typeface="Bahnschrift" panose="020B0502040204020203" pitchFamily="34" charset="0"/>
                <a:cs typeface="Arial Black"/>
              </a:rPr>
              <a:t>из</a:t>
            </a:r>
            <a:r>
              <a:rPr lang="ru-RU" sz="1800" spc="-15" dirty="0"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800" spc="-25" dirty="0">
                <a:latin typeface="Bahnschrift" panose="020B0502040204020203" pitchFamily="34" charset="0"/>
                <a:cs typeface="Arial Black"/>
              </a:rPr>
              <a:t>раны </a:t>
            </a:r>
            <a:r>
              <a:rPr lang="ru-RU" sz="1800" dirty="0">
                <a:latin typeface="Bahnschrift" panose="020B0502040204020203" pitchFamily="34" charset="0"/>
                <a:cs typeface="Arial Black"/>
              </a:rPr>
              <a:t>бедренной</a:t>
            </a:r>
            <a:r>
              <a:rPr lang="ru-RU" sz="1800" spc="-60" dirty="0"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800" dirty="0">
                <a:latin typeface="Bahnschrift" panose="020B0502040204020203" pitchFamily="34" charset="0"/>
                <a:cs typeface="Arial Black"/>
              </a:rPr>
              <a:t>артерии</a:t>
            </a:r>
            <a:r>
              <a:rPr lang="ru-RU" sz="1800" spc="-35" dirty="0"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800" dirty="0">
                <a:latin typeface="Bahnschrift" panose="020B0502040204020203" pitchFamily="34" charset="0"/>
                <a:cs typeface="Arial Black"/>
              </a:rPr>
              <a:t>.</a:t>
            </a:r>
            <a:r>
              <a:rPr lang="ru-RU" sz="1800" spc="-75" dirty="0"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800" dirty="0">
                <a:latin typeface="Bahnschrift" panose="020B0502040204020203" pitchFamily="34" charset="0"/>
                <a:cs typeface="Arial Black"/>
              </a:rPr>
              <a:t>Если</a:t>
            </a:r>
            <a:r>
              <a:rPr lang="ru-RU" sz="1800" spc="-20" dirty="0"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800" dirty="0">
                <a:latin typeface="Bahnschrift" panose="020B0502040204020203" pitchFamily="34" charset="0"/>
                <a:cs typeface="Arial Black"/>
              </a:rPr>
              <a:t>кровотечение</a:t>
            </a:r>
            <a:r>
              <a:rPr lang="ru-RU" sz="1800" spc="-25" dirty="0"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800" dirty="0">
                <a:latin typeface="Bahnschrift" panose="020B0502040204020203" pitchFamily="34" charset="0"/>
                <a:cs typeface="Arial Black"/>
              </a:rPr>
              <a:t>не</a:t>
            </a:r>
            <a:r>
              <a:rPr lang="ru-RU" sz="1800" spc="35" dirty="0"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800" dirty="0">
                <a:latin typeface="Bahnschrift" panose="020B0502040204020203" pitchFamily="34" charset="0"/>
                <a:cs typeface="Arial Black"/>
              </a:rPr>
              <a:t>остановлено</a:t>
            </a:r>
            <a:r>
              <a:rPr lang="ru-RU" sz="1800" spc="-70" dirty="0"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800" spc="-50" dirty="0">
                <a:latin typeface="Bahnschrift" panose="020B0502040204020203" pitchFamily="34" charset="0"/>
                <a:cs typeface="Arial Black"/>
              </a:rPr>
              <a:t>в </a:t>
            </a:r>
            <a:r>
              <a:rPr lang="ru-RU" sz="1800" dirty="0">
                <a:latin typeface="Bahnschrift" panose="020B0502040204020203" pitchFamily="34" charset="0"/>
                <a:cs typeface="Arial Black"/>
              </a:rPr>
              <a:t>течение</a:t>
            </a:r>
            <a:r>
              <a:rPr lang="ru-RU" sz="1800" spc="-45" dirty="0"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800" spc="-10" dirty="0">
                <a:latin typeface="Bahnschrift" panose="020B0502040204020203" pitchFamily="34" charset="0"/>
                <a:cs typeface="Arial Black"/>
              </a:rPr>
              <a:t>2-</a:t>
            </a:r>
            <a:r>
              <a:rPr lang="ru-RU" sz="1800" dirty="0">
                <a:latin typeface="Bahnschrift" panose="020B0502040204020203" pitchFamily="34" charset="0"/>
                <a:cs typeface="Arial Black"/>
              </a:rPr>
              <a:t>3</a:t>
            </a:r>
            <a:r>
              <a:rPr lang="ru-RU" sz="1800" spc="-15" dirty="0"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800" dirty="0">
                <a:latin typeface="Bahnschrift" panose="020B0502040204020203" pitchFamily="34" charset="0"/>
                <a:cs typeface="Arial Black"/>
              </a:rPr>
              <a:t>минут,</a:t>
            </a:r>
            <a:r>
              <a:rPr lang="ru-RU" sz="1800" spc="-40" dirty="0"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800" dirty="0">
                <a:latin typeface="Bahnschrift" panose="020B0502040204020203" pitchFamily="34" charset="0"/>
                <a:cs typeface="Arial Black"/>
              </a:rPr>
              <a:t>то</a:t>
            </a:r>
            <a:r>
              <a:rPr lang="ru-RU" sz="1800" spc="15" dirty="0"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800" dirty="0">
                <a:latin typeface="Bahnschrift" panose="020B0502040204020203" pitchFamily="34" charset="0"/>
                <a:cs typeface="Arial Black"/>
              </a:rPr>
              <a:t>раненый</a:t>
            </a:r>
            <a:r>
              <a:rPr lang="ru-RU" sz="1800" spc="-45" dirty="0"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800" spc="-25" dirty="0">
                <a:latin typeface="Bahnschrift" panose="020B0502040204020203" pitchFamily="34" charset="0"/>
                <a:cs typeface="Arial Black"/>
              </a:rPr>
              <a:t>не </a:t>
            </a:r>
            <a:r>
              <a:rPr lang="ru-RU" sz="1800" dirty="0">
                <a:latin typeface="Bahnschrift" panose="020B0502040204020203" pitchFamily="34" charset="0"/>
                <a:cs typeface="Arial Black"/>
              </a:rPr>
              <a:t>выживают</a:t>
            </a:r>
            <a:r>
              <a:rPr lang="ru-RU" sz="1800" spc="-65" dirty="0"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800" dirty="0">
                <a:latin typeface="Bahnschrift" panose="020B0502040204020203" pitchFamily="34" charset="0"/>
                <a:cs typeface="Arial Black"/>
              </a:rPr>
              <a:t>в</a:t>
            </a:r>
            <a:r>
              <a:rPr lang="ru-RU" sz="1800" spc="25" dirty="0"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800" dirty="0">
                <a:latin typeface="Bahnschrift" panose="020B0502040204020203" pitchFamily="34" charset="0"/>
                <a:cs typeface="Arial Black"/>
              </a:rPr>
              <a:t>100%</a:t>
            </a:r>
            <a:r>
              <a:rPr lang="ru-RU" sz="1800" spc="-5" dirty="0"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800" spc="-10" dirty="0">
                <a:latin typeface="Bahnschrift" panose="020B0502040204020203" pitchFamily="34" charset="0"/>
                <a:cs typeface="Arial Black"/>
              </a:rPr>
              <a:t>случаев.</a:t>
            </a:r>
          </a:p>
          <a:p>
            <a:pPr algn="ctr"/>
            <a:endParaRPr lang="ru-RU" dirty="0">
              <a:latin typeface="Bahnschrift" panose="020B0502040204020203" pitchFamily="34" charset="0"/>
            </a:endParaRPr>
          </a:p>
          <a:p>
            <a:pPr algn="ctr"/>
            <a:r>
              <a:rPr lang="ru-RU" dirty="0">
                <a:latin typeface="Bahnschrift" panose="020B0502040204020203" pitchFamily="34" charset="0"/>
              </a:rPr>
              <a:t>Время исполнения: не более 15-20 секунд;</a:t>
            </a:r>
          </a:p>
          <a:p>
            <a:pPr algn="ctr"/>
            <a:r>
              <a:rPr lang="ru-RU" dirty="0">
                <a:latin typeface="Bahnschrift" panose="020B0502040204020203" pitchFamily="34" charset="0"/>
              </a:rPr>
              <a:t>Варианты исполнения в положении сидя или лёжа;</a:t>
            </a:r>
          </a:p>
          <a:p>
            <a:pPr algn="ctr"/>
            <a:r>
              <a:rPr lang="ru-RU" dirty="0">
                <a:latin typeface="Bahnschrift" panose="020B0502040204020203" pitchFamily="34" charset="0"/>
              </a:rPr>
              <a:t>Виды помощи: взаимопомощь, самопомощь.</a:t>
            </a:r>
          </a:p>
          <a:p>
            <a:pPr algn="ctr"/>
            <a:endParaRPr lang="ru-RU" dirty="0">
              <a:latin typeface="Bahnschrift" panose="020B0502040204020203" pitchFamily="34" charset="0"/>
            </a:endParaRPr>
          </a:p>
          <a:p>
            <a:pPr algn="ctr"/>
            <a:r>
              <a:rPr lang="ru-RU" dirty="0">
                <a:latin typeface="Bahnschrift" panose="020B0502040204020203" pitchFamily="34" charset="0"/>
              </a:rPr>
              <a:t>Действия:</a:t>
            </a:r>
          </a:p>
          <a:p>
            <a:pPr marL="342900" indent="-342900" algn="ctr">
              <a:buAutoNum type="arabicPeriod"/>
            </a:pPr>
            <a:r>
              <a:rPr lang="ru-RU" dirty="0">
                <a:latin typeface="Bahnschrift" panose="020B0502040204020203" pitchFamily="34" charset="0"/>
              </a:rPr>
              <a:t>Пережать повреждённый сосуд выше раны кулаком с последующим наложением кровоостанавливающего жгута по всем правилам наложения жгута при артериальном кровотечении.</a:t>
            </a:r>
          </a:p>
          <a:p>
            <a:pPr marL="342900" indent="-342900" algn="ctr">
              <a:buAutoNum type="arabicPeriod"/>
            </a:pPr>
            <a:r>
              <a:rPr lang="ru-RU" dirty="0">
                <a:latin typeface="Bahnschrift" panose="020B0502040204020203" pitchFamily="34" charset="0"/>
              </a:rPr>
              <a:t>В случаях травматической ампутации конечности пережать культю на 3-4 см выше её окончания с дальнейшим наложением жгута.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DD3935A-AD20-48DE-8FC1-8EB9D9890E22}"/>
              </a:ext>
            </a:extLst>
          </p:cNvPr>
          <p:cNvSpPr/>
          <p:nvPr/>
        </p:nvSpPr>
        <p:spPr>
          <a:xfrm>
            <a:off x="6177702" y="1517715"/>
            <a:ext cx="5825766" cy="5197313"/>
          </a:xfrm>
          <a:prstGeom prst="round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buAutoNum type="arabicPeriod"/>
            </a:pPr>
            <a:r>
              <a:rPr lang="ru-RU" sz="2000" dirty="0">
                <a:latin typeface="Bahnschrift" panose="020B0502040204020203" pitchFamily="34" charset="0"/>
              </a:rPr>
              <a:t>Дайте определение «тактической медицине».</a:t>
            </a:r>
          </a:p>
          <a:p>
            <a:pPr marL="457200" indent="-457200" algn="ctr">
              <a:buAutoNum type="arabicPeriod"/>
            </a:pPr>
            <a:r>
              <a:rPr lang="ru-RU" sz="2000" dirty="0">
                <a:latin typeface="Bahnschrift" panose="020B0502040204020203" pitchFamily="34" charset="0"/>
              </a:rPr>
              <a:t>На какие виды зон подразделяется местность?</a:t>
            </a:r>
          </a:p>
          <a:p>
            <a:pPr marL="457200" indent="-457200" algn="ctr">
              <a:buAutoNum type="arabicPeriod"/>
            </a:pPr>
            <a:r>
              <a:rPr lang="ru-RU" sz="2000" dirty="0">
                <a:latin typeface="Bahnschrift" panose="020B0502040204020203" pitchFamily="34" charset="0"/>
              </a:rPr>
              <a:t>Опишите основные действия в красной зоне.</a:t>
            </a:r>
          </a:p>
          <a:p>
            <a:pPr marL="457200" indent="-457200" algn="ctr">
              <a:buAutoNum type="arabicPeriod"/>
            </a:pPr>
            <a:r>
              <a:rPr lang="ru-RU" sz="2000" dirty="0">
                <a:latin typeface="Bahnschrift" panose="020B0502040204020203" pitchFamily="34" charset="0"/>
              </a:rPr>
              <a:t>Опишите основные действия в жёлтой зоне.</a:t>
            </a:r>
          </a:p>
          <a:p>
            <a:pPr marL="457200" indent="-457200" algn="ctr">
              <a:buAutoNum type="arabicPeriod"/>
            </a:pPr>
            <a:r>
              <a:rPr lang="ru-RU" sz="2000" dirty="0">
                <a:latin typeface="Bahnschrift" panose="020B0502040204020203" pitchFamily="34" charset="0"/>
              </a:rPr>
              <a:t>Расшифруйте алгоритм действий «КУЛАК» и «БАРИН».</a:t>
            </a:r>
          </a:p>
          <a:p>
            <a:pPr marL="457200" indent="-457200" algn="ctr">
              <a:buAutoNum type="arabicPeriod"/>
            </a:pPr>
            <a:r>
              <a:rPr lang="ru-RU" sz="2000" dirty="0">
                <a:latin typeface="Bahnschrift" panose="020B0502040204020203" pitchFamily="34" charset="0"/>
              </a:rPr>
              <a:t>Опишите основные действия в зелёной зоне.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9AE38FA-45EC-4EAE-AEEA-84D83B2284C9}"/>
              </a:ext>
            </a:extLst>
          </p:cNvPr>
          <p:cNvSpPr/>
          <p:nvPr/>
        </p:nvSpPr>
        <p:spPr>
          <a:xfrm>
            <a:off x="188535" y="142972"/>
            <a:ext cx="5401559" cy="5263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Bahnschrift" panose="020B0502040204020203" pitchFamily="34" charset="0"/>
              </a:rPr>
              <a:t>ПРАКТИЧЕСКОЕ ЗАДАНИЕ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F3D968C-7FE9-47E4-8D6C-3A653841D5B1}"/>
              </a:ext>
            </a:extLst>
          </p:cNvPr>
          <p:cNvSpPr/>
          <p:nvPr/>
        </p:nvSpPr>
        <p:spPr>
          <a:xfrm>
            <a:off x="6601908" y="142972"/>
            <a:ext cx="5401559" cy="1197205"/>
          </a:xfrm>
          <a:prstGeom prst="roundRect">
            <a:avLst/>
          </a:prstGeom>
          <a:solidFill>
            <a:schemeClr val="accent6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Bahnschrift" panose="020B0502040204020203" pitchFamily="34" charset="0"/>
              </a:rPr>
              <a:t>КОНТРОЛЬНЫЕ ВОПРОСЫ</a:t>
            </a:r>
          </a:p>
        </p:txBody>
      </p:sp>
      <p:sp>
        <p:nvSpPr>
          <p:cNvPr id="8" name="Стрелка: шеврон 7">
            <a:hlinkClick r:id="rId3" action="ppaction://hlinksldjump"/>
            <a:extLst>
              <a:ext uri="{FF2B5EF4-FFF2-40B4-BE49-F238E27FC236}">
                <a16:creationId xmlns:a16="http://schemas.microsoft.com/office/drawing/2014/main" id="{C1B40998-1261-4348-8738-88C3AB690928}"/>
              </a:ext>
            </a:extLst>
          </p:cNvPr>
          <p:cNvSpPr/>
          <p:nvPr/>
        </p:nvSpPr>
        <p:spPr>
          <a:xfrm>
            <a:off x="10940722" y="6080288"/>
            <a:ext cx="431801" cy="377072"/>
          </a:xfrm>
          <a:prstGeom prst="chevron">
            <a:avLst/>
          </a:prstGeom>
          <a:solidFill>
            <a:srgbClr val="92D05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7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633AD2-60DF-428F-BAA1-3B0911A8E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" y="152082"/>
            <a:ext cx="7411720" cy="528955"/>
          </a:xfrm>
        </p:spPr>
        <p:txBody>
          <a:bodyPr>
            <a:normAutofit fontScale="90000"/>
          </a:bodyPr>
          <a:lstStyle/>
          <a:p>
            <a:r>
              <a:rPr lang="ru-RU" u="sng" dirty="0">
                <a:latin typeface="Cambria" panose="02040503050406030204" pitchFamily="18" charset="0"/>
                <a:ea typeface="Cambria" panose="02040503050406030204" pitchFamily="18" charset="0"/>
              </a:rPr>
              <a:t>Список литературы: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577284F-8645-49FC-93ED-670CD22520BB}"/>
              </a:ext>
            </a:extLst>
          </p:cNvPr>
          <p:cNvSpPr/>
          <p:nvPr/>
        </p:nvSpPr>
        <p:spPr>
          <a:xfrm>
            <a:off x="147319" y="812393"/>
            <a:ext cx="11862429" cy="528955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latin typeface="Bahnschrift" panose="020B0502040204020203" pitchFamily="34" charset="0"/>
                <a:cs typeface="Arial Black"/>
              </a:rPr>
              <a:t>https://vk.com/wall-7482509_8938</a:t>
            </a:r>
            <a:endParaRPr lang="ru-RU" sz="2800" b="1" dirty="0">
              <a:latin typeface="Bahnschrift" panose="020B0502040204020203" pitchFamily="34" charset="0"/>
              <a:cs typeface="Arial Black"/>
            </a:endParaRPr>
          </a:p>
        </p:txBody>
      </p:sp>
      <p:sp>
        <p:nvSpPr>
          <p:cNvPr id="12" name="Стрелка: шеврон 11">
            <a:hlinkClick r:id="rId3" action="ppaction://hlinksldjump"/>
            <a:extLst>
              <a:ext uri="{FF2B5EF4-FFF2-40B4-BE49-F238E27FC236}">
                <a16:creationId xmlns:a16="http://schemas.microsoft.com/office/drawing/2014/main" id="{B3E889BA-C85F-494D-9A56-D08E23924B26}"/>
              </a:ext>
            </a:extLst>
          </p:cNvPr>
          <p:cNvSpPr/>
          <p:nvPr/>
        </p:nvSpPr>
        <p:spPr>
          <a:xfrm>
            <a:off x="11679965" y="6353666"/>
            <a:ext cx="431801" cy="377072"/>
          </a:xfrm>
          <a:prstGeom prst="chevron">
            <a:avLst/>
          </a:prstGeom>
          <a:solidFill>
            <a:srgbClr val="92D05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03E02975-D9C1-4875-841E-9CB7BED2D70D}"/>
              </a:ext>
            </a:extLst>
          </p:cNvPr>
          <p:cNvSpPr/>
          <p:nvPr/>
        </p:nvSpPr>
        <p:spPr>
          <a:xfrm>
            <a:off x="147318" y="1472704"/>
            <a:ext cx="11862429" cy="1302503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latin typeface="Bahnschrift" panose="020B0502040204020203" pitchFamily="34" charset="0"/>
                <a:cs typeface="Arial Black"/>
              </a:rPr>
              <a:t>https://yandex.ru/images/search?from=tabbar&amp;text=%D1%84%D0%BE%D1%82%D0%BE%D0%B3%D1%80%D0%B0%D1%84%D0%B8%D0%B8%20%D1%81%D0%BE%D0%BB%D0%B4%D0%B0%D1%82</a:t>
            </a:r>
            <a:endParaRPr lang="ru-RU" sz="2800" b="1" dirty="0">
              <a:latin typeface="Bahnschrift" panose="020B0502040204020203" pitchFamily="34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463142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488C3349-06A2-4350-9759-83FBF4A7A0A2}"/>
              </a:ext>
            </a:extLst>
          </p:cNvPr>
          <p:cNvSpPr/>
          <p:nvPr/>
        </p:nvSpPr>
        <p:spPr>
          <a:xfrm rot="10800000">
            <a:off x="5552600" y="0"/>
            <a:ext cx="6634480" cy="6858000"/>
          </a:xfrm>
          <a:custGeom>
            <a:avLst/>
            <a:gdLst>
              <a:gd name="connsiteX0" fmla="*/ 5384800 w 6634480"/>
              <a:gd name="connsiteY0" fmla="*/ 6858000 h 6858000"/>
              <a:gd name="connsiteX1" fmla="*/ 4135120 w 6634480"/>
              <a:gd name="connsiteY1" fmla="*/ 6858000 h 6858000"/>
              <a:gd name="connsiteX2" fmla="*/ 0 w 6634480"/>
              <a:gd name="connsiteY2" fmla="*/ 6858000 h 6858000"/>
              <a:gd name="connsiteX3" fmla="*/ 0 w 6634480"/>
              <a:gd name="connsiteY3" fmla="*/ 0 h 6858000"/>
              <a:gd name="connsiteX4" fmla="*/ 4135120 w 6634480"/>
              <a:gd name="connsiteY4" fmla="*/ 0 h 6858000"/>
              <a:gd name="connsiteX5" fmla="*/ 5384800 w 6634480"/>
              <a:gd name="connsiteY5" fmla="*/ 0 h 6858000"/>
              <a:gd name="connsiteX6" fmla="*/ 6634480 w 6634480"/>
              <a:gd name="connsiteY6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34480" h="6858000">
                <a:moveTo>
                  <a:pt x="5384800" y="6858000"/>
                </a:moveTo>
                <a:lnTo>
                  <a:pt x="4135120" y="6858000"/>
                </a:lnTo>
                <a:lnTo>
                  <a:pt x="0" y="6858000"/>
                </a:lnTo>
                <a:lnTo>
                  <a:pt x="0" y="0"/>
                </a:lnTo>
                <a:lnTo>
                  <a:pt x="4135120" y="0"/>
                </a:lnTo>
                <a:lnTo>
                  <a:pt x="5384800" y="0"/>
                </a:lnTo>
                <a:lnTo>
                  <a:pt x="6634480" y="3429000"/>
                </a:lnTo>
                <a:close/>
              </a:path>
            </a:pathLst>
          </a:custGeom>
          <a:gradFill>
            <a:gsLst>
              <a:gs pos="100000">
                <a:schemeClr val="tx1">
                  <a:alpha val="50000"/>
                </a:schemeClr>
              </a:gs>
              <a:gs pos="18000">
                <a:schemeClr val="tx1">
                  <a:alpha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трелка: шеврон 6">
            <a:extLst>
              <a:ext uri="{FF2B5EF4-FFF2-40B4-BE49-F238E27FC236}">
                <a16:creationId xmlns:a16="http://schemas.microsoft.com/office/drawing/2014/main" id="{21948DE1-5F59-4898-A828-51C22ADE521C}"/>
              </a:ext>
            </a:extLst>
          </p:cNvPr>
          <p:cNvSpPr/>
          <p:nvPr/>
        </p:nvSpPr>
        <p:spPr>
          <a:xfrm rot="10800000">
            <a:off x="4775200" y="450054"/>
            <a:ext cx="1879599" cy="5957887"/>
          </a:xfrm>
          <a:prstGeom prst="chevron">
            <a:avLst>
              <a:gd name="adj" fmla="val 58390"/>
            </a:avLst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Стрелка: шеврон 7">
            <a:extLst>
              <a:ext uri="{FF2B5EF4-FFF2-40B4-BE49-F238E27FC236}">
                <a16:creationId xmlns:a16="http://schemas.microsoft.com/office/drawing/2014/main" id="{66E88E78-47CD-4938-B6F7-575539C7DAAF}"/>
              </a:ext>
            </a:extLst>
          </p:cNvPr>
          <p:cNvSpPr/>
          <p:nvPr/>
        </p:nvSpPr>
        <p:spPr>
          <a:xfrm rot="10800000">
            <a:off x="4008121" y="852327"/>
            <a:ext cx="1711958" cy="5153341"/>
          </a:xfrm>
          <a:prstGeom prst="chevron">
            <a:avLst>
              <a:gd name="adj" fmla="val 54258"/>
            </a:avLst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5D3068-227B-4597-B260-705327515201}"/>
              </a:ext>
            </a:extLst>
          </p:cNvPr>
          <p:cNvSpPr txBox="1"/>
          <p:nvPr/>
        </p:nvSpPr>
        <p:spPr>
          <a:xfrm>
            <a:off x="7081519" y="150294"/>
            <a:ext cx="49377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Bahnschrift" panose="020B0502040204020203" pitchFamily="34" charset="0"/>
              </a:rPr>
              <a:t>Вы прослушали урок по тактической медицине!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2D9ADC-C713-4573-B86F-FEEAE9941B42}"/>
              </a:ext>
            </a:extLst>
          </p:cNvPr>
          <p:cNvSpPr txBox="1"/>
          <p:nvPr/>
        </p:nvSpPr>
        <p:spPr>
          <a:xfrm>
            <a:off x="7249319" y="3945663"/>
            <a:ext cx="493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Bahnschrift" panose="020B0502040204020203" pitchFamily="34" charset="0"/>
              </a:rPr>
              <a:t>Поздравляем!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A3DBA44-170F-4E9C-A622-7E1E06E5780A}"/>
              </a:ext>
            </a:extLst>
          </p:cNvPr>
          <p:cNvSpPr/>
          <p:nvPr/>
        </p:nvSpPr>
        <p:spPr>
          <a:xfrm>
            <a:off x="5779080" y="2849563"/>
            <a:ext cx="6408000" cy="138033"/>
          </a:xfrm>
          <a:prstGeom prst="rect">
            <a:avLst/>
          </a:prstGeom>
          <a:gradFill>
            <a:gsLst>
              <a:gs pos="88000">
                <a:schemeClr val="accent6">
                  <a:lumMod val="60000"/>
                  <a:lumOff val="40000"/>
                </a:schemeClr>
              </a:gs>
              <a:gs pos="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33E07020-E1B9-4C08-B10F-90ED55E1059A}"/>
              </a:ext>
            </a:extLst>
          </p:cNvPr>
          <p:cNvSpPr/>
          <p:nvPr/>
        </p:nvSpPr>
        <p:spPr>
          <a:xfrm>
            <a:off x="7660800" y="5488506"/>
            <a:ext cx="4114799" cy="1219200"/>
          </a:xfrm>
          <a:prstGeom prst="roundRect">
            <a:avLst>
              <a:gd name="adj" fmla="val 50000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</a:rPr>
              <a:t>Урок был подготовлен:</a:t>
            </a:r>
          </a:p>
          <a:p>
            <a:pPr algn="ctr"/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</a:rPr>
              <a:t>учителем ОБЗР ГБОУ ЛНР «ЛСШ №20 имени А. В. Демёхина»</a:t>
            </a:r>
          </a:p>
          <a:p>
            <a:pPr algn="ctr"/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</a:rPr>
              <a:t>Васильевой С. Ю.</a:t>
            </a:r>
          </a:p>
        </p:txBody>
      </p:sp>
    </p:spTree>
    <p:extLst>
      <p:ext uri="{BB962C8B-B14F-4D97-AF65-F5344CB8AC3E}">
        <p14:creationId xmlns:p14="http://schemas.microsoft.com/office/powerpoint/2010/main" val="1012796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B094EA-B83A-42D8-9A8B-78D1E35D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35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Что такое тактическая медицина?</a:t>
            </a:r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EEB9345F-BD74-4BC4-BAB2-B7F3C9A33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59" y="833120"/>
            <a:ext cx="5047105" cy="3337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36F828E-D960-4482-85C8-6606A0EC9D90}"/>
              </a:ext>
            </a:extLst>
          </p:cNvPr>
          <p:cNvSpPr/>
          <p:nvPr/>
        </p:nvSpPr>
        <p:spPr>
          <a:xfrm>
            <a:off x="6096000" y="1132840"/>
            <a:ext cx="5506719" cy="22961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2700" marR="818515" algn="just">
              <a:lnSpc>
                <a:spcPct val="150000"/>
              </a:lnSpc>
              <a:spcBef>
                <a:spcPts val="95"/>
              </a:spcBef>
            </a:pPr>
            <a:r>
              <a:rPr lang="ru-RU" sz="1600" u="sng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Bahnschrift" panose="020B0502040204020203" pitchFamily="34" charset="0"/>
                <a:cs typeface="Arial Black"/>
              </a:rPr>
              <a:t>Тактическая</a:t>
            </a:r>
            <a:r>
              <a:rPr lang="ru-RU" sz="1600" u="sng" spc="-6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600" u="sng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Bahnschrift" panose="020B0502040204020203" pitchFamily="34" charset="0"/>
                <a:cs typeface="Arial Black"/>
              </a:rPr>
              <a:t>медицина</a:t>
            </a:r>
            <a:r>
              <a:rPr lang="ru-RU" sz="1600" spc="-35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60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—</a:t>
            </a:r>
            <a:r>
              <a:rPr lang="ru-RU" sz="1600" spc="2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600" spc="-25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это </a:t>
            </a:r>
            <a:r>
              <a:rPr lang="ru-RU" sz="160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совокупность</a:t>
            </a:r>
            <a:r>
              <a:rPr lang="ru-RU" sz="1600" spc="-55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60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медицинских</a:t>
            </a:r>
            <a:r>
              <a:rPr lang="ru-RU" sz="1600" spc="-5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и</a:t>
            </a:r>
            <a:r>
              <a:rPr lang="ru-RU" sz="1600" spc="-50"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60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тактических</a:t>
            </a:r>
            <a:r>
              <a:rPr lang="ru-RU" sz="1600" spc="-85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60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мероприятий,</a:t>
            </a:r>
            <a:r>
              <a:rPr lang="ru-RU" sz="1600" spc="-6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600" spc="-1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проводимых </a:t>
            </a:r>
            <a:r>
              <a:rPr lang="ru-RU" sz="160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непосредственно</a:t>
            </a:r>
            <a:r>
              <a:rPr lang="ru-RU" sz="1600" spc="-6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60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на</a:t>
            </a:r>
            <a:r>
              <a:rPr lang="ru-RU" sz="1600" spc="-15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60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поле</a:t>
            </a:r>
            <a:r>
              <a:rPr lang="ru-RU" sz="1600" spc="-1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60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боя</a:t>
            </a:r>
            <a:r>
              <a:rPr lang="ru-RU" sz="1600" spc="-2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60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и</a:t>
            </a:r>
            <a:r>
              <a:rPr lang="ru-RU" sz="1600" spc="2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60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на</a:t>
            </a:r>
            <a:r>
              <a:rPr lang="ru-RU" sz="1600" spc="-1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600" spc="-2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всём </a:t>
            </a:r>
            <a:r>
              <a:rPr lang="ru-RU" sz="160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протяжении</a:t>
            </a:r>
            <a:r>
              <a:rPr lang="ru-RU" sz="1600" spc="-1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догоспитального</a:t>
            </a:r>
            <a:r>
              <a:rPr lang="ru-RU" sz="1600" spc="15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600" spc="-2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этапа </a:t>
            </a:r>
            <a:r>
              <a:rPr lang="ru-RU" sz="160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оказания</a:t>
            </a:r>
            <a:r>
              <a:rPr lang="ru-RU" sz="1600" spc="-6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60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первой</a:t>
            </a:r>
            <a:r>
              <a:rPr lang="ru-RU" sz="1600" spc="-2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60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и</a:t>
            </a:r>
            <a:r>
              <a:rPr lang="ru-RU" sz="1600" spc="5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60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расширенной</a:t>
            </a:r>
            <a:r>
              <a:rPr lang="ru-RU" sz="1600" spc="-7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600" spc="-1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первой </a:t>
            </a:r>
            <a:r>
              <a:rPr lang="ru-RU" sz="160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помощи</a:t>
            </a:r>
            <a:r>
              <a:rPr lang="ru-RU" sz="1600" spc="-2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1600" spc="-1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раненому.</a:t>
            </a:r>
            <a:endParaRPr lang="ru-RU" sz="1600" spc="-10" dirty="0">
              <a:solidFill>
                <a:srgbClr val="333333"/>
              </a:solidFill>
              <a:latin typeface="Bahnschrift" panose="020B0502040204020203" pitchFamily="34" charset="0"/>
              <a:cs typeface="Arial Black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322BC2E-66F4-41A4-AEE3-E2A9B34C78D4}"/>
              </a:ext>
            </a:extLst>
          </p:cNvPr>
          <p:cNvSpPr/>
          <p:nvPr/>
        </p:nvSpPr>
        <p:spPr>
          <a:xfrm>
            <a:off x="190498" y="4468304"/>
            <a:ext cx="11412221" cy="21540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" marR="563245">
              <a:lnSpc>
                <a:spcPts val="1800"/>
              </a:lnSpc>
              <a:spcBef>
                <a:spcPts val="160"/>
              </a:spcBef>
              <a:buSzPct val="90000"/>
              <a:tabLst>
                <a:tab pos="57785" algn="l"/>
              </a:tabLst>
            </a:pPr>
            <a:endParaRPr lang="ru-RU" sz="2400" spc="-10" dirty="0">
              <a:latin typeface="Bahnschrift" panose="020B0502040204020203" pitchFamily="34" charset="0"/>
              <a:cs typeface="Arial Black"/>
            </a:endParaRPr>
          </a:p>
          <a:p>
            <a:pPr marL="291465" marR="563245" indent="-285750">
              <a:lnSpc>
                <a:spcPts val="1800"/>
              </a:lnSpc>
              <a:spcBef>
                <a:spcPts val="160"/>
              </a:spcBef>
              <a:buSzPct val="90000"/>
              <a:buFontTx/>
              <a:buChar char="-"/>
              <a:tabLst>
                <a:tab pos="57785" algn="l"/>
              </a:tabLst>
            </a:pPr>
            <a:r>
              <a:rPr lang="ru-RU" sz="2400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предотвращение</a:t>
            </a:r>
            <a:r>
              <a:rPr lang="ru-RU" sz="2400" spc="-60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развития</a:t>
            </a:r>
            <a:r>
              <a:rPr lang="ru-RU" sz="2400" spc="-15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2400" spc="-10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тяжёлых</a:t>
            </a:r>
            <a:r>
              <a:rPr lang="ru-RU" sz="2400" dirty="0"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2400" spc="-10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осложнений;</a:t>
            </a:r>
            <a:endParaRPr lang="ru-RU" sz="2400" dirty="0">
              <a:latin typeface="Bahnschrift" panose="020B0502040204020203" pitchFamily="34" charset="0"/>
              <a:cs typeface="Arial Black"/>
            </a:endParaRPr>
          </a:p>
          <a:p>
            <a:pPr marL="291465" marR="88265" indent="-285750">
              <a:lnSpc>
                <a:spcPct val="150100"/>
              </a:lnSpc>
              <a:spcBef>
                <a:spcPts val="5"/>
              </a:spcBef>
              <a:buSzPct val="90000"/>
              <a:buFontTx/>
              <a:buChar char="-"/>
              <a:tabLst>
                <a:tab pos="57785" algn="l"/>
              </a:tabLst>
            </a:pPr>
            <a:r>
              <a:rPr lang="ru-RU" sz="2400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поддержание</a:t>
            </a:r>
            <a:r>
              <a:rPr lang="ru-RU" sz="2400" spc="-50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жизненно</a:t>
            </a:r>
            <a:r>
              <a:rPr lang="ru-RU" sz="2400" spc="-15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2400" spc="-10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важных </a:t>
            </a:r>
            <a:r>
              <a:rPr lang="ru-RU" sz="2400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функций</a:t>
            </a:r>
            <a:r>
              <a:rPr lang="ru-RU" sz="2400" spc="-75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организма</a:t>
            </a:r>
            <a:r>
              <a:rPr lang="ru-RU" sz="2400" spc="-55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в</a:t>
            </a:r>
            <a:r>
              <a:rPr lang="ru-RU" sz="2400" spc="25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ходе</a:t>
            </a:r>
            <a:r>
              <a:rPr lang="ru-RU" sz="2400" spc="-30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2400" spc="-10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эвакуации;</a:t>
            </a:r>
          </a:p>
          <a:p>
            <a:pPr marL="291465" marR="88265" indent="-285750">
              <a:lnSpc>
                <a:spcPct val="150100"/>
              </a:lnSpc>
              <a:spcBef>
                <a:spcPts val="5"/>
              </a:spcBef>
              <a:buSzPct val="90000"/>
              <a:buFontTx/>
              <a:buChar char="-"/>
              <a:tabLst>
                <a:tab pos="57785" algn="l"/>
              </a:tabLst>
            </a:pPr>
            <a:r>
              <a:rPr lang="ru-RU" sz="2400" spc="-10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Мероприятия</a:t>
            </a:r>
            <a:r>
              <a:rPr lang="ru-RU" sz="2400" spc="-45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проводятся</a:t>
            </a:r>
            <a:r>
              <a:rPr lang="ru-RU" sz="2400" spc="-15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как</a:t>
            </a:r>
            <a:r>
              <a:rPr lang="ru-RU" sz="2400" spc="15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2400" spc="-10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элементы</a:t>
            </a:r>
            <a:r>
              <a:rPr lang="ru-RU" sz="2400" spc="-10" dirty="0"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самопомощи и </a:t>
            </a:r>
            <a:r>
              <a:rPr lang="ru-RU" sz="2400" spc="-10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взаимопомощи;</a:t>
            </a:r>
          </a:p>
          <a:p>
            <a:pPr marL="291465" marR="88265" indent="-285750">
              <a:lnSpc>
                <a:spcPct val="150100"/>
              </a:lnSpc>
              <a:spcBef>
                <a:spcPts val="5"/>
              </a:spcBef>
              <a:buSzPct val="90000"/>
              <a:buFontTx/>
              <a:buChar char="-"/>
              <a:tabLst>
                <a:tab pos="57785" algn="l"/>
              </a:tabLst>
            </a:pPr>
            <a:r>
              <a:rPr lang="ru-RU" sz="2400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устранение</a:t>
            </a:r>
            <a:r>
              <a:rPr lang="ru-RU" sz="2400" spc="50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2400" spc="-10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угрожающих</a:t>
            </a:r>
            <a:r>
              <a:rPr lang="ru-RU" sz="2400" spc="-35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 </a:t>
            </a:r>
            <a:r>
              <a:rPr lang="ru-RU" sz="2400" spc="-20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жизни </a:t>
            </a:r>
            <a:r>
              <a:rPr lang="ru-RU" sz="2400" spc="-10" dirty="0">
                <a:solidFill>
                  <a:srgbClr val="333333"/>
                </a:solidFill>
                <a:latin typeface="Bahnschrift" panose="020B0502040204020203" pitchFamily="34" charset="0"/>
                <a:cs typeface="Arial Black"/>
              </a:rPr>
              <a:t>состояний;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76976B5B-6957-4BAB-A40D-CBDD2DAAF788}"/>
              </a:ext>
            </a:extLst>
          </p:cNvPr>
          <p:cNvSpPr/>
          <p:nvPr/>
        </p:nvSpPr>
        <p:spPr>
          <a:xfrm>
            <a:off x="6527799" y="3553460"/>
            <a:ext cx="4643119" cy="721360"/>
          </a:xfrm>
          <a:prstGeom prst="roundRect">
            <a:avLst/>
          </a:prstGeom>
          <a:solidFill>
            <a:schemeClr val="accent6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Bahnschrift" panose="020B0502040204020203" pitchFamily="34" charset="0"/>
              </a:rPr>
              <a:t>Каковы её цели?</a:t>
            </a:r>
          </a:p>
        </p:txBody>
      </p:sp>
      <p:sp>
        <p:nvSpPr>
          <p:cNvPr id="9" name="Стрелка: шеврон 8">
            <a:hlinkClick r:id="rId4" action="ppaction://hlinksldjump"/>
            <a:extLst>
              <a:ext uri="{FF2B5EF4-FFF2-40B4-BE49-F238E27FC236}">
                <a16:creationId xmlns:a16="http://schemas.microsoft.com/office/drawing/2014/main" id="{7AB60AE1-E021-4CF3-AE50-4929283B217E}"/>
              </a:ext>
            </a:extLst>
          </p:cNvPr>
          <p:cNvSpPr/>
          <p:nvPr/>
        </p:nvSpPr>
        <p:spPr>
          <a:xfrm>
            <a:off x="11679965" y="6353666"/>
            <a:ext cx="431801" cy="377072"/>
          </a:xfrm>
          <a:prstGeom prst="chevron">
            <a:avLst/>
          </a:prstGeom>
          <a:solidFill>
            <a:srgbClr val="92D05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792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B094EA-B83A-42D8-9A8B-78D1E35D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35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Аптечка первой помощи (индивидуальная)</a:t>
            </a:r>
          </a:p>
        </p:txBody>
      </p:sp>
      <p:sp>
        <p:nvSpPr>
          <p:cNvPr id="9" name="Стрелка: шеврон 8">
            <a:hlinkClick r:id="rId3" action="ppaction://hlinksldjump"/>
            <a:extLst>
              <a:ext uri="{FF2B5EF4-FFF2-40B4-BE49-F238E27FC236}">
                <a16:creationId xmlns:a16="http://schemas.microsoft.com/office/drawing/2014/main" id="{7AB60AE1-E021-4CF3-AE50-4929283B217E}"/>
              </a:ext>
            </a:extLst>
          </p:cNvPr>
          <p:cNvSpPr/>
          <p:nvPr/>
        </p:nvSpPr>
        <p:spPr>
          <a:xfrm>
            <a:off x="11444295" y="152141"/>
            <a:ext cx="431801" cy="377072"/>
          </a:xfrm>
          <a:prstGeom prst="chevron">
            <a:avLst/>
          </a:prstGeom>
          <a:solidFill>
            <a:srgbClr val="92D05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1D914C-386B-547A-9312-99C6BCC429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8" b="95082" l="3689" r="95902">
                        <a14:foregroundMark x1="8197" y1="57787" x2="8197" y2="57787"/>
                        <a14:foregroundMark x1="5738" y1="52459" x2="5738" y2="52459"/>
                        <a14:foregroundMark x1="4098" y1="47131" x2="4098" y2="47131"/>
                        <a14:foregroundMark x1="45902" y1="7787" x2="45902" y2="7787"/>
                        <a14:foregroundMark x1="57787" y1="6148" x2="57787" y2="6148"/>
                        <a14:foregroundMark x1="91393" y1="34836" x2="91393" y2="34836"/>
                        <a14:foregroundMark x1="94262" y1="52049" x2="94262" y2="52049"/>
                        <a14:foregroundMark x1="92213" y1="66803" x2="92213" y2="66803"/>
                        <a14:foregroundMark x1="92213" y1="67213" x2="92213" y2="67213"/>
                        <a14:foregroundMark x1="75820" y1="82787" x2="75820" y2="82787"/>
                        <a14:foregroundMark x1="75000" y1="79508" x2="75000" y2="79508"/>
                        <a14:foregroundMark x1="68443" y1="91803" x2="68443" y2="91803"/>
                        <a14:foregroundMark x1="66393" y1="95082" x2="66393" y2="95082"/>
                        <a14:foregroundMark x1="95902" y1="48770" x2="95902" y2="48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393" y="3139127"/>
            <a:ext cx="1115621" cy="11156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42C7D5-1BC5-A851-DB01-AC74E23D8C9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864" y="2025924"/>
            <a:ext cx="1416618" cy="9932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A14367-BAA2-BFED-E927-C9FE20976A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370" y="3075601"/>
            <a:ext cx="944683" cy="12426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48545C-E1D3-061E-22A0-852359005B7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18" b="89969" l="1881" r="95298">
                        <a14:foregroundMark x1="5329" y1="31034" x2="5329" y2="31034"/>
                        <a14:foregroundMark x1="1881" y1="26332" x2="1881" y2="26332"/>
                        <a14:foregroundMark x1="85266" y1="70533" x2="85266" y2="70533"/>
                        <a14:foregroundMark x1="84326" y1="66458" x2="84326" y2="66458"/>
                        <a14:foregroundMark x1="90909" y1="57367" x2="90909" y2="57367"/>
                        <a14:foregroundMark x1="93730" y1="31034" x2="93730" y2="31034"/>
                        <a14:foregroundMark x1="95298" y1="40125" x2="95298" y2="4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02" y="1892082"/>
            <a:ext cx="1521250" cy="15212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694EDE0-3E8C-29A8-515E-7D8AAF9C301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456" b="97426" l="4348" r="89328">
                        <a14:foregroundMark x1="4743" y1="8456" x2="4743" y2="8456"/>
                        <a14:foregroundMark x1="4743" y1="11765" x2="13834" y2="96324"/>
                        <a14:foregroundMark x1="13834" y1="96324" x2="52569" y2="98162"/>
                        <a14:foregroundMark x1="52569" y1="98162" x2="76285" y2="97426"/>
                        <a14:foregroundMark x1="76285" y1="97426" x2="77075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916" y="3193780"/>
            <a:ext cx="934487" cy="100631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0F0C7D3-475D-D3A2-3658-D2A1C159DDD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59" b="89706" l="5621" r="94145">
                        <a14:foregroundMark x1="16862" y1="85662" x2="16862" y2="85662"/>
                        <a14:foregroundMark x1="5621" y1="76838" x2="5621" y2="76838"/>
                        <a14:foregroundMark x1="16862" y1="9559" x2="16862" y2="9559"/>
                        <a14:foregroundMark x1="94145" y1="77941" x2="94145" y2="77941"/>
                        <a14:foregroundMark x1="73770" y1="16176" x2="73770" y2="16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62" y="3092658"/>
            <a:ext cx="1547638" cy="12947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F859CA9-B040-4F0E-9146-B5171DE1CC8D}"/>
              </a:ext>
            </a:extLst>
          </p:cNvPr>
          <p:cNvSpPr/>
          <p:nvPr/>
        </p:nvSpPr>
        <p:spPr>
          <a:xfrm>
            <a:off x="299684" y="4722829"/>
            <a:ext cx="5310848" cy="1696825"/>
          </a:xfrm>
          <a:prstGeom prst="round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Предназначена для оказания первой помощи военнослужащим. Аптечкой оснащается каждый военнослужащий  при выполнении специальных задач в области обороны.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34E596-41D6-4FB6-A360-E17C42D6F4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4" y="801278"/>
            <a:ext cx="5310848" cy="3702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7263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B094EA-B83A-42D8-9A8B-78D1E35D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35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Аптечка первой помощи (индивидуальная)</a:t>
            </a:r>
          </a:p>
        </p:txBody>
      </p:sp>
      <p:sp>
        <p:nvSpPr>
          <p:cNvPr id="9" name="Стрелка: шеврон 8">
            <a:hlinkClick r:id="rId3" action="ppaction://hlinksldjump"/>
            <a:extLst>
              <a:ext uri="{FF2B5EF4-FFF2-40B4-BE49-F238E27FC236}">
                <a16:creationId xmlns:a16="http://schemas.microsoft.com/office/drawing/2014/main" id="{7AB60AE1-E021-4CF3-AE50-4929283B217E}"/>
              </a:ext>
            </a:extLst>
          </p:cNvPr>
          <p:cNvSpPr/>
          <p:nvPr/>
        </p:nvSpPr>
        <p:spPr>
          <a:xfrm>
            <a:off x="11440990" y="152141"/>
            <a:ext cx="431801" cy="377072"/>
          </a:xfrm>
          <a:prstGeom prst="chevron">
            <a:avLst/>
          </a:prstGeom>
          <a:solidFill>
            <a:srgbClr val="92D05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1D914C-386B-547A-9312-99C6BCC429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8" b="95082" l="3689" r="95902">
                        <a14:foregroundMark x1="8197" y1="57787" x2="8197" y2="57787"/>
                        <a14:foregroundMark x1="5738" y1="52459" x2="5738" y2="52459"/>
                        <a14:foregroundMark x1="4098" y1="47131" x2="4098" y2="47131"/>
                        <a14:foregroundMark x1="45902" y1="7787" x2="45902" y2="7787"/>
                        <a14:foregroundMark x1="57787" y1="6148" x2="57787" y2="6148"/>
                        <a14:foregroundMark x1="91393" y1="34836" x2="91393" y2="34836"/>
                        <a14:foregroundMark x1="94262" y1="52049" x2="94262" y2="52049"/>
                        <a14:foregroundMark x1="92213" y1="66803" x2="92213" y2="66803"/>
                        <a14:foregroundMark x1="92213" y1="67213" x2="92213" y2="67213"/>
                        <a14:foregroundMark x1="75820" y1="82787" x2="75820" y2="82787"/>
                        <a14:foregroundMark x1="75000" y1="79508" x2="75000" y2="79508"/>
                        <a14:foregroundMark x1="68443" y1="91803" x2="68443" y2="91803"/>
                        <a14:foregroundMark x1="66393" y1="95082" x2="66393" y2="95082"/>
                        <a14:foregroundMark x1="95902" y1="48770" x2="95902" y2="48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393" y="3139127"/>
            <a:ext cx="1115621" cy="11156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42C7D5-1BC5-A851-DB01-AC74E23D8C9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864" y="2025924"/>
            <a:ext cx="1416618" cy="9932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A14367-BAA2-BFED-E927-C9FE20976A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370" y="3075601"/>
            <a:ext cx="944683" cy="12426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48545C-E1D3-061E-22A0-852359005B7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18" b="89969" l="1881" r="95298">
                        <a14:foregroundMark x1="5329" y1="31034" x2="5329" y2="31034"/>
                        <a14:foregroundMark x1="1881" y1="26332" x2="1881" y2="26332"/>
                        <a14:foregroundMark x1="85266" y1="70533" x2="85266" y2="70533"/>
                        <a14:foregroundMark x1="84326" y1="66458" x2="84326" y2="66458"/>
                        <a14:foregroundMark x1="90909" y1="57367" x2="90909" y2="57367"/>
                        <a14:foregroundMark x1="93730" y1="31034" x2="93730" y2="31034"/>
                        <a14:foregroundMark x1="95298" y1="40125" x2="95298" y2="4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9560" y="526434"/>
            <a:ext cx="3791838" cy="379183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694EDE0-3E8C-29A8-515E-7D8AAF9C301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456" b="97426" l="4348" r="89328">
                        <a14:foregroundMark x1="4743" y1="8456" x2="4743" y2="8456"/>
                        <a14:foregroundMark x1="4743" y1="11765" x2="13834" y2="96324"/>
                        <a14:foregroundMark x1="13834" y1="96324" x2="52569" y2="98162"/>
                        <a14:foregroundMark x1="52569" y1="98162" x2="76285" y2="97426"/>
                        <a14:foregroundMark x1="76285" y1="97426" x2="77075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916" y="3193780"/>
            <a:ext cx="934487" cy="100631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0F0C7D3-475D-D3A2-3658-D2A1C159DDD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59" b="89706" l="5621" r="94145">
                        <a14:foregroundMark x1="16862" y1="85662" x2="16862" y2="85662"/>
                        <a14:foregroundMark x1="5621" y1="76838" x2="5621" y2="76838"/>
                        <a14:foregroundMark x1="16862" y1="9559" x2="16862" y2="9559"/>
                        <a14:foregroundMark x1="94145" y1="77941" x2="94145" y2="77941"/>
                        <a14:foregroundMark x1="73770" y1="16176" x2="73770" y2="16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62" y="3092658"/>
            <a:ext cx="1547638" cy="12947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F859CA9-B040-4F0E-9146-B5171DE1CC8D}"/>
              </a:ext>
            </a:extLst>
          </p:cNvPr>
          <p:cNvSpPr/>
          <p:nvPr/>
        </p:nvSpPr>
        <p:spPr>
          <a:xfrm>
            <a:off x="6280055" y="4647414"/>
            <a:ext cx="5310848" cy="1894788"/>
          </a:xfrm>
          <a:prstGeom prst="round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Пенал из полимерных материалов, 1 шт.</a:t>
            </a:r>
          </a:p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 для доукомплектования</a:t>
            </a:r>
          </a:p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лекарственными препаратами для обезболивания, антидотной терапии при поражении ФОВ; профилактики поражений БС и раневой инфекции, а также тошноты и рвоты (блок №2).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34E596-41D6-4FB6-A360-E17C42D6F4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4" y="801278"/>
            <a:ext cx="5310848" cy="3702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41835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B094EA-B83A-42D8-9A8B-78D1E35D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35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Аптечка первой помощи (индивидуальная)</a:t>
            </a:r>
          </a:p>
        </p:txBody>
      </p:sp>
      <p:sp>
        <p:nvSpPr>
          <p:cNvPr id="9" name="Стрелка: шеврон 8">
            <a:hlinkClick r:id="rId3" action="ppaction://hlinksldjump"/>
            <a:extLst>
              <a:ext uri="{FF2B5EF4-FFF2-40B4-BE49-F238E27FC236}">
                <a16:creationId xmlns:a16="http://schemas.microsoft.com/office/drawing/2014/main" id="{7AB60AE1-E021-4CF3-AE50-4929283B217E}"/>
              </a:ext>
            </a:extLst>
          </p:cNvPr>
          <p:cNvSpPr/>
          <p:nvPr/>
        </p:nvSpPr>
        <p:spPr>
          <a:xfrm>
            <a:off x="11406588" y="152141"/>
            <a:ext cx="431801" cy="377072"/>
          </a:xfrm>
          <a:prstGeom prst="chevron">
            <a:avLst/>
          </a:prstGeom>
          <a:solidFill>
            <a:srgbClr val="92D05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1D914C-386B-547A-9312-99C6BCC429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8" b="95082" l="3689" r="95902">
                        <a14:foregroundMark x1="8197" y1="57787" x2="8197" y2="57787"/>
                        <a14:foregroundMark x1="5738" y1="52459" x2="5738" y2="52459"/>
                        <a14:foregroundMark x1="4098" y1="47131" x2="4098" y2="47131"/>
                        <a14:foregroundMark x1="45902" y1="7787" x2="45902" y2="7787"/>
                        <a14:foregroundMark x1="57787" y1="6148" x2="57787" y2="6148"/>
                        <a14:foregroundMark x1="91393" y1="34836" x2="91393" y2="34836"/>
                        <a14:foregroundMark x1="94262" y1="52049" x2="94262" y2="52049"/>
                        <a14:foregroundMark x1="92213" y1="66803" x2="92213" y2="66803"/>
                        <a14:foregroundMark x1="92213" y1="67213" x2="92213" y2="67213"/>
                        <a14:foregroundMark x1="75820" y1="82787" x2="75820" y2="82787"/>
                        <a14:foregroundMark x1="75000" y1="79508" x2="75000" y2="79508"/>
                        <a14:foregroundMark x1="68443" y1="91803" x2="68443" y2="91803"/>
                        <a14:foregroundMark x1="66393" y1="95082" x2="66393" y2="95082"/>
                        <a14:foregroundMark x1="95902" y1="48770" x2="95902" y2="48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393" y="3139127"/>
            <a:ext cx="1115621" cy="11156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42C7D5-1BC5-A851-DB01-AC74E23D8C9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864" y="2025924"/>
            <a:ext cx="1416618" cy="9932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A14367-BAA2-BFED-E927-C9FE20976A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370" y="3075601"/>
            <a:ext cx="944683" cy="12426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48545C-E1D3-061E-22A0-852359005B7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18" b="89969" l="1881" r="95298">
                        <a14:foregroundMark x1="5329" y1="31034" x2="5329" y2="31034"/>
                        <a14:foregroundMark x1="1881" y1="26332" x2="1881" y2="26332"/>
                        <a14:foregroundMark x1="85266" y1="70533" x2="85266" y2="70533"/>
                        <a14:foregroundMark x1="84326" y1="66458" x2="84326" y2="66458"/>
                        <a14:foregroundMark x1="90909" y1="57367" x2="90909" y2="57367"/>
                        <a14:foregroundMark x1="93730" y1="31034" x2="93730" y2="31034"/>
                        <a14:foregroundMark x1="95298" y1="40125" x2="95298" y2="4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02" y="1892082"/>
            <a:ext cx="1521250" cy="15212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694EDE0-3E8C-29A8-515E-7D8AAF9C301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456" b="97426" l="4348" r="89328">
                        <a14:foregroundMark x1="4743" y1="8456" x2="4743" y2="8456"/>
                        <a14:foregroundMark x1="4743" y1="11765" x2="13834" y2="96324"/>
                        <a14:foregroundMark x1="13834" y1="96324" x2="52569" y2="98162"/>
                        <a14:foregroundMark x1="52569" y1="98162" x2="76285" y2="97426"/>
                        <a14:foregroundMark x1="76285" y1="97426" x2="77075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916" y="3193780"/>
            <a:ext cx="934487" cy="100631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0F0C7D3-475D-D3A2-3658-D2A1C159DDD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59" b="89706" l="5621" r="94145">
                        <a14:foregroundMark x1="16862" y1="85662" x2="16862" y2="85662"/>
                        <a14:foregroundMark x1="5621" y1="76838" x2="5621" y2="76838"/>
                        <a14:foregroundMark x1="16862" y1="9559" x2="16862" y2="9559"/>
                        <a14:foregroundMark x1="94145" y1="77941" x2="94145" y2="77941"/>
                        <a14:foregroundMark x1="73770" y1="16176" x2="73770" y2="16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494" y="653203"/>
            <a:ext cx="4468968" cy="3738721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F859CA9-B040-4F0E-9146-B5171DE1CC8D}"/>
              </a:ext>
            </a:extLst>
          </p:cNvPr>
          <p:cNvSpPr/>
          <p:nvPr/>
        </p:nvSpPr>
        <p:spPr>
          <a:xfrm>
            <a:off x="6210554" y="4722453"/>
            <a:ext cx="5310848" cy="1672508"/>
          </a:xfrm>
          <a:prstGeom prst="round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Пакет перевязочный медицинский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стерильный, 1 шт.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 для наложения различных видов повязок при ранения и ожогах, в том числе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окклюзионной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повязки при ранении в грудь.</a:t>
            </a:r>
          </a:p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34E596-41D6-4FB6-A360-E17C42D6F4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4" y="801278"/>
            <a:ext cx="5310848" cy="3702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78891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B094EA-B83A-42D8-9A8B-78D1E35D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35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Аптечка первой помощи (индивидуальная)</a:t>
            </a:r>
          </a:p>
        </p:txBody>
      </p:sp>
      <p:sp>
        <p:nvSpPr>
          <p:cNvPr id="9" name="Стрелка: шеврон 8">
            <a:hlinkClick r:id="rId3" action="ppaction://hlinksldjump"/>
            <a:extLst>
              <a:ext uri="{FF2B5EF4-FFF2-40B4-BE49-F238E27FC236}">
                <a16:creationId xmlns:a16="http://schemas.microsoft.com/office/drawing/2014/main" id="{7AB60AE1-E021-4CF3-AE50-4929283B217E}"/>
              </a:ext>
            </a:extLst>
          </p:cNvPr>
          <p:cNvSpPr/>
          <p:nvPr/>
        </p:nvSpPr>
        <p:spPr>
          <a:xfrm>
            <a:off x="11408687" y="152141"/>
            <a:ext cx="431801" cy="377072"/>
          </a:xfrm>
          <a:prstGeom prst="chevron">
            <a:avLst/>
          </a:prstGeom>
          <a:solidFill>
            <a:srgbClr val="92D05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1D914C-386B-547A-9312-99C6BCC429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8" b="95082" l="3689" r="95902">
                        <a14:foregroundMark x1="8197" y1="57787" x2="8197" y2="57787"/>
                        <a14:foregroundMark x1="5738" y1="52459" x2="5738" y2="52459"/>
                        <a14:foregroundMark x1="4098" y1="47131" x2="4098" y2="47131"/>
                        <a14:foregroundMark x1="45902" y1="7787" x2="45902" y2="7787"/>
                        <a14:foregroundMark x1="57787" y1="6148" x2="57787" y2="6148"/>
                        <a14:foregroundMark x1="91393" y1="34836" x2="91393" y2="34836"/>
                        <a14:foregroundMark x1="94262" y1="52049" x2="94262" y2="52049"/>
                        <a14:foregroundMark x1="92213" y1="66803" x2="92213" y2="66803"/>
                        <a14:foregroundMark x1="92213" y1="67213" x2="92213" y2="67213"/>
                        <a14:foregroundMark x1="75820" y1="82787" x2="75820" y2="82787"/>
                        <a14:foregroundMark x1="75000" y1="79508" x2="75000" y2="79508"/>
                        <a14:foregroundMark x1="68443" y1="91803" x2="68443" y2="91803"/>
                        <a14:foregroundMark x1="66393" y1="95082" x2="66393" y2="95082"/>
                        <a14:foregroundMark x1="95902" y1="48770" x2="95902" y2="48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393" y="3139127"/>
            <a:ext cx="1115621" cy="11156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42C7D5-1BC5-A851-DB01-AC74E23D8C9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864" y="2025924"/>
            <a:ext cx="1416618" cy="9932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A14367-BAA2-BFED-E927-C9FE20976A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370" y="3075601"/>
            <a:ext cx="944683" cy="12426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48545C-E1D3-061E-22A0-852359005B7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18" b="89969" l="1881" r="95298">
                        <a14:foregroundMark x1="5329" y1="31034" x2="5329" y2="31034"/>
                        <a14:foregroundMark x1="1881" y1="26332" x2="1881" y2="26332"/>
                        <a14:foregroundMark x1="85266" y1="70533" x2="85266" y2="70533"/>
                        <a14:foregroundMark x1="84326" y1="66458" x2="84326" y2="66458"/>
                        <a14:foregroundMark x1="90909" y1="57367" x2="90909" y2="57367"/>
                        <a14:foregroundMark x1="93730" y1="31034" x2="93730" y2="31034"/>
                        <a14:foregroundMark x1="95298" y1="40125" x2="95298" y2="4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02" y="1892082"/>
            <a:ext cx="1521250" cy="15212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694EDE0-3E8C-29A8-515E-7D8AAF9C301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456" b="97426" l="4348" r="89328">
                        <a14:foregroundMark x1="4743" y1="8456" x2="4743" y2="8456"/>
                        <a14:foregroundMark x1="4743" y1="11765" x2="13834" y2="96324"/>
                        <a14:foregroundMark x1="13834" y1="96324" x2="52569" y2="98162"/>
                        <a14:foregroundMark x1="52569" y1="98162" x2="76285" y2="97426"/>
                        <a14:foregroundMark x1="76285" y1="97426" x2="77075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246" y="801278"/>
            <a:ext cx="2517837" cy="271135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0F0C7D3-475D-D3A2-3658-D2A1C159DDD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59" b="89706" l="5621" r="94145">
                        <a14:foregroundMark x1="16862" y1="85662" x2="16862" y2="85662"/>
                        <a14:foregroundMark x1="5621" y1="76838" x2="5621" y2="76838"/>
                        <a14:foregroundMark x1="16862" y1="9559" x2="16862" y2="9559"/>
                        <a14:foregroundMark x1="94145" y1="77941" x2="94145" y2="77941"/>
                        <a14:foregroundMark x1="73770" y1="16176" x2="73770" y2="16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62" y="3092658"/>
            <a:ext cx="1547638" cy="12947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F859CA9-B040-4F0E-9146-B5171DE1CC8D}"/>
              </a:ext>
            </a:extLst>
          </p:cNvPr>
          <p:cNvSpPr/>
          <p:nvPr/>
        </p:nvSpPr>
        <p:spPr>
          <a:xfrm>
            <a:off x="6313740" y="4656841"/>
            <a:ext cx="5310848" cy="1696825"/>
          </a:xfrm>
          <a:prstGeom prst="round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перевязочное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гемостатическое стерильное, 1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упак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Предназначено для остановки кровотечения в труднодоступных местах (паховая, подмышечная области).</a:t>
            </a:r>
          </a:p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34E596-41D6-4FB6-A360-E17C42D6F4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4" y="801278"/>
            <a:ext cx="5310848" cy="3702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12382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B094EA-B83A-42D8-9A8B-78D1E35D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35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Аптечка первой помощи (индивидуальная)</a:t>
            </a:r>
          </a:p>
        </p:txBody>
      </p:sp>
      <p:sp>
        <p:nvSpPr>
          <p:cNvPr id="9" name="Стрелка: шеврон 8">
            <a:hlinkClick r:id="rId3" action="ppaction://hlinksldjump"/>
            <a:extLst>
              <a:ext uri="{FF2B5EF4-FFF2-40B4-BE49-F238E27FC236}">
                <a16:creationId xmlns:a16="http://schemas.microsoft.com/office/drawing/2014/main" id="{7AB60AE1-E021-4CF3-AE50-4929283B217E}"/>
              </a:ext>
            </a:extLst>
          </p:cNvPr>
          <p:cNvSpPr/>
          <p:nvPr/>
        </p:nvSpPr>
        <p:spPr>
          <a:xfrm>
            <a:off x="11519709" y="152141"/>
            <a:ext cx="431801" cy="377072"/>
          </a:xfrm>
          <a:prstGeom prst="chevron">
            <a:avLst/>
          </a:prstGeom>
          <a:solidFill>
            <a:srgbClr val="92D05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1D914C-386B-547A-9312-99C6BCC429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8" b="95082" l="3689" r="95902">
                        <a14:foregroundMark x1="8197" y1="57787" x2="8197" y2="57787"/>
                        <a14:foregroundMark x1="5738" y1="52459" x2="5738" y2="52459"/>
                        <a14:foregroundMark x1="4098" y1="47131" x2="4098" y2="47131"/>
                        <a14:foregroundMark x1="45902" y1="7787" x2="45902" y2="7787"/>
                        <a14:foregroundMark x1="57787" y1="6148" x2="57787" y2="6148"/>
                        <a14:foregroundMark x1="91393" y1="34836" x2="91393" y2="34836"/>
                        <a14:foregroundMark x1="94262" y1="52049" x2="94262" y2="52049"/>
                        <a14:foregroundMark x1="92213" y1="66803" x2="92213" y2="66803"/>
                        <a14:foregroundMark x1="92213" y1="67213" x2="92213" y2="67213"/>
                        <a14:foregroundMark x1="75820" y1="82787" x2="75820" y2="82787"/>
                        <a14:foregroundMark x1="75000" y1="79508" x2="75000" y2="79508"/>
                        <a14:foregroundMark x1="68443" y1="91803" x2="68443" y2="91803"/>
                        <a14:foregroundMark x1="66393" y1="95082" x2="66393" y2="95082"/>
                        <a14:foregroundMark x1="95902" y1="48770" x2="95902" y2="48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393" y="3139127"/>
            <a:ext cx="1115621" cy="11156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42C7D5-1BC5-A851-DB01-AC74E23D8C9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864" y="2025924"/>
            <a:ext cx="1416618" cy="9932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A14367-BAA2-BFED-E927-C9FE20976A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900" y="801278"/>
            <a:ext cx="2754023" cy="36227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48545C-E1D3-061E-22A0-852359005B7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18" b="89969" l="1881" r="95298">
                        <a14:foregroundMark x1="5329" y1="31034" x2="5329" y2="31034"/>
                        <a14:foregroundMark x1="1881" y1="26332" x2="1881" y2="26332"/>
                        <a14:foregroundMark x1="85266" y1="70533" x2="85266" y2="70533"/>
                        <a14:foregroundMark x1="84326" y1="66458" x2="84326" y2="66458"/>
                        <a14:foregroundMark x1="90909" y1="57367" x2="90909" y2="57367"/>
                        <a14:foregroundMark x1="93730" y1="31034" x2="93730" y2="31034"/>
                        <a14:foregroundMark x1="95298" y1="40125" x2="95298" y2="4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02" y="1892082"/>
            <a:ext cx="1521250" cy="15212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694EDE0-3E8C-29A8-515E-7D8AAF9C301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456" b="97426" l="4348" r="89328">
                        <a14:foregroundMark x1="4743" y1="8456" x2="4743" y2="8456"/>
                        <a14:foregroundMark x1="4743" y1="11765" x2="13834" y2="96324"/>
                        <a14:foregroundMark x1="13834" y1="96324" x2="52569" y2="98162"/>
                        <a14:foregroundMark x1="52569" y1="98162" x2="76285" y2="97426"/>
                        <a14:foregroundMark x1="76285" y1="97426" x2="77075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916" y="3193780"/>
            <a:ext cx="934487" cy="100631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0F0C7D3-475D-D3A2-3658-D2A1C159DDD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59" b="89706" l="5621" r="94145">
                        <a14:foregroundMark x1="16862" y1="85662" x2="16862" y2="85662"/>
                        <a14:foregroundMark x1="5621" y1="76838" x2="5621" y2="76838"/>
                        <a14:foregroundMark x1="16862" y1="9559" x2="16862" y2="9559"/>
                        <a14:foregroundMark x1="94145" y1="77941" x2="94145" y2="77941"/>
                        <a14:foregroundMark x1="73770" y1="16176" x2="73770" y2="16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62" y="3092658"/>
            <a:ext cx="1547638" cy="12947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F859CA9-B040-4F0E-9146-B5171DE1CC8D}"/>
              </a:ext>
            </a:extLst>
          </p:cNvPr>
          <p:cNvSpPr/>
          <p:nvPr/>
        </p:nvSpPr>
        <p:spPr>
          <a:xfrm>
            <a:off x="6280488" y="4845377"/>
            <a:ext cx="5310848" cy="1696825"/>
          </a:xfrm>
          <a:prstGeom prst="round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для обеззараживания воды, 1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упак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Предназначено для обеззараживания питьевой воды, а также воды из природных водоемов, колодцев и подземных источников. </a:t>
            </a:r>
          </a:p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34E596-41D6-4FB6-A360-E17C42D6F4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4" y="801278"/>
            <a:ext cx="5310848" cy="3702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79508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2090</Words>
  <Application>Microsoft Office PowerPoint</Application>
  <PresentationFormat>Широкоэкранный</PresentationFormat>
  <Paragraphs>343</Paragraphs>
  <Slides>35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5" baseType="lpstr">
      <vt:lpstr>Arial</vt:lpstr>
      <vt:lpstr>Arial Black</vt:lpstr>
      <vt:lpstr>Bahnschrift</vt:lpstr>
      <vt:lpstr>Calibri</vt:lpstr>
      <vt:lpstr>Calibri Light</vt:lpstr>
      <vt:lpstr>Cambria</vt:lpstr>
      <vt:lpstr>Century</vt:lpstr>
      <vt:lpstr>Tahoma</vt:lpstr>
      <vt:lpstr>Times New Roman</vt:lpstr>
      <vt:lpstr>Тема Office</vt:lpstr>
      <vt:lpstr>Презентация PowerPoint</vt:lpstr>
      <vt:lpstr>Содержание:</vt:lpstr>
      <vt:lpstr>Цели урока:</vt:lpstr>
      <vt:lpstr>Что такое тактическая медицина?</vt:lpstr>
      <vt:lpstr>Аптечка первой помощи (индивидуальная)</vt:lpstr>
      <vt:lpstr>Аптечка первой помощи (индивидуальная)</vt:lpstr>
      <vt:lpstr>Аптечка первой помощи (индивидуальная)</vt:lpstr>
      <vt:lpstr>Аптечка первой помощи (индивидуальная)</vt:lpstr>
      <vt:lpstr>Аптечка первой помощи (индивидуальная)</vt:lpstr>
      <vt:lpstr>Аптечка первой помощи (индивидуальная)</vt:lpstr>
      <vt:lpstr>Аптечка первой помощи (индивидуальная)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литературы: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Васильева С.Ю.</dc:creator>
  <cp:lastModifiedBy>Светлана</cp:lastModifiedBy>
  <cp:revision>91</cp:revision>
  <dcterms:created xsi:type="dcterms:W3CDTF">2025-02-06T17:00:57Z</dcterms:created>
  <dcterms:modified xsi:type="dcterms:W3CDTF">2025-02-16T09:28:05Z</dcterms:modified>
</cp:coreProperties>
</file>