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68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1" r:id="rId6"/>
    <p:sldId id="295" r:id="rId7"/>
    <p:sldId id="293" r:id="rId8"/>
    <p:sldId id="294" r:id="rId9"/>
    <p:sldId id="297" r:id="rId10"/>
    <p:sldId id="298" r:id="rId11"/>
    <p:sldId id="300" r:id="rId12"/>
    <p:sldId id="281" r:id="rId13"/>
    <p:sldId id="301" r:id="rId14"/>
    <p:sldId id="289" r:id="rId15"/>
    <p:sldId id="278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868" autoAdjust="0"/>
  </p:normalViewPr>
  <p:slideViewPr>
    <p:cSldViewPr snapToGrid="0">
      <p:cViewPr varScale="1">
        <p:scale>
          <a:sx n="98" d="100"/>
          <a:sy n="98" d="100"/>
        </p:scale>
        <p:origin x="1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C12A780-2B11-4296-BC1C-FBE57D95DF08}" type="datetime1">
              <a:rPr lang="ru-RU" smtClean="0"/>
              <a:t>18.05.2025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07BB6-5E10-45BE-B765-52D0BC05DA1D}" type="datetime1">
              <a:rPr lang="ru-RU" smtClean="0"/>
              <a:pPr/>
              <a:t>18.05.2025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0279F17-7BA4-49BC-BB37-7F646CF8D2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8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DB2DA951-EB27-434B-99E2-06C0F20230AA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5" name="Прямая соединительная линия 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8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C81AB9-384E-4B37-8E8F-03F439C0C891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36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01BBAE-F151-42DC-B631-49647F2BA3A3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36379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295400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180671" y="2530739"/>
            <a:ext cx="4718304" cy="476250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180671" y="3116261"/>
            <a:ext cx="4718304" cy="2632605"/>
          </a:xfrm>
        </p:spPr>
        <p:txBody>
          <a:bodyPr rtlCol="0"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15447-B82B-4AE5-BB9A-EB88153ED292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 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17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4E178-1D0F-4391-B967-FCC83BE230FD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1CDC81-1DB1-4E5D-9F5E-0568F0034311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6F5CE2-5323-431F-ADD6-1AD896F7C8A8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 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546944-72DC-45BE-BAF2-00DAFC31F061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79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 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12756-3ADE-4147-9071-02B9575ECEF8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717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BBCF7-4F54-430F-AEE5-8559250D856E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значок или изображение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Вставьте значок или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толбца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E5F501-3C4F-429A-BFF9-D56D01724E57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ru-RU" noProof="0"/>
              <a:t>Щелкните заголовок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6D6D90-8788-4693-8934-795A929F5097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зданий</a:t>
            </a:r>
          </a:p>
        </p:txBody>
      </p:sp>
      <p:sp>
        <p:nvSpPr>
          <p:cNvPr id="12" name="Рисунок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 Изображения рабочих мест</a:t>
            </a:r>
          </a:p>
        </p:txBody>
      </p:sp>
      <p:sp>
        <p:nvSpPr>
          <p:cNvPr id="13" name="Рисунок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транспорта</a:t>
            </a:r>
          </a:p>
        </p:txBody>
      </p:sp>
      <p:sp>
        <p:nvSpPr>
          <p:cNvPr id="14" name="Рисунок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ru-RU" noProof="0"/>
              <a:t>Изображения одежды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ru-RU" noProof="0"/>
              <a:t>Изображения других элементов эпохи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 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Вставьте классическое изображение из эпохи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pic>
        <p:nvPicPr>
          <p:cNvPr id="7" name="Рисунок 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 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 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+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 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80654A-E75C-4D31-BB99-3BD3003B8FBC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Параллелограмм 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: скругленные углы 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Рисунок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 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Прямая соединительная линия 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A5D81B-1B02-42E1-834C-3D63E7695063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ru-RU" noProof="0"/>
              <a:t>Поколение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то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64F551-B0E3-4470-9BED-CE21B0505EF3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Объект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ru-RU" noProof="0"/>
              <a:t>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2AF731A8-00CB-46C3-9F28-5BCF50B4D87E}" type="datetime1">
              <a:rPr lang="ru-RU" noProof="0" smtClean="0"/>
              <a:t>18.05.2025</a:t>
            </a:fld>
            <a:endParaRPr lang="ru-RU" noProof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330EA680-D336-4FF7-8B7A-9848BB0A1C3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4342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71" r:id="rId10"/>
    <p:sldLayoutId id="2147484172" r:id="rId11"/>
    <p:sldLayoutId id="2147484173" r:id="rId12"/>
    <p:sldLayoutId id="2147484193" r:id="rId13"/>
    <p:sldLayoutId id="2147484194" r:id="rId14"/>
    <p:sldLayoutId id="2147484174" r:id="rId15"/>
    <p:sldLayoutId id="2147484175" r:id="rId1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4334" y="2653048"/>
            <a:ext cx="3868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АКТИВНЫЕ  МЕТОДЫ  ОБУЧЕНИЯ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8035" y="4893971"/>
            <a:ext cx="404396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                          Афанасьева Г.А.</a:t>
            </a:r>
          </a:p>
          <a:p>
            <a:r>
              <a:rPr lang="ru-RU" sz="1400" b="1" i="1" dirty="0"/>
              <a:t>                           </a:t>
            </a:r>
          </a:p>
          <a:p>
            <a:r>
              <a:rPr lang="ru-RU" sz="1400" b="1" i="1" dirty="0"/>
              <a:t>учитель начальных классов МАОУ Домодедовской СОШ№12 им. полного кавалера ордена Славы В.Д.Преснова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1371689"/>
            <a:ext cx="2189408" cy="1882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208" y="2533265"/>
            <a:ext cx="1350485" cy="10156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035" y="4157782"/>
            <a:ext cx="1348017" cy="12925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2024" y="4224588"/>
            <a:ext cx="2712955" cy="1676545"/>
          </a:xfrm>
          <a:prstGeom prst="rect">
            <a:avLst/>
          </a:prstGeom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0FACD73B-85E7-4F03-91D5-B9B7906C0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648" y="1603701"/>
            <a:ext cx="9591429" cy="771886"/>
          </a:xfrm>
        </p:spPr>
        <p:txBody>
          <a:bodyPr/>
          <a:lstStyle/>
          <a:p>
            <a:r>
              <a:rPr lang="ru-RU" sz="2800" b="1" dirty="0">
                <a:solidFill>
                  <a:srgbClr val="C00000"/>
                </a:solidFill>
              </a:rPr>
              <a:t>СТРАТЕГИЯ  СМЫСЛОВОГО  ЧТЕНИЯ 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И РАБОТА  С ТЕКСТОМ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2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979" y="3209664"/>
            <a:ext cx="2763890" cy="68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ПРИЁМЫ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1046318" y="571145"/>
            <a:ext cx="2952000" cy="1109133"/>
          </a:xfrm>
        </p:spPr>
        <p:txBody>
          <a:bodyPr/>
          <a:lstStyle/>
          <a:p>
            <a:r>
              <a:rPr lang="ru-RU" sz="1400" dirty="0"/>
              <a:t>1 приём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МЭНЭДЖ МЭТ 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( управление классом)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965311" y="3484247"/>
            <a:ext cx="1957116" cy="1109133"/>
          </a:xfrm>
        </p:spPr>
        <p:txBody>
          <a:bodyPr/>
          <a:lstStyle/>
          <a:p>
            <a:r>
              <a:rPr lang="ru-RU" sz="1400" dirty="0"/>
              <a:t>2 приём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«МОЗГОВАЯ АТАКА»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5"/>
          </p:nvPr>
        </p:nvSpPr>
        <p:spPr>
          <a:xfrm>
            <a:off x="4692979" y="449943"/>
            <a:ext cx="2952000" cy="1109133"/>
          </a:xfrm>
          <a:ln w="57150"/>
        </p:spPr>
        <p:txBody>
          <a:bodyPr/>
          <a:lstStyle/>
          <a:p>
            <a:r>
              <a:rPr lang="ru-RU" dirty="0"/>
              <a:t>3 приём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Использование сюжетной таблицы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1735" t="16900" r="21970" b="5728"/>
          <a:stretch/>
        </p:blipFill>
        <p:spPr>
          <a:xfrm>
            <a:off x="1441406" y="1790980"/>
            <a:ext cx="1675281" cy="1240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178" t="40375" r="50188" b="10235"/>
          <a:stretch/>
        </p:blipFill>
        <p:spPr>
          <a:xfrm>
            <a:off x="955900" y="4639157"/>
            <a:ext cx="1932672" cy="13641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10" y="1608553"/>
            <a:ext cx="2124633" cy="976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42027" y="574453"/>
            <a:ext cx="2273811" cy="73866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         4 приём</a:t>
            </a:r>
          </a:p>
          <a:p>
            <a:r>
              <a:rPr lang="ru-RU" sz="1400" dirty="0"/>
              <a:t>    </a:t>
            </a:r>
            <a:r>
              <a:rPr lang="ru-RU" sz="1400" b="1" dirty="0">
                <a:solidFill>
                  <a:srgbClr val="C00000"/>
                </a:solidFill>
              </a:rPr>
              <a:t>ДЖОТС ТОСТ</a:t>
            </a:r>
          </a:p>
          <a:p>
            <a:r>
              <a:rPr lang="ru-RU" sz="1400" b="1" dirty="0">
                <a:solidFill>
                  <a:srgbClr val="C00000"/>
                </a:solidFill>
              </a:rPr>
              <a:t>(запишите мысль)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5697" y="1388192"/>
            <a:ext cx="2566473" cy="1443641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stCxn id="2" idx="1"/>
          </p:cNvCxnSpPr>
          <p:nvPr/>
        </p:nvCxnSpPr>
        <p:spPr>
          <a:xfrm flipH="1" flipV="1">
            <a:off x="3353251" y="1695758"/>
            <a:ext cx="1744490" cy="161461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951394" y="3560160"/>
            <a:ext cx="1699107" cy="20878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2" idx="0"/>
          </p:cNvCxnSpPr>
          <p:nvPr/>
        </p:nvCxnSpPr>
        <p:spPr>
          <a:xfrm flipV="1">
            <a:off x="6074924" y="2489074"/>
            <a:ext cx="20330" cy="72059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56526" y="1341289"/>
            <a:ext cx="2145806" cy="193364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444883" y="3143697"/>
            <a:ext cx="2353438" cy="48733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18555" y="2814842"/>
            <a:ext cx="1718937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       5 приём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ТЭЙ ОФ – ТАЧ ДАУН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(взлёт – посадка)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/>
          <a:srcRect l="53047" t="34553" r="12350" b="12864"/>
          <a:stretch/>
        </p:blipFill>
        <p:spPr>
          <a:xfrm>
            <a:off x="10500644" y="3832881"/>
            <a:ext cx="1030388" cy="1172799"/>
          </a:xfrm>
          <a:prstGeom prst="rect">
            <a:avLst/>
          </a:prstGeom>
        </p:spPr>
      </p:pic>
      <p:cxnSp>
        <p:nvCxnSpPr>
          <p:cNvPr id="42" name="Прямая со стрелкой 41"/>
          <p:cNvCxnSpPr/>
          <p:nvPr/>
        </p:nvCxnSpPr>
        <p:spPr>
          <a:xfrm>
            <a:off x="7170303" y="3772853"/>
            <a:ext cx="1144831" cy="59032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45358" y="4416454"/>
            <a:ext cx="2539553" cy="116955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            6 приём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ИНСАЙД – АУТСАЙД  СЕРКЛ («карусель» или «внутренний и внешний  круг»</a:t>
            </a:r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5939230" y="3936837"/>
            <a:ext cx="26746" cy="95923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37000" y="4932603"/>
            <a:ext cx="1887897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/>
              <a:t>     7 приём 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КЛОКС БАДДИС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</a:rPr>
              <a:t>(«друзья по времени)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7"/>
          <a:srcRect l="26901" t="5958" r="24296" b="27053"/>
          <a:stretch/>
        </p:blipFill>
        <p:spPr>
          <a:xfrm>
            <a:off x="9701215" y="5324821"/>
            <a:ext cx="1460955" cy="986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1201" y="5586005"/>
            <a:ext cx="895711" cy="75338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5089" y="4185324"/>
            <a:ext cx="691787" cy="729013"/>
          </a:xfrm>
          <a:prstGeom prst="rect">
            <a:avLst/>
          </a:prstGeom>
        </p:spPr>
      </p:pic>
      <p:cxnSp>
        <p:nvCxnSpPr>
          <p:cNvPr id="78" name="Прямая со стрелкой 77"/>
          <p:cNvCxnSpPr/>
          <p:nvPr/>
        </p:nvCxnSpPr>
        <p:spPr>
          <a:xfrm flipH="1">
            <a:off x="3899579" y="3795720"/>
            <a:ext cx="1067387" cy="8434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Рисунок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9920" y="5387379"/>
            <a:ext cx="1479038" cy="83195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2" name="TextBox 81"/>
          <p:cNvSpPr txBox="1"/>
          <p:nvPr/>
        </p:nvSpPr>
        <p:spPr>
          <a:xfrm>
            <a:off x="2781748" y="4657621"/>
            <a:ext cx="150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8 приём</a:t>
            </a:r>
          </a:p>
          <a:p>
            <a:r>
              <a:rPr lang="ru-RU" b="1" dirty="0">
                <a:solidFill>
                  <a:srgbClr val="C00000"/>
                </a:solidFill>
              </a:rPr>
              <a:t>КЛАСТЕР</a:t>
            </a:r>
          </a:p>
        </p:txBody>
      </p:sp>
    </p:spTree>
    <p:extLst>
      <p:ext uri="{BB962C8B-B14F-4D97-AF65-F5344CB8AC3E}">
        <p14:creationId xmlns:p14="http://schemas.microsoft.com/office/powerpoint/2010/main" val="402049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285009" y="683660"/>
            <a:ext cx="9601200" cy="332509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 «ТАБЛИЦА – СИНТЕЗ»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9651"/>
              </p:ext>
            </p:extLst>
          </p:nvPr>
        </p:nvGraphicFramePr>
        <p:xfrm>
          <a:off x="2472744" y="1390919"/>
          <a:ext cx="7495503" cy="1262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8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517"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важные моменты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чем задержался взгляд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почему этот фрагмент   заинтересовал (анализ)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61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44" y="3027798"/>
            <a:ext cx="7495503" cy="25616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43" y="3027798"/>
            <a:ext cx="7495503" cy="256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0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2" y="682580"/>
            <a:ext cx="10380372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ЧИТАТЕЛЬСКАЯ ГРАМОТНОСТЬ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71977" y="2551837"/>
            <a:ext cx="100455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 Это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endParaRPr lang="ru-RU" dirty="0">
              <a:solidFill>
                <a:srgbClr val="333333"/>
              </a:solidFill>
              <a:latin typeface="YS Text"/>
            </a:endParaRPr>
          </a:p>
          <a:p>
            <a:r>
              <a:rPr lang="ru-RU" b="1" dirty="0">
                <a:solidFill>
                  <a:srgbClr val="C00000"/>
                </a:solidFill>
                <a:latin typeface="YS Text"/>
              </a:rPr>
              <a:t>Таким образом, более высоким уровнем восприятия  прочитанного  считается  формы работы на уроке  «Чтение ради размышления»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979709"/>
            <a:ext cx="9601197" cy="7331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ЭТАПЫ УРОКА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СИНГАПУРСКАЯ ТЕХНОЛОГИЯ  ОБУЧЕНИЯ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4"/>
          </p:nvPr>
        </p:nvSpPr>
        <p:spPr>
          <a:xfrm>
            <a:off x="4443211" y="3864479"/>
            <a:ext cx="3361385" cy="1109133"/>
          </a:xfrm>
        </p:spPr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Технология критического мышления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Технология  проблемного диалога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002060"/>
                </a:solidFill>
              </a:rPr>
              <a:t>Технология  продуктивного чтения</a:t>
            </a:r>
          </a:p>
        </p:txBody>
      </p:sp>
      <p:sp>
        <p:nvSpPr>
          <p:cNvPr id="4" name="Овал 3"/>
          <p:cNvSpPr/>
          <p:nvPr/>
        </p:nvSpPr>
        <p:spPr>
          <a:xfrm>
            <a:off x="1159099" y="1957589"/>
            <a:ext cx="308830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Предтекстовый</a:t>
            </a:r>
          </a:p>
        </p:txBody>
      </p:sp>
      <p:sp>
        <p:nvSpPr>
          <p:cNvPr id="7" name="Овал 6"/>
          <p:cNvSpPr/>
          <p:nvPr/>
        </p:nvSpPr>
        <p:spPr>
          <a:xfrm>
            <a:off x="4752304" y="1983822"/>
            <a:ext cx="3052292" cy="875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Текстовый</a:t>
            </a:r>
          </a:p>
        </p:txBody>
      </p:sp>
      <p:sp>
        <p:nvSpPr>
          <p:cNvPr id="9" name="Овал 8"/>
          <p:cNvSpPr/>
          <p:nvPr/>
        </p:nvSpPr>
        <p:spPr>
          <a:xfrm>
            <a:off x="8309500" y="1964504"/>
            <a:ext cx="317845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Послетекстовый</a:t>
            </a:r>
          </a:p>
        </p:txBody>
      </p:sp>
    </p:spTree>
    <p:extLst>
      <p:ext uri="{BB962C8B-B14F-4D97-AF65-F5344CB8AC3E}">
        <p14:creationId xmlns:p14="http://schemas.microsoft.com/office/powerpoint/2010/main" val="1203746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СИНГАПУРСКАЯ ТЕХНОЛОГИЯ ОБУЧЕНИЯ В НАЧАЛЬНОЙ ШКОЛЕ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28" y="3038409"/>
            <a:ext cx="3571175" cy="2756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3" y="4602564"/>
            <a:ext cx="2712955" cy="16765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33" y="2482571"/>
            <a:ext cx="2237426" cy="1682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2333" y="2634971"/>
            <a:ext cx="2237426" cy="16826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610" y="2536134"/>
            <a:ext cx="2507087" cy="18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45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ЗНАКОМСТВО С СИНГАПУРСКОЙ ТЕХНОЛОГИЕЙ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5642" y="2444729"/>
            <a:ext cx="4413248" cy="3309937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41128" y="2560320"/>
            <a:ext cx="4413248" cy="31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0" y="695459"/>
            <a:ext cx="9844825" cy="13265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Знаете ли вы, почему к сингапурской системе такой интерес?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95401" y="2339058"/>
            <a:ext cx="9601197" cy="700355"/>
          </a:xfrm>
        </p:spPr>
        <p:txBody>
          <a:bodyPr>
            <a:normAutofit fontScale="32500" lnSpcReduction="20000"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Это очень маленькая страна, но она имеет одну из лучших в мире государственную систему образования. Юные граждане Сингапура показывают лучшие в мире результаты.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3"/>
          </p:nvPr>
        </p:nvSpPr>
        <p:spPr>
          <a:xfrm>
            <a:off x="1295401" y="3864479"/>
            <a:ext cx="3066650" cy="1827983"/>
          </a:xfrm>
        </p:spPr>
        <p:txBody>
          <a:bodyPr/>
          <a:lstStyle/>
          <a:p>
            <a:pPr algn="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система кооперативного обучения доктора Спенсера Кагана, бывшего советского специалиста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4"/>
          </p:nvPr>
        </p:nvSpPr>
        <p:spPr>
          <a:xfrm>
            <a:off x="4879426" y="3864479"/>
            <a:ext cx="2952000" cy="182798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идеи известного русского психолога Льва Выготского, советских педагогов Давыдова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Эльконина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методические приемы педагогов 90-х</a:t>
            </a:r>
            <a:endParaRPr lang="ru-RU" b="1" dirty="0"/>
          </a:p>
        </p:txBody>
      </p:sp>
      <p:sp>
        <p:nvSpPr>
          <p:cNvPr id="9" name="Объект 8"/>
          <p:cNvSpPr>
            <a:spLocks noGrp="1"/>
          </p:cNvSpPr>
          <p:nvPr>
            <p:ph idx="15"/>
          </p:nvPr>
        </p:nvSpPr>
        <p:spPr>
          <a:xfrm>
            <a:off x="8100810" y="3864479"/>
            <a:ext cx="3540619" cy="1827981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опорные конспекты В. Шаталова, гуманная педагогика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Ш.Амонашвили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др. Однако в Восточной Азии их довели до технологии.</a:t>
            </a:r>
            <a:endParaRPr lang="ru-RU" b="1" dirty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90254" y="3171822"/>
            <a:ext cx="613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основе сингапурской методики обучения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13436" t="13861" r="46001" b="32325"/>
          <a:stretch/>
        </p:blipFill>
        <p:spPr>
          <a:xfrm>
            <a:off x="741221" y="5394429"/>
            <a:ext cx="838977" cy="934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2795" t="26654" r="27623" b="6162"/>
          <a:stretch/>
        </p:blipFill>
        <p:spPr>
          <a:xfrm>
            <a:off x="4238055" y="5296589"/>
            <a:ext cx="765367" cy="1057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22824" t="38473" r="14670" b="5355"/>
          <a:stretch/>
        </p:blipFill>
        <p:spPr>
          <a:xfrm>
            <a:off x="9785685" y="2614692"/>
            <a:ext cx="1855745" cy="1249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8030" t="7640" r="6618" b="6585"/>
          <a:stretch/>
        </p:blipFill>
        <p:spPr>
          <a:xfrm>
            <a:off x="10677147" y="5394427"/>
            <a:ext cx="652155" cy="86144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23184" r="60028" b="1399"/>
          <a:stretch/>
        </p:blipFill>
        <p:spPr>
          <a:xfrm>
            <a:off x="7480161" y="5328890"/>
            <a:ext cx="1004254" cy="1065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61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35" y="2773623"/>
            <a:ext cx="9608129" cy="1310754"/>
          </a:xfrm>
          <a:prstGeom prst="rect">
            <a:avLst/>
          </a:prstGeom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УНИКАЛЬНОСТЬ  СИНГАПУРСКОЙ МЕТОДИКИ 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9191" y="2560638"/>
            <a:ext cx="3146634" cy="3309937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Большую часть урока говорят сами дети, а учитель только направляет ход занятия. Здесь каждому участнику дается задание, он его выполняет, и потом вся группа делится своим мнением. Дети учатся взаимодействию. Они обучают друг друга, экономя время учителя.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Каждый ученик периодически примеряет на себя роль учителя, объясняя своими словами соседу суть вопроса, и наоборот. </a:t>
            </a:r>
          </a:p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	А педагог осуществляет так называемый «включенный контроль»: слушая по очереди одного из представителей микро группы, оценивает их, корректирует, помогает и направляет.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897" y="4297362"/>
            <a:ext cx="2721411" cy="16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3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ХОД ЗАНЯТИЯ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Каждая структура имеет жесткие рамки и собственное название. Всего структур около 250. Структуры этой системы звучат на английском языке.	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algn="just"/>
            <a:endParaRPr lang="ru-RU" dirty="0"/>
          </a:p>
          <a:p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6675148" y="3864479"/>
            <a:ext cx="2095363" cy="11921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64479"/>
            <a:ext cx="2952001" cy="1275143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4"/>
          </p:nvPr>
        </p:nvPicPr>
        <p:blipFill>
          <a:blip r:embed="rId4"/>
          <a:stretch>
            <a:fillRect/>
          </a:stretch>
        </p:blipFill>
        <p:spPr>
          <a:xfrm>
            <a:off x="4578439" y="3947483"/>
            <a:ext cx="1635617" cy="1109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84" y="979709"/>
            <a:ext cx="2131517" cy="14490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95" y="744956"/>
            <a:ext cx="1457218" cy="148949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155" y="708777"/>
            <a:ext cx="2253803" cy="12688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/>
          <a:srcRect l="51360" t="29108" r="9396" b="20188"/>
          <a:stretch/>
        </p:blipFill>
        <p:spPr>
          <a:xfrm>
            <a:off x="3348639" y="625774"/>
            <a:ext cx="1375599" cy="135189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/>
          <a:srcRect l="46155" t="53334" r="2785" b="2723"/>
          <a:stretch/>
        </p:blipFill>
        <p:spPr>
          <a:xfrm>
            <a:off x="9015212" y="3830195"/>
            <a:ext cx="2084470" cy="1309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756828" y="5139622"/>
            <a:ext cx="1780309" cy="114687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21719" t="53531" r="38394"/>
          <a:stretch/>
        </p:blipFill>
        <p:spPr>
          <a:xfrm>
            <a:off x="7547338" y="708777"/>
            <a:ext cx="1892041" cy="12398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l="9582" t="22911" r="9115" b="27511"/>
          <a:stretch/>
        </p:blipFill>
        <p:spPr>
          <a:xfrm>
            <a:off x="8641803" y="4973612"/>
            <a:ext cx="2730242" cy="131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473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 ЭТАП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ВЫЗОВ ИЛИ ЧТО Я ЗНАЮ?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(</a:t>
            </a:r>
            <a:r>
              <a:rPr lang="ru-RU" sz="2400" b="1" dirty="0">
                <a:solidFill>
                  <a:schemeClr val="tx1"/>
                </a:solidFill>
              </a:rPr>
              <a:t>ПРЕДТЕКСТОВЫЙ ЭТАП</a:t>
            </a:r>
            <a:r>
              <a:rPr lang="ru-RU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ГРУППОВАЯ РАБОТА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3"/>
          </p:nvPr>
        </p:nvSpPr>
        <p:spPr>
          <a:xfrm>
            <a:off x="1295401" y="3864479"/>
            <a:ext cx="2952000" cy="1351465"/>
          </a:xfrm>
        </p:spPr>
        <p:txBody>
          <a:bodyPr/>
          <a:lstStyle/>
          <a:p>
            <a:r>
              <a:rPr lang="ru-RU" dirty="0"/>
              <a:t>1 ГРУППА  - БИОГРАФЫ</a:t>
            </a:r>
          </a:p>
          <a:p>
            <a:r>
              <a:rPr lang="ru-RU" b="1" dirty="0">
                <a:solidFill>
                  <a:srgbClr val="C00000"/>
                </a:solidFill>
              </a:rPr>
              <a:t>ИЗУЧЕНИЕ БИОГРАФИИ 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В.М.Гаршина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4"/>
          </p:nvPr>
        </p:nvSpPr>
        <p:spPr>
          <a:xfrm>
            <a:off x="4620000" y="3864479"/>
            <a:ext cx="3171718" cy="1351465"/>
          </a:xfrm>
        </p:spPr>
        <p:txBody>
          <a:bodyPr/>
          <a:lstStyle/>
          <a:p>
            <a:r>
              <a:rPr lang="ru-RU" b="1" dirty="0"/>
              <a:t>2 ГРУППА – Герпетологи </a:t>
            </a:r>
            <a:r>
              <a:rPr lang="ru-RU" b="1" dirty="0">
                <a:solidFill>
                  <a:srgbClr val="C00000"/>
                </a:solidFill>
              </a:rPr>
              <a:t>ПОДГОТОВКА СООБЩЕНИЙ О ЖАБАХ</a:t>
            </a:r>
          </a:p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5"/>
          </p:nvPr>
        </p:nvSpPr>
        <p:spPr>
          <a:xfrm>
            <a:off x="7944598" y="3864479"/>
            <a:ext cx="2952000" cy="1351465"/>
          </a:xfrm>
        </p:spPr>
        <p:txBody>
          <a:bodyPr/>
          <a:lstStyle/>
          <a:p>
            <a:r>
              <a:rPr lang="ru-RU" dirty="0"/>
              <a:t>3 ГРУППА – </a:t>
            </a:r>
            <a:r>
              <a:rPr lang="ru-RU" b="1" dirty="0">
                <a:solidFill>
                  <a:schemeClr val="tx1"/>
                </a:solidFill>
              </a:rPr>
              <a:t>ФЛОРИСТЫ</a:t>
            </a:r>
          </a:p>
          <a:p>
            <a:r>
              <a:rPr lang="ru-RU" b="1" dirty="0">
                <a:solidFill>
                  <a:srgbClr val="C00000"/>
                </a:solidFill>
              </a:rPr>
              <a:t>СООБЩЕНИЕ О РОЗАХ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934044" y="5221205"/>
            <a:ext cx="1390344" cy="432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426317" y="5215944"/>
            <a:ext cx="1434348" cy="40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205859" y="5190061"/>
            <a:ext cx="0" cy="49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65720" y="5688532"/>
            <a:ext cx="7843234" cy="30777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течении  урока высказывают  свою точку зрения </a:t>
            </a:r>
          </a:p>
        </p:txBody>
      </p:sp>
    </p:spTree>
    <p:extLst>
      <p:ext uri="{BB962C8B-B14F-4D97-AF65-F5344CB8AC3E}">
        <p14:creationId xmlns:p14="http://schemas.microsoft.com/office/powerpoint/2010/main" val="3017578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597_TF66931312" id="{1FAD2B2A-58FF-4F60-821C-B0E8FD714AFA}" vid="{4ABDC70A-6313-4752-8076-D77B24255CA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B8FAC4-99E7-4CF2-AA4F-E5F48F87B542}">
  <ds:schemaRefs>
    <ds:schemaRef ds:uri="http://purl.org/dc/dcmitype/"/>
    <ds:schemaRef ds:uri="6dc4bcd6-49db-4c07-9060-8acfc67cef9f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424EDED3-7967-4EF0-BE85-F4606019A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Цифровая капсула времени</Template>
  <TotalTime>0</TotalTime>
  <Words>478</Words>
  <Application>Microsoft Office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Handwriting</vt:lpstr>
      <vt:lpstr>Rockwell</vt:lpstr>
      <vt:lpstr>Times New Roman</vt:lpstr>
      <vt:lpstr>Trebuchet MS</vt:lpstr>
      <vt:lpstr>YS Text</vt:lpstr>
      <vt:lpstr>Природа</vt:lpstr>
      <vt:lpstr>СТРАТЕГИЯ  СМЫСЛОВОГО  ЧТЕНИЯ   И РАБОТА  С ТЕКСТОМ </vt:lpstr>
      <vt:lpstr>ЧИТАТЕЛЬСКАЯ ГРАМОТНОСТЬ </vt:lpstr>
      <vt:lpstr>ЭТАПЫ УРОКА</vt:lpstr>
      <vt:lpstr>СИНГАПУРСКАЯ ТЕХНОЛОГИЯ ОБУЧЕНИЯ В НАЧАЛЬНОЙ ШКОЛЕ</vt:lpstr>
      <vt:lpstr>ЗНАКОМСТВО С СИНГАПУРСКОЙ ТЕХНОЛОГИЕЙ</vt:lpstr>
      <vt:lpstr>Знаете ли вы, почему к сингапурской системе такой интерес?</vt:lpstr>
      <vt:lpstr>УНИКАЛЬНОСТЬ  СИНГАПУРСКОЙ МЕТОДИКИ  </vt:lpstr>
      <vt:lpstr>ХОД ЗАНЯТИЯ</vt:lpstr>
      <vt:lpstr>1 ЭТАП ВЫЗОВ ИЛИ ЧТО Я ЗНАЮ?  (ПРЕДТЕКСТОВЫЙ ЭТАП)</vt:lpstr>
      <vt:lpstr>ПРИЁМЫ</vt:lpstr>
      <vt:lpstr> «ТАБЛИЦА – СИНТЕЗ»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2022-10-28T18:17:48Z</dcterms:created>
  <dcterms:modified xsi:type="dcterms:W3CDTF">2025-05-18T17:39:11Z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