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tableStyles" Target="tableStyles.xml"/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3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3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6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5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4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5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4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1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6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7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6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2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3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4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5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7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3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0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8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0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51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5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078C6-25C1-4789-B0E3-E1FAEA12765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06C8-873F-42BA-B702-82EC6F01266D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slideLayout" Target="../slideLayouts/slideLayout7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1.jpeg"/><Relationship Id="rId3" Type="http://schemas.openxmlformats.org/officeDocument/2006/relationships/image" Target="../media/image62.jpeg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3.jpeg"/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7.jpeg"/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6" Type="http://schemas.openxmlformats.org/officeDocument/2006/relationships/slideLayout" Target="../slideLayouts/slideLayout7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slideLayout" Target="../slideLayouts/slideLayout7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4.jpeg"/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6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8.jpeg"/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6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2.jpeg"/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5" Type="http://schemas.openxmlformats.org/officeDocument/2006/relationships/image" Target="../media/image85.jpeg"/><Relationship Id="rId6" Type="http://schemas.openxmlformats.org/officeDocument/2006/relationships/slideLayout" Target="../slideLayouts/slideLayout7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6.jpeg"/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6" Type="http://schemas.openxmlformats.org/officeDocument/2006/relationships/slideLayout" Target="../slideLayouts/slideLayout7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13712" y="32293"/>
            <a:ext cx="9144000" cy="6839379"/>
          </a:xfrm>
          <a:prstGeom prst="rect"/>
          <a:noFill/>
        </p:spPr>
      </p:pic>
      <p:pic>
        <p:nvPicPr>
          <p:cNvPr id="2097153" name="Picture 3" descr="C:\Users\Масюков\Desktop\сад\Screenshot_2021-03-13-14-38-12-453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0" y="3617011"/>
            <a:ext cx="2609528" cy="3254661"/>
          </a:xfrm>
          <a:prstGeom prst="rect"/>
          <a:noFill/>
        </p:spPr>
      </p:pic>
      <p:sp>
        <p:nvSpPr>
          <p:cNvPr id="1048584" name="Прямоугольник 1"/>
          <p:cNvSpPr/>
          <p:nvPr/>
        </p:nvSpPr>
        <p:spPr>
          <a:xfrm>
            <a:off x="4408999" y="789508"/>
            <a:ext cx="4572000" cy="3660140"/>
          </a:xfrm>
          <a:prstGeom prst="rect"/>
        </p:spPr>
        <p:txBody>
          <a:bodyPr>
            <a:spAutoFit/>
          </a:bodyPr>
          <a:p>
            <a:pPr algn="ctr"/>
            <a:r>
              <a:rPr b="1" dirty="0" sz="4400" i="1" lang="ru-RU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ПРОЕКТ «ГОРОД БЛАГОВЕЩЕНСК - ГОРОД МОЙ РОДНОЙ</a:t>
            </a:r>
            <a:r>
              <a:rPr b="1" dirty="0" sz="4400" i="1" lang="ru-RU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b="1" i="1" lang="ru-RU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b="1" dirty="0" i="1" lang="ru-RU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группа №3 «Пингвинята»</a:t>
            </a:r>
            <a:endParaRPr dirty="0" i="1" lang="ru-RU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48585" name="Прямоугольник 2"/>
          <p:cNvSpPr/>
          <p:nvPr/>
        </p:nvSpPr>
        <p:spPr>
          <a:xfrm>
            <a:off x="4283968" y="4263918"/>
            <a:ext cx="3338037" cy="624840"/>
          </a:xfrm>
          <a:prstGeom prst="rect"/>
        </p:spPr>
        <p:txBody>
          <a:bodyPr wrap="none">
            <a:spAutoFit/>
          </a:bodyPr>
          <a:p>
            <a:r>
              <a:rPr dirty="0" i="1" lang="ru-RU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Воспитатели: Макарова О.В</a:t>
            </a:r>
          </a:p>
          <a:p>
            <a:r>
              <a:rPr dirty="0" i="1" lang="ru-RU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dirty="0" i="1" lang="ru-RU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                         Маркова О.А.</a:t>
            </a:r>
            <a:endParaRPr dirty="0" i="1" lang="ru-RU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048586" name="Прямоугольник 3"/>
          <p:cNvSpPr/>
          <p:nvPr/>
        </p:nvSpPr>
        <p:spPr>
          <a:xfrm>
            <a:off x="2483768" y="5805264"/>
            <a:ext cx="4572000" cy="646331"/>
          </a:xfrm>
          <a:prstGeom prst="rect"/>
        </p:spPr>
        <p:txBody>
          <a:bodyPr>
            <a:spAutoFit/>
          </a:bodyPr>
          <a:p>
            <a:pPr algn="ctr"/>
            <a:r>
              <a:rPr dirty="0" i="1" lang="ru-RU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МАДОУ «ДС № 60 г. Благовещенска»</a:t>
            </a:r>
          </a:p>
          <a:p>
            <a:pPr algn="ctr"/>
            <a:endParaRPr dirty="0" i="1" lang="ru-RU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graphicFrame>
        <p:nvGraphicFramePr>
          <p:cNvPr id="4194307" name="Таблица 6"/>
          <p:cNvGraphicFramePr>
            <a:graphicFrameLocks noGrp="1"/>
          </p:cNvGraphicFramePr>
          <p:nvPr/>
        </p:nvGraphicFramePr>
        <p:xfrm>
          <a:off x="179512" y="260648"/>
          <a:ext cx="8712968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062"/>
                <a:gridCol w="2050394"/>
                <a:gridCol w="2694027"/>
                <a:gridCol w="1668378"/>
                <a:gridCol w="2053107"/>
              </a:tblGrid>
              <a:tr h="134138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900" lang="ru-RU">
                          <a:effectLst/>
                        </a:rPr>
                        <a:t>11</a:t>
                      </a:r>
                      <a:endParaRPr sz="7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Чтение стихотворений, рассказов о городе: Ирины Левицкой «Мой Благовещенск в </a:t>
                      </a:r>
                      <a:r>
                        <a:rPr dirty="0" sz="1200" lang="ru-RU" smtClean="0">
                          <a:effectLst/>
                        </a:rPr>
                        <a:t>области</a:t>
                      </a:r>
                      <a:r>
                        <a:rPr baseline="0" dirty="0" sz="1200" lang="ru-RU" smtClean="0">
                          <a:effectLst/>
                        </a:rPr>
                        <a:t> </a:t>
                      </a:r>
                      <a:r>
                        <a:rPr dirty="0" sz="1200" lang="ru-RU" smtClean="0">
                          <a:effectLst/>
                        </a:rPr>
                        <a:t>Амурской</a:t>
                      </a:r>
                      <a:r>
                        <a:rPr dirty="0" sz="1200" lang="ru-RU">
                          <a:effectLst/>
                        </a:rPr>
                        <a:t>», </a:t>
                      </a:r>
                      <a:br>
                        <a:rPr dirty="0" sz="1200" lang="ru-RU">
                          <a:effectLst/>
                        </a:rPr>
                      </a:br>
                      <a:r>
                        <a:rPr dirty="0" sz="1200" lang="ru-RU">
                          <a:effectLst/>
                        </a:rPr>
                        <a:t>Белоусова Н. С. «Наш Благовещенск мирно спит» Николай Фотьев «Благовещенск», Н. </a:t>
                      </a:r>
                      <a:r>
                        <a:rPr dirty="0" sz="1200" lang="ru-RU" err="1">
                          <a:effectLst/>
                        </a:rPr>
                        <a:t>Карнабеда</a:t>
                      </a:r>
                      <a:r>
                        <a:rPr dirty="0" sz="1200" lang="ru-RU">
                          <a:effectLst/>
                        </a:rPr>
                        <a:t> «Люблю я амурские дали».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Вызвать интерес к своему родному городу, прививать чувство гордости за него.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Макарова О.В.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</a:tr>
              <a:tr h="1300688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900" lang="ru-RU">
                          <a:effectLst/>
                        </a:rPr>
                        <a:t>12</a:t>
                      </a:r>
                      <a:endParaRPr sz="7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Прослушивание песен о Благовещенске, гимна города: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«Благовещенск – весть благая», «Благовещенский вальс» «Песня о Благовещенске С. Яковлева», «Где Зея впадает в Амур»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Вызвать интерес к своему родному городу, прививать чувство гордости за него.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Макарова О.В.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</a:tr>
              <a:tr h="31562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900" lang="ru-RU">
                          <a:effectLst/>
                        </a:rPr>
                        <a:t>13</a:t>
                      </a:r>
                      <a:endParaRPr sz="7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Рисование «Весна в нашем городе»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Закрепить знания о весне, продолжать учить рисовать городской пейзаж.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Март 2021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Маркова О.А.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</a:tr>
            </a:tbl>
          </a:graphicData>
        </a:graphic>
      </p:graphicFrame>
      <p:graphicFrame>
        <p:nvGraphicFramePr>
          <p:cNvPr id="4194308" name="Таблица 7"/>
          <p:cNvGraphicFramePr>
            <a:graphicFrameLocks noGrp="1"/>
          </p:cNvGraphicFramePr>
          <p:nvPr/>
        </p:nvGraphicFramePr>
        <p:xfrm>
          <a:off x="1187624" y="4437112"/>
          <a:ext cx="6393180" cy="18463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2890"/>
                <a:gridCol w="1438704"/>
                <a:gridCol w="1890323"/>
                <a:gridCol w="1170654"/>
                <a:gridCol w="1440609"/>
              </a:tblGrid>
              <a:tr h="1008112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100" lang="ru-RU">
                          <a:effectLst/>
                        </a:rPr>
                        <a:t>14</a:t>
                      </a:r>
                      <a:endParaRPr dirty="0"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100" lang="ru-RU">
                          <a:effectLst/>
                        </a:rPr>
                        <a:t>Лепка «Праздничный салют над городом»</a:t>
                      </a:r>
                      <a:endParaRPr dirty="0"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100" lang="ru-RU">
                          <a:effectLst/>
                        </a:rPr>
                        <a:t>Закрепить умение работать с пластилином в технике </a:t>
                      </a:r>
                      <a:r>
                        <a:rPr dirty="0" sz="1100" lang="ru-RU" err="1">
                          <a:effectLst/>
                        </a:rPr>
                        <a:t>пластилинографии</a:t>
                      </a:r>
                      <a:r>
                        <a:rPr dirty="0" sz="1100" lang="ru-RU">
                          <a:effectLst/>
                        </a:rPr>
                        <a:t>.</a:t>
                      </a:r>
                      <a:endParaRPr dirty="0"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100" lang="ru-RU">
                          <a:effectLst/>
                        </a:rPr>
                        <a:t>Май 2021 </a:t>
                      </a:r>
                      <a:endParaRPr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100" lang="ru-RU">
                          <a:effectLst/>
                        </a:rPr>
                        <a:t>Маркова О.А.</a:t>
                      </a:r>
                      <a:endParaRPr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100" lang="ru-RU">
                          <a:effectLst/>
                        </a:rPr>
                        <a:t>15</a:t>
                      </a:r>
                      <a:endParaRPr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100" lang="ru-RU">
                          <a:effectLst/>
                        </a:rPr>
                        <a:t>НОД «Где Зея впадает в Амур»</a:t>
                      </a:r>
                      <a:endParaRPr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100" lang="ru-RU">
                          <a:effectLst/>
                        </a:rPr>
                        <a:t>Расширять знания детей об истории родного города</a:t>
                      </a:r>
                      <a:endParaRPr dirty="0"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100" lang="ru-RU">
                          <a:effectLst/>
                        </a:rPr>
                        <a:t>Октябрь 2021 </a:t>
                      </a:r>
                      <a:endParaRPr dirty="0"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100" lang="ru-RU">
                          <a:effectLst/>
                        </a:rPr>
                        <a:t>Макарова О.В.</a:t>
                      </a:r>
                      <a:endParaRPr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100" lang="ru-RU">
                          <a:effectLst/>
                        </a:rPr>
                        <a:t>16</a:t>
                      </a:r>
                      <a:endParaRPr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100" lang="ru-RU">
                          <a:effectLst/>
                        </a:rPr>
                        <a:t>НОД «Дикие животные Амурской области»</a:t>
                      </a:r>
                      <a:endParaRPr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100" lang="ru-RU">
                          <a:effectLst/>
                        </a:rPr>
                        <a:t>Расширять знания детей о диких животных Амурской области</a:t>
                      </a:r>
                      <a:endParaRPr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100" lang="ru-RU">
                          <a:effectLst/>
                        </a:rPr>
                        <a:t>Январь 2022 </a:t>
                      </a:r>
                      <a:endParaRPr dirty="0"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100" lang="ru-RU">
                          <a:effectLst/>
                        </a:rPr>
                        <a:t>Макарова О.В.</a:t>
                      </a:r>
                      <a:endParaRPr dirty="0" sz="11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graphicFrame>
        <p:nvGraphicFramePr>
          <p:cNvPr id="4194309" name="Таблица 5"/>
          <p:cNvGraphicFramePr>
            <a:graphicFrameLocks noGrp="1"/>
          </p:cNvGraphicFramePr>
          <p:nvPr/>
        </p:nvGraphicFramePr>
        <p:xfrm>
          <a:off x="251520" y="260648"/>
          <a:ext cx="8208913" cy="432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2048"/>
                <a:gridCol w="1728192"/>
                <a:gridCol w="1371769"/>
                <a:gridCol w="1963943"/>
                <a:gridCol w="1216245"/>
                <a:gridCol w="1496716"/>
              </a:tblGrid>
              <a:tr h="108012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НОД «История возникновения Амурского казачества</a:t>
                      </a:r>
                      <a:r>
                        <a:rPr dirty="0" sz="1200" lang="ru-RU" smtClean="0">
                          <a:effectLst/>
                        </a:rPr>
                        <a:t>»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Расширять знания детей об истории родного города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Февраль 2022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НОД «Многоэтажные дома в моем городе»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Познакомить с понятиями: архитектура и конструирование зданий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Февраль 2022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Маркова О.А.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0020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19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Участие в областном конкурсе от Законодательного собрания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«Моя Россия»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Март 2022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Фильченко Арина, Савина Ольга.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graphicFrame>
        <p:nvGraphicFramePr>
          <p:cNvPr id="4194310" name="Таблица 5"/>
          <p:cNvGraphicFramePr>
            <a:graphicFrameLocks noGrp="1"/>
          </p:cNvGraphicFramePr>
          <p:nvPr/>
        </p:nvGraphicFramePr>
        <p:xfrm>
          <a:off x="323528" y="260648"/>
          <a:ext cx="8136905" cy="4946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"/>
                <a:gridCol w="1728192"/>
                <a:gridCol w="1371769"/>
                <a:gridCol w="1963943"/>
                <a:gridCol w="1216245"/>
                <a:gridCol w="1496716"/>
              </a:tblGrid>
              <a:tr h="1102574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Беседа «Чем помочь родному городу?»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Вызвать у детей желание поддерживать чистоту и порядок во дворах, чтобы они были чистыми и красивыми.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Апрель 2022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Макарова О.В.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759256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21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Конструирование из крупного деревянного конструктора: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«Наш микрорайон»; «Город в будущем» и др.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Продолжать учить делать постройки по замыслу, учить договариваться с товарищами.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Воспитатели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73505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22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«Благовещенск –пограничный городок»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Формировать понятие «малая Родина».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Апрель 2022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Макарова О.В.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732534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23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Аппликация «Изготовление флажков для украшения участка ко Дню Победы»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Развивать умение работать ножницами, учить подбирать бумагу по цвету.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Май  2022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Воспитатели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1200248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24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Сюжетно-ролевая игра "Экскурсия по городу", «Больница», «Посещение музея», «Семья».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Воспитывать положительное отношение к родному городу; продолжать учить играть всем вместе, дружеским отношениям со сверстниками.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Воспитатели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graphicFrame>
        <p:nvGraphicFramePr>
          <p:cNvPr id="4194311" name="Таблица 1"/>
          <p:cNvGraphicFramePr>
            <a:graphicFrameLocks noGrp="1"/>
          </p:cNvGraphicFramePr>
          <p:nvPr/>
        </p:nvGraphicFramePr>
        <p:xfrm>
          <a:off x="539552" y="476672"/>
          <a:ext cx="8208913" cy="56494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1515"/>
                <a:gridCol w="1847312"/>
                <a:gridCol w="2427194"/>
                <a:gridCol w="1503134"/>
                <a:gridCol w="1849758"/>
              </a:tblGrid>
              <a:tr h="88273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25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НОД «Гвоздика Победы»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Закрепить умение работать с пластилином в технике </a:t>
                      </a:r>
                      <a:r>
                        <a:rPr dirty="0" sz="1200" lang="ru-RU" err="1">
                          <a:effectLst/>
                        </a:rPr>
                        <a:t>пластилинографии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Май 2022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</a:tr>
              <a:tr h="706186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26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Участие в городской акции «Открытка ветерану»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Май 2022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</a:tr>
              <a:tr h="706186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27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«Окно России»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Воспитание гражданской позиции, патриотизма. Любви к Родине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Июнь 2022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Макарова О.В.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</a:tr>
              <a:tr h="1235826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28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«Бабочка из растений нашего участка»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Ознакомление с растениями, которые растут у нас на участке. Формирование художественных способностей детей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Июль 2022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Маркова О.А.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</a:tr>
              <a:tr h="706186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  <a:latin typeface="+mn-lt"/>
                          <a:ea typeface="+mn-ea"/>
                        </a:rPr>
                        <a:t>29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Создание плаката в защиту Амурского лотоса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Август 2022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 err="1">
                          <a:effectLst/>
                        </a:rPr>
                        <a:t>Панчуков</a:t>
                      </a:r>
                      <a:r>
                        <a:rPr dirty="0" sz="1200" lang="ru-RU">
                          <a:effectLst/>
                        </a:rPr>
                        <a:t> Макар, Грищенко Вика, Савина Оля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</a:tr>
              <a:tr h="141237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Рисунки на асфальте «День Российского флага»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Формирование патриотизма, гражданственности и воспитание уважительного отношения к Государственному флагу РФ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Август 2022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Макарова О.В.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462" marR="45462" marT="0" marB="0"/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graphicFrame>
        <p:nvGraphicFramePr>
          <p:cNvPr id="4194312" name="Таблица 4"/>
          <p:cNvGraphicFramePr>
            <a:graphicFrameLocks noGrp="1"/>
          </p:cNvGraphicFramePr>
          <p:nvPr/>
        </p:nvGraphicFramePr>
        <p:xfrm>
          <a:off x="467544" y="332658"/>
          <a:ext cx="7992887" cy="5358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6212"/>
                <a:gridCol w="1798698"/>
                <a:gridCol w="2363322"/>
                <a:gridCol w="1463576"/>
                <a:gridCol w="1801079"/>
              </a:tblGrid>
              <a:tr h="137923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31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НОД «Хлеб земли Амурской»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Дополнить представления детей о том, какой путь проходит зерно чтобы стать хлебом. Закреплять знания о последовательности этапов выращивания хлеба.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Сентябрь 2022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</a:tr>
              <a:tr h="45974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32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Экскурсия в библиотеку Б. Машука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Октябрь 2022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Участники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</a:tr>
              <a:tr h="919486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33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Лепка «Машины на улицах нашего города»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Продолжать учить аккуратно работать с пластилином, закрепить умение создавать образ из частей.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Октябрь 2022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</a:tr>
              <a:tr h="45974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34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«По старым улицам города»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Расширять знания детей об истории родного города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Октябрь 2022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Макарова О.В.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</a:tr>
              <a:tr h="45974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35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«Грибы наших лесов»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Формирование знания детей о грибах, как обитателях леса.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Октябрь 2022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Маркова О.А.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</a:tr>
              <a:tr h="306496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36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МВЦ «Дом И.А. Котельникова»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«История утюга»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Январь 2023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</a:tr>
              <a:tr h="766239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37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Встреча и мастер класс от Амурской художницы А. Тюриной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Январь 2023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Маркова О.А.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</a:tr>
              <a:tr h="45974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38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МВЦ «Дом И.А. Котельникова»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«Прошлое из сундука»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Февраль 2023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graphicFrame>
        <p:nvGraphicFramePr>
          <p:cNvPr id="4194313" name="Таблица 4"/>
          <p:cNvGraphicFramePr>
            <a:graphicFrameLocks noGrp="1"/>
          </p:cNvGraphicFramePr>
          <p:nvPr/>
        </p:nvGraphicFramePr>
        <p:xfrm>
          <a:off x="179512" y="260647"/>
          <a:ext cx="8640959" cy="59309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2122"/>
                <a:gridCol w="1944538"/>
                <a:gridCol w="2554942"/>
                <a:gridCol w="1582244"/>
                <a:gridCol w="1947113"/>
              </a:tblGrid>
              <a:tr h="269726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39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«Благовещенск – город купцов»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Расширять знания детей об истории родного города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Февраль 2023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Макарова О.В.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1808674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  <a:latin typeface="+mn-lt"/>
                          <a:ea typeface="+mn-ea"/>
                        </a:rPr>
                        <a:t>40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Спортивное развлечение «Защитники отечества»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Формировать у детей представление о Российской Армии, о воинах которые охраняют нашу Родину. Способствовать психологическому сближению детей, развитие положительных эмоций, чувства взаимопомощи.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Февраль 2023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Макарова О.В.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695644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41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Участие во Всероссийском конкурсе «Весенняя капель»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Март 2023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Яцишин Марсель, 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83477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42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«Благовещенск в будущем»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Развивать фантазию, воображение, творческие способности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Март 2023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125216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43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«Народные промыслы»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Закрепить знания детей об истории возникновения народных промыслов. Привить интерес к различным видам народных промыслов, расширить кругозор детей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Март 2023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Маркова О.А.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973902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44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Участие во Всероссийском конкурсе посвященный сельскому хозяйству Ам. области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Апрель 2023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Бельков Захар.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Грищенко Вика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Маркова О.А.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graphicFrame>
        <p:nvGraphicFramePr>
          <p:cNvPr id="4194314" name="Таблица 3"/>
          <p:cNvGraphicFramePr>
            <a:graphicFrameLocks noGrp="1"/>
          </p:cNvGraphicFramePr>
          <p:nvPr/>
        </p:nvGraphicFramePr>
        <p:xfrm>
          <a:off x="683568" y="404664"/>
          <a:ext cx="8208913" cy="57232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1516"/>
                <a:gridCol w="1847312"/>
                <a:gridCol w="2427195"/>
                <a:gridCol w="1503132"/>
                <a:gridCol w="1849758"/>
              </a:tblGrid>
              <a:tr h="261342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45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Участие в акции «Чистый город»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Участники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39201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46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Акция «Покормите птиц зимой»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Участники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65335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47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Знакомство с творчеством амурской писательницей Л. Мерзляковой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Воспитатели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1045368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48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Просмотр док.фильма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«Секретный военно-гражданский железнодорожный тоннель под рекой Амур»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Апрель 2023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914697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49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«Спортивный Благовещенец»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Приобщение детей к спорту. Воспитывать желание заниматься физкультурой. Формирование навыков здорового образа жизни.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Апрель 2023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1176039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  <a:latin typeface="+mn-lt"/>
                          <a:ea typeface="+mn-ea"/>
                        </a:rPr>
                        <a:t>50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«Голубь мира»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Ознакомление  детей с выражением: «Голубь – птица мира». Формирование познавательных, конструктивных, творческих и художественных способностей детей.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Май 2023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Макарова О.В.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  <a:tr h="1176039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 smtClean="0">
                          <a:effectLst/>
                        </a:rPr>
                        <a:t>51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НОД «Мы помним, мы гордимся!»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Воспитание патриотических чувств у детей. Привлечь внимание детей  к детям- героям ВОВ. Расширять знания детей о ВОВ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Май 2023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Макарова О.В.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832" marR="3383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649" y="9310"/>
            <a:ext cx="9144000" cy="6839379"/>
          </a:xfrm>
          <a:prstGeom prst="rect"/>
          <a:noFill/>
        </p:spPr>
      </p:pic>
      <p:sp>
        <p:nvSpPr>
          <p:cNvPr id="1048597" name="Прямоугольник 1"/>
          <p:cNvSpPr/>
          <p:nvPr/>
        </p:nvSpPr>
        <p:spPr>
          <a:xfrm>
            <a:off x="2771800" y="159792"/>
            <a:ext cx="7073522" cy="751840"/>
          </a:xfrm>
          <a:prstGeom prst="rect"/>
        </p:spPr>
        <p:txBody>
          <a:bodyPr wrap="none">
            <a:spAutoFit/>
          </a:bodyPr>
          <a:p>
            <a:r>
              <a:rPr b="1" dirty="0" sz="4400" i="1" lang="ru-RU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РАБОТА С РОДИТЕЛЯМИ</a:t>
            </a:r>
            <a:endParaRPr dirty="0" sz="4400" lang="ru-RU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48598" name="Rectangle 1"/>
          <p:cNvSpPr>
            <a:spLocks noChangeArrowheads="1"/>
          </p:cNvSpPr>
          <p:nvPr/>
        </p:nvSpPr>
        <p:spPr bwMode="auto">
          <a:xfrm>
            <a:off x="3205163" y="594043"/>
            <a:ext cx="754380" cy="35814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pPr algn="l" defTabSz="914400" eaLnBrk="1" fontAlgn="base" hangingPunct="1" indent="57943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algn="l" pos="708025"/>
              </a:tabLst>
            </a:pPr>
            <a:endParaRPr baseline="0" b="0" cap="none" sz="18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94315" name="Таблица 7"/>
          <p:cNvGraphicFramePr>
            <a:graphicFrameLocks noGrp="1"/>
          </p:cNvGraphicFramePr>
          <p:nvPr/>
        </p:nvGraphicFramePr>
        <p:xfrm>
          <a:off x="395536" y="1005553"/>
          <a:ext cx="7848871" cy="554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6010"/>
                <a:gridCol w="1766288"/>
                <a:gridCol w="2320740"/>
                <a:gridCol w="1658674"/>
                <a:gridCol w="1547159"/>
              </a:tblGrid>
              <a:tr h="1220042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400" lang="ru-RU">
                          <a:effectLst/>
                        </a:rPr>
                        <a:t>1</a:t>
                      </a:r>
                      <a:endParaRPr dirty="0"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l">
                        <a:lnSpc>
                          <a:spcPts val="2065"/>
                        </a:lnSpc>
                        <a:spcAft>
                          <a:spcPts val="0"/>
                        </a:spcAft>
                        <a:tabLst>
                          <a:tab algn="l" pos="225425"/>
                        </a:tabLst>
                      </a:pPr>
                      <a:r>
                        <a:rPr dirty="0" sz="1400" lang="ru-RU">
                          <a:effectLst/>
                        </a:rPr>
                        <a:t>Оформление выставки творческих работ «Защитим Амурского тигра».</a:t>
                      </a:r>
                      <a:endParaRPr dirty="0"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400" lang="ru-RU">
                          <a:effectLst/>
                        </a:rPr>
                        <a:t>Прививать любовь к животным родного края, дать понятие о </a:t>
                      </a:r>
                      <a:r>
                        <a:rPr dirty="0" sz="1400" lang="ru-RU" err="1">
                          <a:effectLst/>
                        </a:rPr>
                        <a:t>краснокнижных</a:t>
                      </a:r>
                      <a:r>
                        <a:rPr dirty="0" sz="1400" lang="ru-RU">
                          <a:effectLst/>
                        </a:rPr>
                        <a:t> животных. Воспитывать бережное отношение к природе родного края.</a:t>
                      </a:r>
                      <a:br>
                        <a:rPr dirty="0" sz="1400" lang="ru-RU">
                          <a:effectLst/>
                        </a:rPr>
                      </a:br>
                      <a:endParaRPr dirty="0"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Январь 2021 г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Воспитатели, родители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</a:tr>
              <a:tr h="82648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2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l">
                        <a:lnSpc>
                          <a:spcPts val="2065"/>
                        </a:lnSpc>
                        <a:spcAft>
                          <a:spcPts val="0"/>
                        </a:spcAft>
                        <a:tabLst>
                          <a:tab algn="l" pos="225425"/>
                        </a:tabLst>
                      </a:pPr>
                      <a:r>
                        <a:rPr sz="1400" lang="ru-RU">
                          <a:effectLst/>
                        </a:rPr>
                        <a:t>Оформление фотоальбома «Я по городу гуляю»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400" lang="ru-RU">
                          <a:effectLst/>
                        </a:rPr>
                        <a:t>Прививать любовь к родному городу, к родным местам; гордиться  тем, что живешь в городе Благовещенск. </a:t>
                      </a:r>
                      <a:endParaRPr dirty="0"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400" lang="ru-RU">
                          <a:effectLst/>
                        </a:rPr>
                        <a:t>Ноябрь 2021 г</a:t>
                      </a:r>
                      <a:endParaRPr dirty="0"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Воспитатели, родители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</a:tr>
              <a:tr h="123972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3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Создание безопасного маршрута  «Дом - Детский сад»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Систематизировать знания детей о правилах дорожного движения. Совместно с родителями разрабатывать безопасный маршрут от дома до детского сада.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400" lang="ru-RU">
                          <a:effectLst/>
                        </a:rPr>
                        <a:t>Ноябрь 2022 г</a:t>
                      </a:r>
                      <a:endParaRPr dirty="0"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400" lang="ru-RU">
                          <a:effectLst/>
                        </a:rPr>
                        <a:t>Родители, дети</a:t>
                      </a:r>
                      <a:endParaRPr dirty="0"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</a:tr>
              <a:tr h="123972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4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l">
                        <a:lnSpc>
                          <a:spcPts val="2065"/>
                        </a:lnSpc>
                        <a:spcAft>
                          <a:spcPts val="0"/>
                        </a:spcAft>
                        <a:tabLst>
                          <a:tab algn="l" pos="225425"/>
                        </a:tabLst>
                      </a:pPr>
                      <a:r>
                        <a:rPr sz="1400" lang="ru-RU">
                          <a:effectLst/>
                        </a:rPr>
                        <a:t>Прогулки детей с родителями по улицам города.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 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Продолжать расширять кругозор детей, прививать положительное отношение к родному городу.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 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В течение проекта</a:t>
                      </a:r>
                      <a:endParaRPr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400" lang="ru-RU">
                          <a:effectLst/>
                        </a:rPr>
                        <a:t>Воспитатели, родители</a:t>
                      </a:r>
                      <a:endParaRPr dirty="0" sz="14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2909"/>
            <a:ext cx="9144000" cy="6839379"/>
          </a:xfrm>
          <a:prstGeom prst="rect"/>
          <a:noFill/>
        </p:spPr>
      </p:pic>
      <p:graphicFrame>
        <p:nvGraphicFramePr>
          <p:cNvPr id="4194316" name="Таблица 5"/>
          <p:cNvGraphicFramePr>
            <a:graphicFrameLocks noGrp="1"/>
          </p:cNvGraphicFramePr>
          <p:nvPr/>
        </p:nvGraphicFramePr>
        <p:xfrm>
          <a:off x="791580" y="1412776"/>
          <a:ext cx="7560840" cy="46560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5607"/>
                <a:gridCol w="1701471"/>
                <a:gridCol w="2235574"/>
                <a:gridCol w="1597805"/>
                <a:gridCol w="1490383"/>
              </a:tblGrid>
              <a:tr h="1241601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5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l">
                        <a:lnSpc>
                          <a:spcPts val="2065"/>
                        </a:lnSpc>
                        <a:spcAft>
                          <a:spcPts val="0"/>
                        </a:spcAft>
                        <a:tabLst>
                          <a:tab algn="l" pos="225425"/>
                        </a:tabLst>
                      </a:pPr>
                      <a:r>
                        <a:rPr sz="1400" lang="ru-RU">
                          <a:effectLst/>
                        </a:rPr>
                        <a:t>Альбом «История родного города».</a:t>
                      </a:r>
                      <a:endParaRPr sz="1200" lang="ru-RU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Расширить знания родителей и детей о достопримечательностях и истории города.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Декабрь 2022 г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Воспитатели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62401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6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Создание альбома «Достопримечательности родного города»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Познакомить детей с достопримечательностями города, совместно с детьми красиво оформить и представить собранный материал.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Декабрь 2021 г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Воспитатели, родители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52001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7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Экскурсия с родителями в краеведческий музей города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Закрепить знания об истории родного города, его достопримечательностях.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4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400" lang="ru-RU">
                          <a:effectLst/>
                        </a:rPr>
                        <a:t>Родители, дети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2909"/>
            <a:ext cx="9144000" cy="6839379"/>
          </a:xfrm>
          <a:prstGeom prst="rect"/>
          <a:noFill/>
        </p:spPr>
      </p:pic>
      <p:pic>
        <p:nvPicPr>
          <p:cNvPr id="2097173" name="Picture 2" descr="E:\для презентации\IMG-20230212-WA007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11560" y="476672"/>
            <a:ext cx="1816224" cy="2421632"/>
          </a:xfrm>
          <a:prstGeom prst="rect"/>
          <a:ln w="190500" cap="sq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dir="t" rig="threeP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74" name="Picture 3" descr="E:\для презентации\IMG-20230212-WA0076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 cstate="print"/>
          <a:srcRect l="18137" t="24096" r="20039" b="9207"/>
          <a:stretch>
            <a:fillRect/>
          </a:stretch>
        </p:blipFill>
        <p:spPr bwMode="auto">
          <a:xfrm>
            <a:off x="3059832" y="1052736"/>
            <a:ext cx="1857375" cy="2671762"/>
          </a:xfrm>
          <a:prstGeom prst="rect"/>
          <a:ln w="190500" cap="sq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dir="t" rig="threeP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75" name="Picture 4" descr="E:\для презентации\IMG-20230212-WA007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940152" y="265468"/>
            <a:ext cx="2380487" cy="3173983"/>
          </a:xfrm>
          <a:prstGeom prst="rect"/>
          <a:ln w="190500" cap="sq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dir="t" rig="threeP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8599" name="Прямоугольник 3"/>
          <p:cNvSpPr/>
          <p:nvPr/>
        </p:nvSpPr>
        <p:spPr>
          <a:xfrm>
            <a:off x="1798528" y="4869160"/>
            <a:ext cx="4734540" cy="447041"/>
          </a:xfrm>
          <a:prstGeom prst="rect"/>
        </p:spPr>
        <p:txBody>
          <a:bodyPr wrap="none">
            <a:spAutoFit/>
          </a:bodyPr>
          <a:p>
            <a:r>
              <a:rPr b="1" dirty="0" sz="2400" lang="ru-RU">
                <a:solidFill>
                  <a:srgbClr val="FF0000"/>
                </a:solidFill>
              </a:rPr>
              <a:t>МВЦ «Дом И.А. Котельникова»</a:t>
            </a:r>
          </a:p>
        </p:txBody>
      </p:sp>
      <p:sp>
        <p:nvSpPr>
          <p:cNvPr id="1048600" name="Прямоугольник 4"/>
          <p:cNvSpPr/>
          <p:nvPr/>
        </p:nvSpPr>
        <p:spPr>
          <a:xfrm>
            <a:off x="971600" y="5445224"/>
            <a:ext cx="3522483" cy="447040"/>
          </a:xfrm>
          <a:prstGeom prst="rect"/>
        </p:spPr>
        <p:txBody>
          <a:bodyPr wrap="none">
            <a:spAutoFit/>
          </a:bodyPr>
          <a:p>
            <a:r>
              <a:rPr b="1" dirty="0" sz="2400" lang="ru-RU">
                <a:solidFill>
                  <a:srgbClr val="FF0000"/>
                </a:solidFill>
              </a:rPr>
              <a:t>«Прошлое из сундука»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sp>
        <p:nvSpPr>
          <p:cNvPr id="1048587" name="Прямоугольник 1"/>
          <p:cNvSpPr/>
          <p:nvPr/>
        </p:nvSpPr>
        <p:spPr>
          <a:xfrm>
            <a:off x="611560" y="980728"/>
            <a:ext cx="7056784" cy="4917441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3200" i="1" lang="ru-RU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Вид проекта: </a:t>
            </a:r>
            <a:endParaRPr b="1" dirty="0" sz="3200" i="1" lang="ru-RU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  <a:p>
            <a:pPr algn="ctr"/>
            <a:r>
              <a:rPr b="1" dirty="0" sz="3200" i="1" lang="ru-RU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групповой</a:t>
            </a:r>
            <a:r>
              <a:rPr b="1" dirty="0" sz="3200" i="1" lang="ru-RU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, </a:t>
            </a:r>
            <a:r>
              <a:rPr b="1" dirty="0" sz="3200" i="1" lang="ru-RU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творческо- поисковый</a:t>
            </a:r>
            <a:r>
              <a:rPr b="1" dirty="0" sz="3200" i="1" lang="ru-RU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, познавательный</a:t>
            </a:r>
            <a:r>
              <a:rPr b="1" dirty="0" sz="3200" i="1" lang="ru-RU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.</a:t>
            </a:r>
          </a:p>
          <a:p>
            <a:pPr algn="ctr"/>
            <a:endParaRPr b="1" dirty="0" sz="3200" i="1"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  <a:p>
            <a:pPr algn="ctr"/>
            <a:r>
              <a:rPr b="1" dirty="0" sz="3200" i="1" lang="ru-RU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Продолжительность проекта: </a:t>
            </a:r>
            <a:r>
              <a:rPr b="1" dirty="0" sz="3200" i="1" lang="ru-RU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2020-2023 </a:t>
            </a:r>
            <a:r>
              <a:rPr b="1" dirty="0" sz="3200" i="1" lang="ru-RU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гг. (долгосрочный</a:t>
            </a:r>
            <a:r>
              <a:rPr b="1" dirty="0" sz="3200" i="1" lang="ru-RU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)</a:t>
            </a:r>
          </a:p>
          <a:p>
            <a:pPr algn="ctr"/>
            <a:endParaRPr b="1" dirty="0" sz="3200" i="1"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  <a:p>
            <a:pPr algn="ctr"/>
            <a:r>
              <a:rPr b="1" dirty="0" sz="3200" i="1" lang="ru-RU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Участники проекта: воспитанники </a:t>
            </a:r>
            <a:r>
              <a:rPr b="1" dirty="0" sz="3200" i="1" lang="ru-RU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группы</a:t>
            </a:r>
            <a:r>
              <a:rPr b="1" dirty="0" sz="3200" i="1" lang="ru-RU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; родители воспитанников; воспитатели.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6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8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9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2"/>
                                        <p:tgtEl>
                                          <p:spTgt spid="1048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3"/>
                                        <p:tgtEl>
                                          <p:spTgt spid="1048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4"/>
                                        <p:tgtEl>
                                          <p:spTgt spid="1048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5"/>
                                        <p:tgtEl>
                                          <p:spTgt spid="1048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8"/>
                                        <p:tgtEl>
                                          <p:spTgt spid="1048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9"/>
                                        <p:tgtEl>
                                          <p:spTgt spid="1048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0"/>
                                        <p:tgtEl>
                                          <p:spTgt spid="1048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21"/>
                                        <p:tgtEl>
                                          <p:spTgt spid="1048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24"/>
                                        <p:tgtEl>
                                          <p:spTgt spid="1048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5"/>
                                        <p:tgtEl>
                                          <p:spTgt spid="1048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6"/>
                                        <p:tgtEl>
                                          <p:spTgt spid="1048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27"/>
                                        <p:tgtEl>
                                          <p:spTgt spid="1048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2909"/>
            <a:ext cx="9144000" cy="6839379"/>
          </a:xfrm>
          <a:prstGeom prst="rect"/>
          <a:noFill/>
        </p:spPr>
      </p:pic>
      <p:pic>
        <p:nvPicPr>
          <p:cNvPr id="2097177" name="Picture 6" descr="E:\для презентации\IMG-20230212-WA010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23528" y="4149080"/>
            <a:ext cx="3285728" cy="2464296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01" name="Прямоугольник 5"/>
          <p:cNvSpPr/>
          <p:nvPr/>
        </p:nvSpPr>
        <p:spPr>
          <a:xfrm>
            <a:off x="4283968" y="4921071"/>
            <a:ext cx="4492794" cy="447040"/>
          </a:xfrm>
          <a:prstGeom prst="rect"/>
        </p:spPr>
        <p:txBody>
          <a:bodyPr wrap="none">
            <a:spAutoFit/>
          </a:bodyPr>
          <a:p>
            <a:r>
              <a:rPr b="1" dirty="0" sz="2400" lang="ru-RU"/>
              <a:t>НОД «Хлеб земли Амурской»</a:t>
            </a:r>
          </a:p>
        </p:txBody>
      </p:sp>
      <p:pic>
        <p:nvPicPr>
          <p:cNvPr id="2097178" name="Picture 2" descr="E:\фото\IMG-20231113-WA004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292080" y="476672"/>
            <a:ext cx="2791514" cy="3672408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79" name="Picture 3" descr="E:\фото\IMG-20231113-WA004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1331640" y="193997"/>
            <a:ext cx="2560637" cy="3284537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2909"/>
            <a:ext cx="9144000" cy="6839379"/>
          </a:xfrm>
          <a:prstGeom prst="rect"/>
          <a:noFill/>
        </p:spPr>
      </p:pic>
      <p:pic>
        <p:nvPicPr>
          <p:cNvPr id="2097181" name="Picture 2" descr="E:\для презентации\IMG-20230212-WA008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32928" y="356691"/>
            <a:ext cx="3904388" cy="2928291"/>
          </a:xfrm>
          <a:prstGeom prst="rect"/>
          <a:noFill/>
        </p:spPr>
      </p:pic>
      <p:pic>
        <p:nvPicPr>
          <p:cNvPr id="2097182" name="Picture 3" descr="E:\для презентации\IMG-20230212-WA008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4355975" y="361698"/>
            <a:ext cx="3897713" cy="2923285"/>
          </a:xfrm>
          <a:prstGeom prst="rect"/>
          <a:noFill/>
        </p:spPr>
      </p:pic>
      <p:sp>
        <p:nvSpPr>
          <p:cNvPr id="1048602" name="Прямоугольник 4"/>
          <p:cNvSpPr/>
          <p:nvPr/>
        </p:nvSpPr>
        <p:spPr>
          <a:xfrm>
            <a:off x="0" y="3645024"/>
            <a:ext cx="9801840" cy="624840"/>
          </a:xfrm>
          <a:prstGeom prst="rect"/>
        </p:spPr>
        <p:txBody>
          <a:bodyPr wrap="none">
            <a:spAutoFit/>
          </a:bodyPr>
          <a:p>
            <a:r>
              <a:rPr b="1" dirty="0" sz="3600" i="1" lang="ru-RU">
                <a:solidFill>
                  <a:srgbClr val="FF0000"/>
                </a:solidFill>
              </a:rPr>
              <a:t>НОД «Многоэтажные дома в моем городе»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-24670"/>
            <a:ext cx="9144000" cy="6839379"/>
          </a:xfrm>
          <a:prstGeom prst="rect"/>
          <a:noFill/>
        </p:spPr>
      </p:pic>
      <p:pic>
        <p:nvPicPr>
          <p:cNvPr id="2097184" name="Picture 4" descr="E:\для презентации\IMG-20230212-WA008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971600" y="3645024"/>
            <a:ext cx="2254976" cy="3006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85" name="Picture 5" descr="E:\для презентации\IMG-20230212-WA009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4234567" y="3094137"/>
            <a:ext cx="2572308" cy="3429744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86" name="Picture 6" descr="E:\для презентации\IMG-20230212-WA010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7092280" y="3945537"/>
            <a:ext cx="1804206" cy="2405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03" name="Прямоугольник 5"/>
          <p:cNvSpPr/>
          <p:nvPr/>
        </p:nvSpPr>
        <p:spPr>
          <a:xfrm>
            <a:off x="2099088" y="908720"/>
            <a:ext cx="4572000" cy="1158240"/>
          </a:xfrm>
          <a:prstGeom prst="rect"/>
        </p:spPr>
        <p:txBody>
          <a:bodyPr>
            <a:spAutoFit/>
          </a:bodyPr>
          <a:p>
            <a:pPr algn="ctr"/>
            <a:r>
              <a:rPr b="1" dirty="0" sz="2400" lang="ru-RU" smtClean="0">
                <a:solidFill>
                  <a:srgbClr val="FF0000"/>
                </a:solidFill>
              </a:rPr>
              <a:t>Встреча </a:t>
            </a:r>
            <a:r>
              <a:rPr b="1" dirty="0" sz="2400" lang="ru-RU">
                <a:solidFill>
                  <a:srgbClr val="FF0000"/>
                </a:solidFill>
              </a:rPr>
              <a:t>и мастер класс от Амурской художницы </a:t>
            </a:r>
            <a:endParaRPr b="1" dirty="0" sz="2400" lang="ru-RU" smtClean="0">
              <a:solidFill>
                <a:srgbClr val="FF0000"/>
              </a:solidFill>
            </a:endParaRPr>
          </a:p>
          <a:p>
            <a:pPr algn="ctr"/>
            <a:r>
              <a:rPr b="1" dirty="0" sz="2400" lang="ru-RU" smtClean="0">
                <a:solidFill>
                  <a:srgbClr val="FF0000"/>
                </a:solidFill>
              </a:rPr>
              <a:t>А</a:t>
            </a:r>
            <a:r>
              <a:rPr b="1" dirty="0" sz="2400" lang="ru-RU">
                <a:solidFill>
                  <a:srgbClr val="FF0000"/>
                </a:solidFill>
              </a:rPr>
              <a:t>. Тюриной</a:t>
            </a:r>
          </a:p>
        </p:txBody>
      </p:sp>
      <p:pic>
        <p:nvPicPr>
          <p:cNvPr id="2097187" name="Picture 2" descr="E:\фото\IMG-20231113-WA005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251520" y="407344"/>
            <a:ext cx="2560637" cy="2987675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88" name="Picture 3" descr="E:\фото\IMG-20231113-WA006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5946911" y="115129"/>
            <a:ext cx="2949575" cy="2560637"/>
          </a:xfrm>
          <a:prstGeom prst="rect"/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2909"/>
            <a:ext cx="9144000" cy="6839379"/>
          </a:xfrm>
          <a:prstGeom prst="rect"/>
          <a:noFill/>
        </p:spPr>
      </p:pic>
      <p:pic>
        <p:nvPicPr>
          <p:cNvPr id="2097190" name="Picture 3" descr="E:\для презентации\IMG-20230212-WA009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172200" y="325996"/>
            <a:ext cx="2518302" cy="3357736"/>
          </a:xfrm>
          <a:prstGeom prst="rect"/>
          <a:noFill/>
        </p:spPr>
      </p:pic>
      <p:pic>
        <p:nvPicPr>
          <p:cNvPr id="2097191" name="Picture 6" descr="E:\для презентации\IMG-20230212-WA010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3713136" y="1536942"/>
            <a:ext cx="2517643" cy="1888232"/>
          </a:xfrm>
          <a:prstGeom prst="rect"/>
          <a:noFill/>
        </p:spPr>
      </p:pic>
      <p:sp>
        <p:nvSpPr>
          <p:cNvPr id="1048604" name="Прямоугольник 5"/>
          <p:cNvSpPr/>
          <p:nvPr/>
        </p:nvSpPr>
        <p:spPr>
          <a:xfrm>
            <a:off x="3005290" y="782889"/>
            <a:ext cx="3056421" cy="707886"/>
          </a:xfrm>
          <a:prstGeom prst="rect"/>
        </p:spPr>
        <p:txBody>
          <a:bodyPr wrap="square">
            <a:spAutoFit/>
          </a:bodyPr>
          <a:p>
            <a:pPr algn="ctr" lvl="0"/>
            <a:r>
              <a:rPr b="1" dirty="0" sz="2000" lang="ru-RU">
                <a:solidFill>
                  <a:srgbClr val="FF0000"/>
                </a:solidFill>
              </a:rPr>
              <a:t>Акция «Покормите птиц зимой»</a:t>
            </a:r>
          </a:p>
        </p:txBody>
      </p:sp>
      <p:pic>
        <p:nvPicPr>
          <p:cNvPr id="2097192" name="Picture 2" descr="E:\фото\IMG-20231113-WA006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14173" y="186019"/>
            <a:ext cx="2560637" cy="3292475"/>
          </a:xfrm>
          <a:prstGeom prst="rect"/>
          <a:noFill/>
        </p:spPr>
      </p:pic>
      <p:pic>
        <p:nvPicPr>
          <p:cNvPr id="2097193" name="Picture 4" descr="E:\для презентации\IMG-20230212-WA009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835108" y="3683732"/>
            <a:ext cx="2139702" cy="2852936"/>
          </a:xfrm>
          <a:prstGeom prst="rect"/>
          <a:noFill/>
        </p:spPr>
      </p:pic>
      <p:pic>
        <p:nvPicPr>
          <p:cNvPr id="2097194" name="Picture 6" descr="E:\фото\IMG-20231113-WA006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3882206" y="3726093"/>
            <a:ext cx="2179505" cy="2828087"/>
          </a:xfrm>
          <a:prstGeom prst="rect"/>
          <a:noFill/>
        </p:spPr>
      </p:pic>
      <p:pic>
        <p:nvPicPr>
          <p:cNvPr id="2097195" name="Picture 7" descr="E:\фото\IMG-20231113-WA006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6628382" y="3861048"/>
            <a:ext cx="1926372" cy="2448272"/>
          </a:xfrm>
          <a:prstGeom prst="rect"/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2909"/>
            <a:ext cx="9144000" cy="6839379"/>
          </a:xfrm>
          <a:prstGeom prst="rect"/>
          <a:noFill/>
        </p:spPr>
      </p:pic>
      <p:pic>
        <p:nvPicPr>
          <p:cNvPr id="2097197" name="Picture 5" descr="E:\для презентации\IMG-20230212-WA010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899591" y="1236906"/>
            <a:ext cx="2940215" cy="3920286"/>
          </a:xfrm>
          <a:prstGeom prst="rect"/>
          <a:noFill/>
        </p:spPr>
      </p:pic>
      <p:sp>
        <p:nvSpPr>
          <p:cNvPr id="1048605" name="Прямоугольник 3"/>
          <p:cNvSpPr/>
          <p:nvPr/>
        </p:nvSpPr>
        <p:spPr>
          <a:xfrm>
            <a:off x="6301106" y="260648"/>
            <a:ext cx="3070840" cy="1158240"/>
          </a:xfrm>
          <a:prstGeom prst="rect"/>
        </p:spPr>
        <p:txBody>
          <a:bodyPr wrap="none">
            <a:spAutoFit/>
          </a:bodyPr>
          <a:p>
            <a:r>
              <a:rPr b="1" dirty="0" sz="2400" lang="ru-RU">
                <a:solidFill>
                  <a:srgbClr val="FF0000"/>
                </a:solidFill>
              </a:rPr>
              <a:t>МВЦ «Дом </a:t>
            </a:r>
            <a:endParaRPr b="1" dirty="0" sz="2400" lang="ru-RU" smtClean="0">
              <a:solidFill>
                <a:srgbClr val="FF0000"/>
              </a:solidFill>
            </a:endParaRPr>
          </a:p>
          <a:p>
            <a:r>
              <a:rPr b="1" dirty="0" sz="2400" lang="ru-RU" smtClean="0">
                <a:solidFill>
                  <a:srgbClr val="FF0000"/>
                </a:solidFill>
              </a:rPr>
              <a:t>И.А</a:t>
            </a:r>
            <a:r>
              <a:rPr b="1" dirty="0" sz="2400" lang="ru-RU">
                <a:solidFill>
                  <a:srgbClr val="FF0000"/>
                </a:solidFill>
              </a:rPr>
              <a:t>. Котельникова</a:t>
            </a:r>
            <a:r>
              <a:rPr b="1" dirty="0" sz="2400" lang="ru-RU" smtClean="0">
                <a:solidFill>
                  <a:srgbClr val="FF0000"/>
                </a:solidFill>
              </a:rPr>
              <a:t>»</a:t>
            </a:r>
          </a:p>
          <a:p>
            <a:endParaRPr b="1" dirty="0" sz="2400" lang="ru-RU">
              <a:solidFill>
                <a:srgbClr val="FF0000"/>
              </a:solidFill>
            </a:endParaRPr>
          </a:p>
        </p:txBody>
      </p:sp>
      <p:sp>
        <p:nvSpPr>
          <p:cNvPr id="1048606" name="Прямоугольник 4"/>
          <p:cNvSpPr/>
          <p:nvPr/>
        </p:nvSpPr>
        <p:spPr>
          <a:xfrm>
            <a:off x="6588224" y="1060867"/>
            <a:ext cx="2250449" cy="396241"/>
          </a:xfrm>
          <a:prstGeom prst="rect"/>
        </p:spPr>
        <p:txBody>
          <a:bodyPr wrap="none">
            <a:spAutoFit/>
          </a:bodyPr>
          <a:p>
            <a:r>
              <a:rPr b="1" dirty="0" sz="2000" lang="ru-RU">
                <a:solidFill>
                  <a:srgbClr val="FF0000"/>
                </a:solidFill>
              </a:rPr>
              <a:t>«История утюга»</a:t>
            </a:r>
          </a:p>
        </p:txBody>
      </p:sp>
      <p:pic>
        <p:nvPicPr>
          <p:cNvPr id="2097198" name="Picture 2" descr="E:\для презентации\IMG-20230212-WA0090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 cstate="print"/>
          <a:srcRect l="22656"/>
          <a:stretch>
            <a:fillRect/>
          </a:stretch>
        </p:blipFill>
        <p:spPr bwMode="auto">
          <a:xfrm>
            <a:off x="4686843" y="2492896"/>
            <a:ext cx="3490137" cy="3384376"/>
          </a:xfrm>
          <a:prstGeom prst="rect"/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48915" y="-40405"/>
            <a:ext cx="9144000" cy="6839379"/>
          </a:xfrm>
          <a:prstGeom prst="rect"/>
          <a:noFill/>
        </p:spPr>
      </p:pic>
      <p:pic>
        <p:nvPicPr>
          <p:cNvPr id="2097200" name="Picture 2" descr="E:\для презентации\IMG-20230212-WA010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01437" y="404664"/>
            <a:ext cx="3307093" cy="2480320"/>
          </a:xfrm>
          <a:prstGeom prst="rect"/>
          <a:noFill/>
        </p:spPr>
      </p:pic>
      <p:pic>
        <p:nvPicPr>
          <p:cNvPr id="2097201" name="Picture 3" descr="E:\для презентации\IMG-20230212-WA010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300192" y="188640"/>
            <a:ext cx="2626314" cy="3501752"/>
          </a:xfrm>
          <a:prstGeom prst="rect"/>
          <a:noFill/>
        </p:spPr>
      </p:pic>
      <p:pic>
        <p:nvPicPr>
          <p:cNvPr id="2097202" name="Picture 4" descr="E:\для презентации\IMG-20230212-WA009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827584" y="4077072"/>
            <a:ext cx="2709664" cy="2032248"/>
          </a:xfrm>
          <a:prstGeom prst="rect"/>
          <a:noFill/>
        </p:spPr>
      </p:pic>
      <p:pic>
        <p:nvPicPr>
          <p:cNvPr id="2097203" name="Picture 5" descr="E:\для презентации\IMG-20230212-WA009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4900275" y="4280672"/>
            <a:ext cx="3357736" cy="2518302"/>
          </a:xfrm>
          <a:prstGeom prst="rect"/>
          <a:noFill/>
        </p:spPr>
      </p:pic>
      <p:sp>
        <p:nvSpPr>
          <p:cNvPr id="1048607" name="Прямоугольник 2"/>
          <p:cNvSpPr/>
          <p:nvPr/>
        </p:nvSpPr>
        <p:spPr>
          <a:xfrm rot="20734973">
            <a:off x="-42597" y="3101352"/>
            <a:ext cx="3495546" cy="447041"/>
          </a:xfrm>
          <a:prstGeom prst="rect"/>
        </p:spPr>
        <p:txBody>
          <a:bodyPr wrap="none">
            <a:spAutoFit/>
          </a:bodyPr>
          <a:p>
            <a:pPr lvl="0"/>
            <a:r>
              <a:rPr b="1" dirty="0" sz="2400" lang="ru-RU">
                <a:solidFill>
                  <a:srgbClr val="002060"/>
                </a:solidFill>
              </a:rPr>
              <a:t>Акция «Чистый город»</a:t>
            </a:r>
          </a:p>
        </p:txBody>
      </p:sp>
      <p:sp>
        <p:nvSpPr>
          <p:cNvPr id="1048608" name="Прямоугольник 3"/>
          <p:cNvSpPr/>
          <p:nvPr/>
        </p:nvSpPr>
        <p:spPr>
          <a:xfrm>
            <a:off x="2182416" y="3629717"/>
            <a:ext cx="4572000" cy="646331"/>
          </a:xfrm>
          <a:prstGeom prst="rect"/>
        </p:spPr>
        <p:txBody>
          <a:bodyPr>
            <a:spAutoFit/>
          </a:bodyPr>
          <a:p>
            <a:pPr algn="ctr"/>
            <a:r>
              <a:rPr b="1" dirty="0" lang="ru-RU">
                <a:solidFill>
                  <a:srgbClr val="002060"/>
                </a:solidFill>
              </a:rPr>
              <a:t>Создание плаката в защиту Амурского лотоса</a:t>
            </a:r>
          </a:p>
        </p:txBody>
      </p:sp>
      <p:pic>
        <p:nvPicPr>
          <p:cNvPr id="2097204" name="Picture 2" descr="E:\фото\IMG-20231113-WA004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3851920" y="1073862"/>
            <a:ext cx="1780960" cy="2305422"/>
          </a:xfrm>
          <a:prstGeom prst="rect"/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2909"/>
            <a:ext cx="9144000" cy="6839379"/>
          </a:xfrm>
          <a:prstGeom prst="rect"/>
          <a:noFill/>
        </p:spPr>
      </p:pic>
      <p:pic>
        <p:nvPicPr>
          <p:cNvPr id="2097206" name="Picture 2" descr="E:\для презентации\IMG-20230212-WA01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83568" y="476672"/>
            <a:ext cx="3285728" cy="2464296"/>
          </a:xfrm>
          <a:prstGeom prst="rect"/>
          <a:noFill/>
        </p:spPr>
      </p:pic>
      <p:pic>
        <p:nvPicPr>
          <p:cNvPr id="2097207" name="Picture 4" descr="E:\для презентации\IMG-20230212-WA012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4355976" y="3101509"/>
            <a:ext cx="3967757" cy="2975818"/>
          </a:xfrm>
          <a:prstGeom prst="rect"/>
          <a:noFill/>
        </p:spPr>
      </p:pic>
      <p:sp>
        <p:nvSpPr>
          <p:cNvPr id="1048609" name="Прямоугольник 4"/>
          <p:cNvSpPr/>
          <p:nvPr/>
        </p:nvSpPr>
        <p:spPr>
          <a:xfrm>
            <a:off x="897130" y="4235475"/>
            <a:ext cx="3086119" cy="701041"/>
          </a:xfrm>
          <a:prstGeom prst="rect"/>
        </p:spPr>
        <p:txBody>
          <a:bodyPr wrap="none">
            <a:spAutoFit/>
          </a:bodyPr>
          <a:p>
            <a:r>
              <a:rPr b="1" dirty="0" sz="2000" lang="ru-RU">
                <a:solidFill>
                  <a:srgbClr val="002060"/>
                </a:solidFill>
              </a:rPr>
              <a:t>НОД «Дикие животные </a:t>
            </a:r>
            <a:endParaRPr b="1" dirty="0" sz="2000" lang="ru-RU" smtClean="0">
              <a:solidFill>
                <a:srgbClr val="002060"/>
              </a:solidFill>
            </a:endParaRPr>
          </a:p>
          <a:p>
            <a:r>
              <a:rPr b="1" dirty="0" sz="2000" lang="ru-RU" smtClean="0">
                <a:solidFill>
                  <a:srgbClr val="002060"/>
                </a:solidFill>
              </a:rPr>
              <a:t>Амурской </a:t>
            </a:r>
            <a:r>
              <a:rPr b="1" dirty="0" sz="2000" lang="ru-RU">
                <a:solidFill>
                  <a:srgbClr val="002060"/>
                </a:solidFill>
              </a:rPr>
              <a:t>области»</a:t>
            </a:r>
          </a:p>
        </p:txBody>
      </p:sp>
      <p:sp>
        <p:nvSpPr>
          <p:cNvPr id="1048610" name="Прямоугольник 5"/>
          <p:cNvSpPr/>
          <p:nvPr/>
        </p:nvSpPr>
        <p:spPr>
          <a:xfrm>
            <a:off x="40432" y="3101509"/>
            <a:ext cx="4572000" cy="707886"/>
          </a:xfrm>
          <a:prstGeom prst="rect"/>
        </p:spPr>
        <p:txBody>
          <a:bodyPr>
            <a:spAutoFit/>
          </a:bodyPr>
          <a:p>
            <a:r>
              <a:rPr b="1" dirty="0" sz="2000" lang="ru-RU">
                <a:solidFill>
                  <a:srgbClr val="FF0000"/>
                </a:solidFill>
              </a:rPr>
              <a:t>Участие в областном конкурсе от Законодательного собрания </a:t>
            </a:r>
          </a:p>
        </p:txBody>
      </p:sp>
      <p:pic>
        <p:nvPicPr>
          <p:cNvPr id="2097208" name="Picture 2" descr="E:\фото\IMG-20231113-WA003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798226" y="102198"/>
            <a:ext cx="1950219" cy="2712142"/>
          </a:xfrm>
          <a:prstGeom prst="rect"/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2909"/>
            <a:ext cx="9144000" cy="6839379"/>
          </a:xfrm>
          <a:prstGeom prst="rect"/>
          <a:noFill/>
        </p:spPr>
      </p:pic>
      <p:pic>
        <p:nvPicPr>
          <p:cNvPr id="2097210" name="Picture 3" descr="E:\для презентации\IMG-20230212-WA012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716016" y="237910"/>
            <a:ext cx="4267200" cy="3200400"/>
          </a:xfrm>
          <a:prstGeom prst="rect"/>
          <a:noFill/>
        </p:spPr>
      </p:pic>
      <p:sp>
        <p:nvSpPr>
          <p:cNvPr id="1048611" name="Прямоугольник 3"/>
          <p:cNvSpPr/>
          <p:nvPr/>
        </p:nvSpPr>
        <p:spPr>
          <a:xfrm>
            <a:off x="5441156" y="3645023"/>
            <a:ext cx="3888750" cy="447040"/>
          </a:xfrm>
          <a:prstGeom prst="rect"/>
        </p:spPr>
        <p:txBody>
          <a:bodyPr wrap="none">
            <a:spAutoFit/>
          </a:bodyPr>
          <a:p>
            <a:r>
              <a:rPr b="1" dirty="0" sz="2400" lang="ru-RU">
                <a:solidFill>
                  <a:srgbClr val="002060"/>
                </a:solidFill>
              </a:rPr>
              <a:t>НОД «Гвоздика Победы»</a:t>
            </a:r>
          </a:p>
        </p:txBody>
      </p:sp>
      <p:pic>
        <p:nvPicPr>
          <p:cNvPr id="2097211" name="Picture 2" descr="E:\фото\IMG-20231113-WA003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39552" y="360486"/>
            <a:ext cx="2560637" cy="3284537"/>
          </a:xfrm>
          <a:prstGeom prst="rect"/>
          <a:noFill/>
        </p:spPr>
      </p:pic>
      <p:pic>
        <p:nvPicPr>
          <p:cNvPr id="2097212" name="Picture 3" descr="E:\фото\IMG-20231113-WA003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1794366" y="3832462"/>
            <a:ext cx="2112763" cy="2748033"/>
          </a:xfrm>
          <a:prstGeom prst="rect"/>
          <a:noFill/>
        </p:spPr>
      </p:pic>
      <p:pic>
        <p:nvPicPr>
          <p:cNvPr id="2097213" name="Picture 4" descr="E:\фото\IMG-20231113-WA003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5359077" y="4319663"/>
            <a:ext cx="2981077" cy="2229568"/>
          </a:xfrm>
          <a:prstGeom prst="rect"/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1" y="-15985"/>
            <a:ext cx="9144000" cy="6839379"/>
          </a:xfrm>
          <a:prstGeom prst="rect"/>
          <a:noFill/>
        </p:spPr>
      </p:pic>
      <p:pic>
        <p:nvPicPr>
          <p:cNvPr id="2097215" name="Picture 1" descr="C:\Users\Масюков\Desktop\сад\IMG-20210302-WA000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 rot="21017389">
            <a:off x="255004" y="313430"/>
            <a:ext cx="3200400" cy="329565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12" name="Прямоугольник 1"/>
          <p:cNvSpPr/>
          <p:nvPr/>
        </p:nvSpPr>
        <p:spPr>
          <a:xfrm>
            <a:off x="0" y="110989"/>
            <a:ext cx="3015313" cy="369332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i="1" lang="ru-RU"/>
              <a:t>«Когда цветет багульник»</a:t>
            </a:r>
          </a:p>
        </p:txBody>
      </p:sp>
      <p:pic>
        <p:nvPicPr>
          <p:cNvPr id="2097216" name="Picture 2" descr="C:\Users\Масюков\Desktop\сад\IMG-20210308-WA001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352985" y="3825428"/>
            <a:ext cx="3033165" cy="2473649"/>
          </a:xfrm>
          <a:prstGeom prst="rect"/>
          <a:noFill/>
        </p:spPr>
      </p:pic>
      <p:sp>
        <p:nvSpPr>
          <p:cNvPr id="1048613" name="Прямоугольник 2"/>
          <p:cNvSpPr/>
          <p:nvPr/>
        </p:nvSpPr>
        <p:spPr>
          <a:xfrm>
            <a:off x="379668" y="6120722"/>
            <a:ext cx="4572000" cy="646331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p>
            <a:r>
              <a:rPr b="1" dirty="0" i="1" lang="ru-RU"/>
              <a:t>Оформление выставки творческих работ «Защитим Амурского тигра».</a:t>
            </a:r>
          </a:p>
        </p:txBody>
      </p:sp>
      <p:pic>
        <p:nvPicPr>
          <p:cNvPr id="2097217" name="Picture 3" descr="C:\Users\Масюков\Desktop\сад\IMG-20210308-WA001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 rot="263502">
            <a:off x="5492177" y="507372"/>
            <a:ext cx="2968163" cy="1828600"/>
          </a:xfrm>
          <a:prstGeom prst="rect"/>
          <a:noFill/>
        </p:spPr>
      </p:pic>
      <p:pic>
        <p:nvPicPr>
          <p:cNvPr id="2097218" name="Picture 4" descr="C:\Users\Масюков\Desktop\сад\IMG-20210308-WA002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3891181" y="2060848"/>
            <a:ext cx="2986277" cy="1513136"/>
          </a:xfrm>
          <a:prstGeom prst="rect"/>
          <a:noFill/>
        </p:spPr>
      </p:pic>
      <p:pic>
        <p:nvPicPr>
          <p:cNvPr id="2097219" name="Picture 5" descr="C:\Users\Масюков\Desktop\сад\IMG-20210308-WA002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4272629" y="3717032"/>
            <a:ext cx="4267200" cy="2257425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09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09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0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pic>
        <p:nvPicPr>
          <p:cNvPr id="2097221" name="Picture 1" descr="C:\Users\Масюков\Desktop\сад\IMG-20210308-WA002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67544" y="417984"/>
            <a:ext cx="2212491" cy="3429744"/>
          </a:xfrm>
          <a:prstGeom prst="rect"/>
          <a:noFill/>
        </p:spPr>
      </p:pic>
      <p:pic>
        <p:nvPicPr>
          <p:cNvPr id="2097222" name="Picture 2" descr="C:\Users\Масюков\Desktop\сад\IMG-20210308-WA002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3137747" y="260648"/>
            <a:ext cx="2868505" cy="2433883"/>
          </a:xfrm>
          <a:prstGeom prst="rect"/>
          <a:noFill/>
        </p:spPr>
      </p:pic>
      <p:pic>
        <p:nvPicPr>
          <p:cNvPr id="2097223" name="Picture 3" descr="C:\Users\Масюков\Desktop\сад\IMG-20210308-WA002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467544" y="4344135"/>
            <a:ext cx="2637656" cy="1978242"/>
          </a:xfrm>
          <a:prstGeom prst="rect"/>
          <a:noFill/>
        </p:spPr>
      </p:pic>
      <p:pic>
        <p:nvPicPr>
          <p:cNvPr id="2097224" name="Picture 4" descr="C:\Users\Масюков\Desktop\сад\IMG-20210308-WA002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6098651" y="342635"/>
            <a:ext cx="2895600" cy="4267200"/>
          </a:xfrm>
          <a:prstGeom prst="rect"/>
          <a:noFill/>
        </p:spPr>
      </p:pic>
      <p:sp>
        <p:nvSpPr>
          <p:cNvPr id="1048614" name="Прямоугольник 1"/>
          <p:cNvSpPr/>
          <p:nvPr/>
        </p:nvSpPr>
        <p:spPr>
          <a:xfrm>
            <a:off x="3481479" y="6137711"/>
            <a:ext cx="4562148" cy="3581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i="1" lang="ru-RU"/>
              <a:t>Лепка «Сладкая сказка фабрики «</a:t>
            </a:r>
            <a:r>
              <a:rPr b="1" dirty="0" i="1" lang="ru-RU" err="1"/>
              <a:t>Зея</a:t>
            </a:r>
            <a:r>
              <a:rPr b="1" dirty="0" i="1" lang="ru-RU"/>
              <a:t>» </a:t>
            </a:r>
          </a:p>
        </p:txBody>
      </p:sp>
      <p:sp>
        <p:nvSpPr>
          <p:cNvPr id="1048615" name="Прямоугольник 2"/>
          <p:cNvSpPr/>
          <p:nvPr/>
        </p:nvSpPr>
        <p:spPr>
          <a:xfrm>
            <a:off x="2285999" y="2798995"/>
            <a:ext cx="4572000" cy="646331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p>
            <a:r>
              <a:rPr b="1" dirty="0" i="1" lang="ru-RU"/>
              <a:t>Конструирование с элементами </a:t>
            </a:r>
            <a:endParaRPr b="1" dirty="0" i="1" lang="ru-RU" smtClean="0"/>
          </a:p>
          <a:p>
            <a:r>
              <a:rPr b="1" dirty="0" i="1" lang="ru-RU" smtClean="0"/>
              <a:t>аппликации </a:t>
            </a:r>
            <a:r>
              <a:rPr b="1" dirty="0" i="1" lang="ru-RU"/>
              <a:t>«Конфеты для кукол»</a:t>
            </a:r>
          </a:p>
        </p:txBody>
      </p:sp>
      <p:pic>
        <p:nvPicPr>
          <p:cNvPr id="2097225" name="Picture 5" descr="C:\Users\Масюков\Desktop\сад\IMG-20210308-WA001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3923928" y="4228828"/>
            <a:ext cx="1836440" cy="1793732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animBg="1"/>
      <p:bldP spid="10486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39379"/>
          </a:xfrm>
          <a:prstGeom prst="rect"/>
          <a:noFill/>
        </p:spPr>
      </p:pic>
      <p:sp>
        <p:nvSpPr>
          <p:cNvPr id="1048588" name="Прямоугольник 1"/>
          <p:cNvSpPr/>
          <p:nvPr/>
        </p:nvSpPr>
        <p:spPr>
          <a:xfrm>
            <a:off x="4932040" y="454467"/>
            <a:ext cx="3501947" cy="510540"/>
          </a:xfrm>
          <a:prstGeom prst="rect"/>
        </p:spPr>
        <p:txBody>
          <a:bodyPr wrap="none">
            <a:spAutoFit/>
          </a:bodyPr>
          <a:p>
            <a:r>
              <a:rPr b="1" dirty="0" sz="2800" i="1" lang="ru-RU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Актуальность </a:t>
            </a:r>
            <a:r>
              <a:rPr b="1" dirty="0" sz="2800" i="1" lang="ru-RU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темы</a:t>
            </a:r>
            <a:endParaRPr dirty="0" sz="2800" i="1" lang="ru-RU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48589" name="Прямоугольник 2"/>
          <p:cNvSpPr/>
          <p:nvPr/>
        </p:nvSpPr>
        <p:spPr>
          <a:xfrm>
            <a:off x="2195736" y="1326808"/>
            <a:ext cx="6264696" cy="4155441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1400" i="1" lang="ru-RU"/>
              <a:t>Патриотическое воспитание необходимо любому народу, любому государству, иначе они обречены на гибель. Основная причина пристрастия молодежи к негативным проявлениям общественной жизни в настоящее время кроется в том, что наше общество потеряло главный ориентир - патриотизм, который является стержнем любого государства.</a:t>
            </a:r>
          </a:p>
          <a:p>
            <a:pPr algn="ctr"/>
            <a:r>
              <a:rPr b="1" dirty="0" sz="1400" i="1" lang="ru-RU"/>
              <a:t>Патриотическое воспитание детей необходимо начинать в дошкольном детстве, важнейшем периоде становления личности. Ведь оно напрямую связано с воспитанием у детей любви к своей «малой </a:t>
            </a:r>
            <a:r>
              <a:rPr b="1" dirty="0" sz="1400" i="1" lang="ru-RU" smtClean="0"/>
              <a:t>Родине</a:t>
            </a:r>
            <a:r>
              <a:rPr b="1" dirty="0" sz="1400" i="1" lang="ru-RU"/>
              <a:t>».</a:t>
            </a:r>
          </a:p>
          <a:p>
            <a:pPr algn="ctr"/>
            <a:r>
              <a:rPr b="1" dirty="0" sz="1400" i="1" lang="ru-RU"/>
              <a:t>Нужно признать, что с раннего возраста ребенку недостаточно прививается любовь и уважение к Родине. Телевидение, компьютер играют первостепенное значение в жизни подрастающего поколения. При всей своей занятости, родители мало уделяют внимания этой проблеме. В семьях нет достаточной литературы, которая рассказывала бы о стране, родном крае, родном городе. Сами родители располагают недостаточной информацией, знаниями, чтобы воспитывать в детях патриотические чувства.</a:t>
            </a:r>
          </a:p>
          <a:p>
            <a:pPr algn="ctr"/>
            <a:r>
              <a:rPr b="1" dirty="0" sz="1400" i="1" lang="ru-RU"/>
              <a:t>Отсюда вытекает важная проблема: формирование и углубление знаний о родном городе, воспитание у детей патриотических чувств.</a:t>
            </a:r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9512" y="4457754"/>
            <a:ext cx="1880200" cy="2109629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dur="500" id="6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1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5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6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pic>
        <p:nvPicPr>
          <p:cNvPr id="2097227" name="Picture 2" descr="C:\Users\Масюков\Desktop\сад\IMG-20210308-WA001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 rot="21185436">
            <a:off x="284203" y="480761"/>
            <a:ext cx="2144954" cy="3371717"/>
          </a:xfrm>
          <a:prstGeom prst="rect"/>
          <a:noFill/>
        </p:spPr>
      </p:pic>
      <p:pic>
        <p:nvPicPr>
          <p:cNvPr id="2097228" name="Picture 3" descr="C:\Users\Масюков\Desktop\сад\IMG-20210308-WA001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3491880" y="363986"/>
            <a:ext cx="1828481" cy="3289798"/>
          </a:xfrm>
          <a:prstGeom prst="rect"/>
          <a:noFill/>
        </p:spPr>
      </p:pic>
      <p:pic>
        <p:nvPicPr>
          <p:cNvPr id="2097229" name="Picture 4" descr="C:\Users\Масюков\Desktop\сад\IMG-20210308-WA001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6084168" y="400986"/>
            <a:ext cx="2232248" cy="2199516"/>
          </a:xfrm>
          <a:prstGeom prst="rect"/>
          <a:noFill/>
        </p:spPr>
      </p:pic>
      <p:sp>
        <p:nvSpPr>
          <p:cNvPr id="1048616" name="Прямоугольник 1"/>
          <p:cNvSpPr/>
          <p:nvPr/>
        </p:nvSpPr>
        <p:spPr>
          <a:xfrm>
            <a:off x="338176" y="4219303"/>
            <a:ext cx="4572000" cy="14249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p>
            <a:pPr algn="ctr"/>
            <a:r>
              <a:rPr b="1" dirty="0" i="1" lang="ru-RU"/>
              <a:t>Дидактическая игра «Я начну, а ты продолжи» (правильное поведение в городе)</a:t>
            </a:r>
          </a:p>
          <a:p>
            <a:pPr algn="ctr"/>
            <a:r>
              <a:rPr b="1" dirty="0" i="1" lang="ru-RU"/>
              <a:t>Д/И «Узнай достопримечательности города» (кубики)</a:t>
            </a:r>
          </a:p>
        </p:txBody>
      </p:sp>
      <p:pic>
        <p:nvPicPr>
          <p:cNvPr id="2097230" name="Picture 5" descr="C:\Users\Масюков\Desktop\сад\IMG-20210308-WA001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5508104" y="3068960"/>
            <a:ext cx="3200400" cy="3228975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209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2097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9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9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2097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9"/>
                                        <p:tgtEl>
                                          <p:spTgt spid="2097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09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9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1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pic>
        <p:nvPicPr>
          <p:cNvPr id="2097232" name="Picture 2" descr="E:\фото\IMG-20231113-WA007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29992" y="146545"/>
            <a:ext cx="2514600" cy="3413125"/>
          </a:xfrm>
          <a:prstGeom prst="rect"/>
          <a:noFill/>
        </p:spPr>
      </p:pic>
      <p:pic>
        <p:nvPicPr>
          <p:cNvPr id="2097233" name="Picture 3" descr="E:\фото\IMG-20231113-WA007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228184" y="137377"/>
            <a:ext cx="2560637" cy="3322637"/>
          </a:xfrm>
          <a:prstGeom prst="rect"/>
          <a:noFill/>
        </p:spPr>
      </p:pic>
      <p:pic>
        <p:nvPicPr>
          <p:cNvPr id="2097234" name="Picture 4" descr="E:\фото\IMG-20231113-WA007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059832" y="1531154"/>
            <a:ext cx="3413125" cy="2454275"/>
          </a:xfrm>
          <a:prstGeom prst="rect"/>
          <a:noFill/>
        </p:spPr>
      </p:pic>
      <p:sp>
        <p:nvSpPr>
          <p:cNvPr id="1048617" name="TextBox 2"/>
          <p:cNvSpPr txBox="1"/>
          <p:nvPr/>
        </p:nvSpPr>
        <p:spPr>
          <a:xfrm>
            <a:off x="552480" y="4374663"/>
            <a:ext cx="5341115" cy="4470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НОД «Спортивный </a:t>
            </a:r>
            <a:r>
              <a:rPr dirty="0" sz="2400" lang="ru-RU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Благовещенец</a:t>
            </a:r>
            <a:r>
              <a:rPr dirty="0" sz="2400"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</a:t>
            </a:r>
            <a:endParaRPr dirty="0" sz="2400" lang="ru-RU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5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pic>
        <p:nvPicPr>
          <p:cNvPr id="2097236" name="Picture 2" descr="E:\фото\IMG-20231113-WA007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3528" y="4653136"/>
            <a:ext cx="3413125" cy="1654175"/>
          </a:xfrm>
          <a:prstGeom prst="rect"/>
          <a:noFill/>
        </p:spPr>
      </p:pic>
      <p:pic>
        <p:nvPicPr>
          <p:cNvPr id="2097237" name="Picture 3" descr="E:\фото\IMG-20231113-WA007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148064" y="620688"/>
            <a:ext cx="3413125" cy="2522537"/>
          </a:xfrm>
          <a:prstGeom prst="rect"/>
          <a:noFill/>
        </p:spPr>
      </p:pic>
      <p:pic>
        <p:nvPicPr>
          <p:cNvPr id="2097238" name="Picture 4" descr="E:\фото\IMG-20231113-WA007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1155075" y="1124744"/>
            <a:ext cx="3413125" cy="2552700"/>
          </a:xfrm>
          <a:prstGeom prst="rect"/>
          <a:noFill/>
        </p:spPr>
      </p:pic>
      <p:sp>
        <p:nvSpPr>
          <p:cNvPr id="1048618" name="TextBox 1"/>
          <p:cNvSpPr txBox="1"/>
          <p:nvPr/>
        </p:nvSpPr>
        <p:spPr>
          <a:xfrm>
            <a:off x="2541420" y="3789040"/>
            <a:ext cx="4486146" cy="4470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ru-RU" smtClean="0">
                <a:solidFill>
                  <a:srgbClr val="00B050"/>
                </a:solidFill>
                <a:latin typeface="Arial Black" pitchFamily="34" charset="0"/>
              </a:rPr>
              <a:t>НОД «Народные промыслы»</a:t>
            </a:r>
            <a:endParaRPr dirty="0" sz="2400" lang="ru-RU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9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pic>
        <p:nvPicPr>
          <p:cNvPr id="2097240" name="Picture 2" descr="E:\фото\IMG-20231113-WA006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3528" y="332656"/>
            <a:ext cx="3406775" cy="2560637"/>
          </a:xfrm>
          <a:prstGeom prst="rect"/>
          <a:noFill/>
        </p:spPr>
      </p:pic>
      <p:pic>
        <p:nvPicPr>
          <p:cNvPr id="2097241" name="Picture 3" descr="E:\фото\IMG-20231113-WA006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004048" y="188640"/>
            <a:ext cx="3413125" cy="2544763"/>
          </a:xfrm>
          <a:prstGeom prst="rect"/>
          <a:noFill/>
        </p:spPr>
      </p:pic>
      <p:pic>
        <p:nvPicPr>
          <p:cNvPr id="2097242" name="Picture 4" descr="E:\фото\IMG-20231113-WA006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50714" y="3212976"/>
            <a:ext cx="3413125" cy="2293937"/>
          </a:xfrm>
          <a:prstGeom prst="rect"/>
          <a:noFill/>
        </p:spPr>
      </p:pic>
      <p:pic>
        <p:nvPicPr>
          <p:cNvPr id="2097243" name="Picture 5" descr="E:\фото\IMG-20231113-WA006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4283968" y="2712443"/>
            <a:ext cx="3413125" cy="2536825"/>
          </a:xfrm>
          <a:prstGeom prst="rect"/>
          <a:noFill/>
        </p:spPr>
      </p:pic>
      <p:sp>
        <p:nvSpPr>
          <p:cNvPr id="1048619" name="TextBox 1"/>
          <p:cNvSpPr txBox="1"/>
          <p:nvPr/>
        </p:nvSpPr>
        <p:spPr>
          <a:xfrm>
            <a:off x="399571" y="5428426"/>
            <a:ext cx="3302020" cy="7010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ru-RU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Спортивное развлечение</a:t>
            </a:r>
          </a:p>
          <a:p>
            <a:r>
              <a:rPr dirty="0" sz="2000" lang="ru-RU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«Защитники Отечества»</a:t>
            </a:r>
            <a:endParaRPr dirty="0" sz="2000" lang="ru-RU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4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sp>
        <p:nvSpPr>
          <p:cNvPr id="1048620" name="TextBox 1"/>
          <p:cNvSpPr txBox="1"/>
          <p:nvPr/>
        </p:nvSpPr>
        <p:spPr>
          <a:xfrm>
            <a:off x="296194" y="5229200"/>
            <a:ext cx="6043682" cy="4470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ru-RU" smtClean="0">
                <a:solidFill>
                  <a:srgbClr val="0070C0"/>
                </a:solidFill>
                <a:latin typeface="Arial Black" pitchFamily="34" charset="0"/>
              </a:rPr>
              <a:t>Акция «Новогодние окна моего города»</a:t>
            </a:r>
            <a:endParaRPr dirty="0" sz="2400" lang="ru-RU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97245" name="Picture 2" descr="E:\фото\IMG-20231113-WA005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561304" y="1268760"/>
            <a:ext cx="4491649" cy="3298751"/>
          </a:xfrm>
          <a:prstGeom prst="rect"/>
          <a:noFill/>
        </p:spPr>
      </p:pic>
      <p:pic>
        <p:nvPicPr>
          <p:cNvPr id="2097246" name="Picture 3" descr="E:\фото\IMG-20231113-WA005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296194" y="980728"/>
            <a:ext cx="3600400" cy="2660946"/>
          </a:xfrm>
          <a:prstGeom prst="rect"/>
          <a:noFill/>
        </p:spPr>
      </p:pic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7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sp>
        <p:nvSpPr>
          <p:cNvPr id="1048621" name="TextBox 1"/>
          <p:cNvSpPr txBox="1"/>
          <p:nvPr/>
        </p:nvSpPr>
        <p:spPr>
          <a:xfrm>
            <a:off x="5720" y="6093296"/>
            <a:ext cx="4902221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НОД «Грибы наших лесов»</a:t>
            </a:r>
            <a:endParaRPr dirty="0" sz="2800" lang="ru-RU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97248" name="Picture 2" descr="E:\фото\IMG-20231113-WA003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83568" y="260648"/>
            <a:ext cx="3413125" cy="2468563"/>
          </a:xfrm>
          <a:prstGeom prst="rect"/>
          <a:noFill/>
        </p:spPr>
      </p:pic>
      <p:pic>
        <p:nvPicPr>
          <p:cNvPr id="2097249" name="Picture 3" descr="E:\фото\IMG-20231113-WA003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156176" y="260648"/>
            <a:ext cx="2560637" cy="3413125"/>
          </a:xfrm>
          <a:prstGeom prst="rect"/>
          <a:noFill/>
        </p:spPr>
      </p:pic>
      <p:pic>
        <p:nvPicPr>
          <p:cNvPr id="2097250" name="Picture 4" descr="E:\фото\IMG-20231113-WA004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23528" y="2996952"/>
            <a:ext cx="3382963" cy="2560637"/>
          </a:xfrm>
          <a:prstGeom prst="rect"/>
          <a:noFill/>
        </p:spPr>
      </p:pic>
      <p:pic>
        <p:nvPicPr>
          <p:cNvPr id="2097251" name="Picture 5" descr="E:\фото\IMG-20231113-WA004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4113069" y="3284984"/>
            <a:ext cx="3413125" cy="2536825"/>
          </a:xfrm>
          <a:prstGeom prst="rect"/>
          <a:noFill/>
        </p:spPr>
      </p:pic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2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sp>
        <p:nvSpPr>
          <p:cNvPr id="1048622" name="TextBox 1"/>
          <p:cNvSpPr txBox="1"/>
          <p:nvPr/>
        </p:nvSpPr>
        <p:spPr>
          <a:xfrm>
            <a:off x="311583" y="4361472"/>
            <a:ext cx="3519210" cy="7010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ru-RU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Познавательная экскурсия </a:t>
            </a:r>
          </a:p>
          <a:p>
            <a:r>
              <a:rPr dirty="0" sz="2000" lang="ru-RU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библиотеку  </a:t>
            </a:r>
            <a:r>
              <a:rPr dirty="0" sz="2000" lang="ru-RU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Б.Машука</a:t>
            </a:r>
            <a:endParaRPr dirty="0" sz="2000" lang="ru-RU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97253" name="Picture 2" descr="E:\фото\IMG-20231113-WA004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67544" y="214286"/>
            <a:ext cx="2560637" cy="3200400"/>
          </a:xfrm>
          <a:prstGeom prst="rect"/>
          <a:noFill/>
        </p:spPr>
      </p:pic>
      <p:pic>
        <p:nvPicPr>
          <p:cNvPr id="2097254" name="Picture 3" descr="E:\фото\IMG-20231113-WA004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3563888" y="236774"/>
            <a:ext cx="2560637" cy="3330575"/>
          </a:xfrm>
          <a:prstGeom prst="rect"/>
          <a:noFill/>
        </p:spPr>
      </p:pic>
      <p:pic>
        <p:nvPicPr>
          <p:cNvPr id="2097255" name="Picture 4" descr="E:\фото\IMG-20231113-WA004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588691" y="266118"/>
            <a:ext cx="2560637" cy="3344863"/>
          </a:xfrm>
          <a:prstGeom prst="rect"/>
          <a:noFill/>
        </p:spPr>
      </p:pic>
      <p:pic>
        <p:nvPicPr>
          <p:cNvPr id="2097256" name="Picture 5" descr="E:\фото\IMG-20231113-WA004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5148064" y="3789040"/>
            <a:ext cx="3413125" cy="2560637"/>
          </a:xfrm>
          <a:prstGeom prst="rect"/>
          <a:noFill/>
        </p:spPr>
      </p:pic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7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pic>
        <p:nvPicPr>
          <p:cNvPr id="2097258" name="Picture 2" descr="E:\фото\IMG-20231113-WA002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67544" y="260648"/>
            <a:ext cx="1812925" cy="3413125"/>
          </a:xfrm>
          <a:prstGeom prst="rect"/>
          <a:noFill/>
        </p:spPr>
      </p:pic>
      <p:pic>
        <p:nvPicPr>
          <p:cNvPr id="2097259" name="Picture 3" descr="E:\фото\IMG-20231113-WA002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3563888" y="682581"/>
            <a:ext cx="1730375" cy="3413125"/>
          </a:xfrm>
          <a:prstGeom prst="rect"/>
          <a:noFill/>
        </p:spPr>
      </p:pic>
      <p:pic>
        <p:nvPicPr>
          <p:cNvPr id="2097260" name="Picture 4" descr="E:\фото\IMG-20231113-WA002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660232" y="245800"/>
            <a:ext cx="1866900" cy="3413125"/>
          </a:xfrm>
          <a:prstGeom prst="rect"/>
          <a:noFill/>
        </p:spPr>
      </p:pic>
      <p:sp>
        <p:nvSpPr>
          <p:cNvPr id="1048623" name="TextBox 1"/>
          <p:cNvSpPr txBox="1"/>
          <p:nvPr/>
        </p:nvSpPr>
        <p:spPr>
          <a:xfrm>
            <a:off x="1374006" y="4797152"/>
            <a:ext cx="4105643" cy="5740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200" lang="ru-RU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НОД «Голубь мира»</a:t>
            </a:r>
            <a:endParaRPr dirty="0" sz="3200" lang="ru-RU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1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pic>
        <p:nvPicPr>
          <p:cNvPr id="2097262" name="Picture 2" descr="E:\фото\IMG-20231113-WA002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3528" y="260648"/>
            <a:ext cx="3413125" cy="2560637"/>
          </a:xfrm>
          <a:prstGeom prst="rect"/>
          <a:noFill/>
        </p:spPr>
      </p:pic>
      <p:pic>
        <p:nvPicPr>
          <p:cNvPr id="2097263" name="Picture 3" descr="E:\фото\IMG-20231113-WA002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355976" y="45301"/>
            <a:ext cx="3413125" cy="2544763"/>
          </a:xfrm>
          <a:prstGeom prst="rect"/>
          <a:noFill/>
        </p:spPr>
      </p:pic>
      <p:pic>
        <p:nvPicPr>
          <p:cNvPr id="2097264" name="Picture 4" descr="E:\фото\IMG-20231113-WA002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24664" y="3212976"/>
            <a:ext cx="2560637" cy="3360737"/>
          </a:xfrm>
          <a:prstGeom prst="rect"/>
          <a:noFill/>
        </p:spPr>
      </p:pic>
      <p:pic>
        <p:nvPicPr>
          <p:cNvPr id="2097265" name="Picture 5" descr="E:\фото\IMG-20231113-WA002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3995936" y="2590064"/>
            <a:ext cx="3413125" cy="2544763"/>
          </a:xfrm>
          <a:prstGeom prst="rect"/>
          <a:noFill/>
        </p:spPr>
      </p:pic>
      <p:sp>
        <p:nvSpPr>
          <p:cNvPr id="1048624" name="TextBox 1"/>
          <p:cNvSpPr txBox="1"/>
          <p:nvPr/>
        </p:nvSpPr>
        <p:spPr>
          <a:xfrm>
            <a:off x="3241894" y="5375770"/>
            <a:ext cx="4690835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ru-RU" smtClean="0">
                <a:solidFill>
                  <a:srgbClr val="00B050"/>
                </a:solidFill>
                <a:latin typeface="Arial Black" pitchFamily="34" charset="0"/>
              </a:rPr>
              <a:t>НОД «Бабочка из растений, из растений </a:t>
            </a:r>
          </a:p>
          <a:p>
            <a:r>
              <a:rPr dirty="0" lang="ru-RU" smtClean="0">
                <a:solidFill>
                  <a:srgbClr val="00B050"/>
                </a:solidFill>
                <a:latin typeface="Arial Black" pitchFamily="34" charset="0"/>
              </a:rPr>
              <a:t>которые растут на нашем участке»</a:t>
            </a:r>
            <a:endParaRPr dirty="0" lang="ru-RU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6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pic>
        <p:nvPicPr>
          <p:cNvPr id="2097267" name="Picture 2" descr="E:\фото\IMG-20231113-WA002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3528" y="332656"/>
            <a:ext cx="2880320" cy="3789238"/>
          </a:xfrm>
          <a:prstGeom prst="rect"/>
          <a:noFill/>
        </p:spPr>
      </p:pic>
      <p:sp>
        <p:nvSpPr>
          <p:cNvPr id="1048625" name="TextBox 1"/>
          <p:cNvSpPr txBox="1"/>
          <p:nvPr/>
        </p:nvSpPr>
        <p:spPr>
          <a:xfrm>
            <a:off x="236667" y="4121934"/>
            <a:ext cx="2576334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ru-RU" smtClean="0">
                <a:solidFill>
                  <a:srgbClr val="00B050"/>
                </a:solidFill>
                <a:latin typeface="Arial Black" pitchFamily="34" charset="0"/>
              </a:rPr>
              <a:t>Акция «Окно России»</a:t>
            </a:r>
            <a:endParaRPr dirty="0" lang="ru-RU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097268" name="Picture 3" descr="E:\фото\IMG-20231113-WA001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7092280" y="25185"/>
            <a:ext cx="1851025" cy="3413125"/>
          </a:xfrm>
          <a:prstGeom prst="rect"/>
          <a:noFill/>
        </p:spPr>
      </p:pic>
      <p:pic>
        <p:nvPicPr>
          <p:cNvPr id="2097269" name="Picture 4" descr="E:\фото\IMG-20231113-WA001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300192" y="3068960"/>
            <a:ext cx="1981200" cy="3413125"/>
          </a:xfrm>
          <a:prstGeom prst="rect"/>
          <a:noFill/>
        </p:spPr>
      </p:pic>
      <p:pic>
        <p:nvPicPr>
          <p:cNvPr id="2097270" name="Picture 5" descr="E:\фото\IMG-20231113-WA002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4150905" y="520712"/>
            <a:ext cx="2125663" cy="3413125"/>
          </a:xfrm>
          <a:prstGeom prst="rect"/>
          <a:noFill/>
        </p:spPr>
      </p:pic>
      <p:sp>
        <p:nvSpPr>
          <p:cNvPr id="1048626" name="TextBox 2"/>
          <p:cNvSpPr txBox="1"/>
          <p:nvPr/>
        </p:nvSpPr>
        <p:spPr>
          <a:xfrm>
            <a:off x="236667" y="5178504"/>
            <a:ext cx="5567383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ru-RU" smtClean="0">
                <a:solidFill>
                  <a:srgbClr val="FF0000"/>
                </a:solidFill>
                <a:latin typeface="Arial Black" pitchFamily="34" charset="0"/>
              </a:rPr>
              <a:t>Рисунки на асфальте «День Российского флага»</a:t>
            </a:r>
            <a:endParaRPr dirty="0" lang="ru-RU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sp>
        <p:nvSpPr>
          <p:cNvPr id="1048590" name="Прямоугольник 1"/>
          <p:cNvSpPr/>
          <p:nvPr/>
        </p:nvSpPr>
        <p:spPr>
          <a:xfrm>
            <a:off x="4427984" y="620688"/>
            <a:ext cx="4572000" cy="2758441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p>
            <a:pPr algn="ctr"/>
            <a:r>
              <a:rPr b="1" dirty="0" i="1" lang="ru-RU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Основная проблема: </a:t>
            </a:r>
            <a:endParaRPr b="1" dirty="0" i="1" lang="ru-RU" smtClean="0">
              <a:ln>
                <a:solidFill>
                  <a:srgbClr val="00B0F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dirty="0" lang="ru-RU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дети не задумываются о том, что город, в котором они живут – это их малая Родина. Не знают ничего об его истории, достопримечательностях. Результаты мониторинга показали необходимость усиление работы в данном направлении: расширение и углубление знаний о родном городе.</a:t>
            </a:r>
          </a:p>
          <a:p>
            <a:pPr algn="ctr"/>
            <a:endParaRPr b="1" dirty="0" i="1" lang="ru-RU" smtClean="0">
              <a:ln>
                <a:solidFill>
                  <a:srgbClr val="00B0F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48591" name="Прямоугольник 2"/>
          <p:cNvSpPr/>
          <p:nvPr/>
        </p:nvSpPr>
        <p:spPr>
          <a:xfrm>
            <a:off x="0" y="2687378"/>
            <a:ext cx="4572000" cy="2491741"/>
          </a:xfrm>
          <a:prstGeom prst="rect"/>
        </p:spPr>
        <p:txBody>
          <a:bodyPr>
            <a:spAutoFit/>
          </a:bodyPr>
          <a:p>
            <a:pPr algn="ctr"/>
            <a:r>
              <a:rPr dirty="0" lang="ru-RU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i="1" lang="ru-RU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Цель проекта</a:t>
            </a:r>
            <a:r>
              <a:rPr b="1" dirty="0" i="1" lang="ru-RU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b="1" dirty="0" i="1" lang="ru-RU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i="1" lang="ru-RU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воспитание у детей чувства любви к малой Родине, родному городу, его истории. Формирование чувства ответственности за судьбу города; желание трудиться на его благо, беречь и приумножать его богатства. Приобщение детей к культуре и традициям родного города.</a:t>
            </a:r>
          </a:p>
        </p:txBody>
      </p:sp>
      <p:sp>
        <p:nvSpPr>
          <p:cNvPr id="1048592" name="Прямоугольник 3"/>
          <p:cNvSpPr/>
          <p:nvPr/>
        </p:nvSpPr>
        <p:spPr>
          <a:xfrm>
            <a:off x="4414070" y="3789040"/>
            <a:ext cx="4572000" cy="2491740"/>
          </a:xfrm>
          <a:prstGeom prst="rect"/>
        </p:spPr>
        <p:txBody>
          <a:bodyPr>
            <a:spAutoFit/>
          </a:bodyPr>
          <a:p>
            <a:r>
              <a:rPr b="1" dirty="0" lang="ru-RU"/>
              <a:t> </a:t>
            </a:r>
            <a:r>
              <a:rPr b="1" dirty="0" i="1" lang="ru-RU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b="1" dirty="0" i="1" lang="ru-RU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dirty="0" lang="ru-RU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знакомство детей с прошлым и настоящим родного города, с его символикой, с основными достопримечательностями, названиями улиц, с транспортом, производством, а также с амурскими художниками и поэтами. </a:t>
            </a:r>
          </a:p>
          <a:p>
            <a:endParaRPr b="1" dirty="0" i="1" lang="ru-RU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build="allAtOnce" animBg="1"/>
      <p:bldP spid="1048591" grpId="0"/>
      <p:bldP spid="10485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1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sp>
        <p:nvSpPr>
          <p:cNvPr id="1048627" name="TextBox 1"/>
          <p:cNvSpPr txBox="1"/>
          <p:nvPr/>
        </p:nvSpPr>
        <p:spPr>
          <a:xfrm>
            <a:off x="251520" y="5589240"/>
            <a:ext cx="5077490" cy="4470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ru-RU" smtClean="0">
                <a:solidFill>
                  <a:srgbClr val="FF0000"/>
                </a:solidFill>
                <a:latin typeface="Arial Black" pitchFamily="34" charset="0"/>
              </a:rPr>
              <a:t>НОД «Мы помним, Мы гордимся!</a:t>
            </a:r>
            <a:endParaRPr dirty="0" sz="2400" lang="ru-RU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97272" name="Picture 2" descr="E:\фото\IMG-20231113-WA001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95536" y="188640"/>
            <a:ext cx="3413125" cy="2544763"/>
          </a:xfrm>
          <a:prstGeom prst="rect"/>
          <a:noFill/>
        </p:spPr>
      </p:pic>
      <p:pic>
        <p:nvPicPr>
          <p:cNvPr id="2097273" name="Picture 3" descr="E:\фото\IMG-20231113-WA001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283968" y="227102"/>
            <a:ext cx="3398837" cy="2560637"/>
          </a:xfrm>
          <a:prstGeom prst="rect"/>
          <a:noFill/>
        </p:spPr>
      </p:pic>
      <p:pic>
        <p:nvPicPr>
          <p:cNvPr id="2097274" name="Picture 4" descr="E:\фото\IMG-20231113-WA001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81891" y="2800667"/>
            <a:ext cx="3413125" cy="2536825"/>
          </a:xfrm>
          <a:prstGeom prst="rect"/>
          <a:noFill/>
        </p:spPr>
      </p:pic>
      <p:pic>
        <p:nvPicPr>
          <p:cNvPr id="2097275" name="Picture 5" descr="E:\фото\IMG-20231113-WA001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5076056" y="2786265"/>
            <a:ext cx="3413125" cy="2544763"/>
          </a:xfrm>
          <a:prstGeom prst="rect"/>
          <a:noFill/>
        </p:spPr>
      </p:pic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6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sp>
        <p:nvSpPr>
          <p:cNvPr id="1048628" name="TextBox 1"/>
          <p:cNvSpPr txBox="1"/>
          <p:nvPr/>
        </p:nvSpPr>
        <p:spPr>
          <a:xfrm>
            <a:off x="4932040" y="908720"/>
            <a:ext cx="3260001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ru-RU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Акция «Открытка ветерану»</a:t>
            </a:r>
            <a:endParaRPr dirty="0" lang="ru-RU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97277" name="Picture 2" descr="E:\фото\IMG-20231113-WA001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944576" y="1484784"/>
            <a:ext cx="3413125" cy="2484437"/>
          </a:xfrm>
          <a:prstGeom prst="rect"/>
          <a:noFill/>
        </p:spPr>
      </p:pic>
      <p:pic>
        <p:nvPicPr>
          <p:cNvPr id="2097278" name="Picture 3" descr="E:\фото\IMG-20231113-WA00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83568" y="501789"/>
            <a:ext cx="3314700" cy="2560637"/>
          </a:xfrm>
          <a:prstGeom prst="rect"/>
          <a:noFill/>
        </p:spPr>
      </p:pic>
      <p:pic>
        <p:nvPicPr>
          <p:cNvPr id="2097279" name="Picture 4" descr="E:\фото\IMG-20231113-WA001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23528" y="3401184"/>
            <a:ext cx="3413125" cy="2530475"/>
          </a:xfrm>
          <a:prstGeom prst="rect"/>
          <a:noFill/>
        </p:spPr>
      </p:pic>
      <p:pic>
        <p:nvPicPr>
          <p:cNvPr id="2097280" name="Picture 6" descr="E:\фото\IMG-20231113-WA001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4922872" y="4060427"/>
            <a:ext cx="3221162" cy="2416620"/>
          </a:xfrm>
          <a:prstGeom prst="rect"/>
          <a:noFill/>
        </p:spPr>
      </p:pic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1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pic>
        <p:nvPicPr>
          <p:cNvPr id="2097282" name="Picture 1" descr="C:\Users\Масюков\Desktop\сад\Screenshot_2021-03-13-15-35-04-588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652120" y="548680"/>
            <a:ext cx="3200400" cy="3590925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29" name="Прямоугольник 1"/>
          <p:cNvSpPr/>
          <p:nvPr/>
        </p:nvSpPr>
        <p:spPr>
          <a:xfrm rot="20382916">
            <a:off x="776362" y="3293784"/>
            <a:ext cx="4970780" cy="1691642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5400" lang="ru-RU" spc="30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Благодарим </a:t>
            </a:r>
          </a:p>
          <a:p>
            <a:pPr algn="ctr"/>
            <a:r>
              <a:rPr b="1" cap="none" dirty="0" sz="5400" lang="ru-RU" spc="30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b="1" cap="none" dirty="0" sz="5400" lang="ru-RU" spc="300">
              <a:ln w="11430" cmpd="sng">
                <a:solidFill>
                  <a:srgbClr val="00B0F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9310"/>
            <a:ext cx="9144000" cy="6839379"/>
          </a:xfrm>
          <a:prstGeom prst="rect"/>
          <a:noFill/>
        </p:spPr>
      </p:pic>
      <p:sp>
        <p:nvSpPr>
          <p:cNvPr id="1048593" name="Прямоугольник 1"/>
          <p:cNvSpPr/>
          <p:nvPr/>
        </p:nvSpPr>
        <p:spPr>
          <a:xfrm>
            <a:off x="1376772" y="908720"/>
            <a:ext cx="6390456" cy="4307841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3200" i="1" lang="ru-RU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Предполагаемый результат</a:t>
            </a:r>
          </a:p>
          <a:p>
            <a:pPr algn="ctr" lvl="0"/>
            <a:r>
              <a:rPr b="1" dirty="0" i="1" lang="ru-RU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Обогащенные и систематизированные знания детей о городе. </a:t>
            </a:r>
          </a:p>
          <a:p>
            <a:pPr algn="ctr" lvl="0"/>
            <a:r>
              <a:rPr b="1" dirty="0" i="1" lang="ru-RU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Сформирован устойчивый интерес к изучению данной проблемы.</a:t>
            </a:r>
          </a:p>
          <a:p>
            <a:pPr algn="ctr" lvl="0"/>
            <a:r>
              <a:rPr b="1" dirty="0" i="1" lang="ru-RU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Разработанное методическое и дидактическое сопровождение по данному разделу.</a:t>
            </a:r>
          </a:p>
          <a:p>
            <a:pPr algn="ctr" lvl="0"/>
            <a:r>
              <a:rPr b="1" dirty="0" i="1" lang="ru-RU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Реализация проекта позволит повысить детскую, родительскую и педагогическую компетентность в вопросах истории, культуры города Благовещенска, поможет сформировать заботливое отношение к родному городу.</a:t>
            </a:r>
          </a:p>
          <a:p>
            <a:pPr algn="ctr"/>
            <a:r>
              <a:rPr b="1" dirty="0" i="1" lang="ru-RU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Следовательно, данный проект способствует формированию не только познавательного интереса, но и имеет социальное значение.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sp>
        <p:nvSpPr>
          <p:cNvPr id="1048594" name="Прямоугольник 1"/>
          <p:cNvSpPr/>
          <p:nvPr/>
        </p:nvSpPr>
        <p:spPr>
          <a:xfrm>
            <a:off x="-36512" y="188640"/>
            <a:ext cx="9217024" cy="6390639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1400" i="1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Предварительная работа.</a:t>
            </a:r>
          </a:p>
          <a:p>
            <a:pPr algn="ctr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Постановка проблемы</a:t>
            </a:r>
          </a:p>
          <a:p>
            <a:pPr algn="ctr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«Что мы знаем о родном городе?»</a:t>
            </a:r>
          </a:p>
          <a:p>
            <a:pPr algn="ctr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«Что хотим узнать?»</a:t>
            </a:r>
          </a:p>
          <a:p>
            <a:pPr algn="ctr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«Где мы можем узнать?»</a:t>
            </a:r>
          </a:p>
          <a:p>
            <a:pPr algn="ctr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 проекта: 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Фотоальбом «Достопримечательности города Благовещенска»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Фотоальбом «История родного города»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Фотоальбом «Я по городу гуляю»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Альбом «Продукция фабрики «</a:t>
            </a:r>
            <a:r>
              <a:rPr b="1" dirty="0" sz="1400" lang="ru-RU" err="1">
                <a:solidFill>
                  <a:schemeClr val="tx1">
                    <a:lumMod val="95000"/>
                    <a:lumOff val="5000"/>
                  </a:schemeClr>
                </a:solidFill>
              </a:rPr>
              <a:t>Зея</a:t>
            </a: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Альбом «Растения Амурской области»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Альбом «</a:t>
            </a:r>
            <a:r>
              <a:rPr b="1" dirty="0" sz="1400" lang="ru-RU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Крснокнижные</a:t>
            </a: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 животные Амурской области»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Альбом «Символика города Благовещенска»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Альбом «Произведения Амурских писателей для детей»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Альбом «Писатели Амурской области»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Альбом «Художники Амурской области»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Альбом «Эвенки и </a:t>
            </a:r>
            <a:r>
              <a:rPr b="1" dirty="0" sz="1400" lang="ru-RU" err="1">
                <a:solidFill>
                  <a:schemeClr val="tx1">
                    <a:lumMod val="95000"/>
                    <a:lumOff val="5000"/>
                  </a:schemeClr>
                </a:solidFill>
              </a:rPr>
              <a:t>эвейкинская</a:t>
            </a: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 деревня</a:t>
            </a:r>
            <a:r>
              <a:rPr b="1" dirty="0" sz="1400"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algn="ctr" indent="-28575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Альбом «От зерна до булочки»</a:t>
            </a:r>
          </a:p>
          <a:p>
            <a:pPr algn="ctr" indent="-28575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безопасного маршрута «Дом- детский сад»</a:t>
            </a:r>
          </a:p>
          <a:p>
            <a:pPr algn="ctr" lvl="0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Фотовыставка «Мы в городе»</a:t>
            </a:r>
          </a:p>
          <a:p>
            <a:pPr algn="ctr" lvl="0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Акция «открытка ветерану»</a:t>
            </a:r>
          </a:p>
          <a:p>
            <a:pPr algn="ctr" lvl="0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Акция «Чистый город»</a:t>
            </a:r>
          </a:p>
          <a:p>
            <a:pPr algn="ctr" lvl="0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областном конкурсе «Моя Россия»</a:t>
            </a:r>
          </a:p>
          <a:p>
            <a:pPr algn="ctr" lvl="0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Акция «Покормите птиц зимой»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Выставка </a:t>
            </a: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творческих работ воспитанников и их родителей «Защитим Амурского тигра»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дидактических игр «Узнай достопримечательности города» (кубики), «Собери из частей герб, флаг», «Соотнеси транспорт с местом его работы», Раскраски «Мой город», «Я – фотограф», «Что, где находится», «Узнай улицу».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Выставка рисунков детей «В городе нашем»</a:t>
            </a:r>
          </a:p>
          <a:p>
            <a:pPr algn="ctr" indent="-285750" lvl="0" marL="285750">
              <a:buFont typeface="Wingdings" pitchFamily="2" charset="2"/>
              <a:buChar char="ü"/>
            </a:pPr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Фотовыставка «Мы в городе»</a:t>
            </a:r>
          </a:p>
          <a:p>
            <a:pPr algn="ctr"/>
            <a:r>
              <a:rPr b="1" dirty="0" sz="1400"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6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8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9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2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3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4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5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8"/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9"/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0"/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21"/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24"/>
                                        <p:tgtEl>
                                          <p:spTgt spid="104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5"/>
                                        <p:tgtEl>
                                          <p:spTgt spid="104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6"/>
                                        <p:tgtEl>
                                          <p:spTgt spid="104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27"/>
                                        <p:tgtEl>
                                          <p:spTgt spid="104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30"/>
                                        <p:tgtEl>
                                          <p:spTgt spid="104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31"/>
                                        <p:tgtEl>
                                          <p:spTgt spid="104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32"/>
                                        <p:tgtEl>
                                          <p:spTgt spid="104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33"/>
                                        <p:tgtEl>
                                          <p:spTgt spid="104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36"/>
                                        <p:tgtEl>
                                          <p:spTgt spid="104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37"/>
                                        <p:tgtEl>
                                          <p:spTgt spid="104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38"/>
                                        <p:tgtEl>
                                          <p:spTgt spid="104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39"/>
                                        <p:tgtEl>
                                          <p:spTgt spid="104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42"/>
                                        <p:tgtEl>
                                          <p:spTgt spid="104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43"/>
                                        <p:tgtEl>
                                          <p:spTgt spid="104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44"/>
                                        <p:tgtEl>
                                          <p:spTgt spid="104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45"/>
                                        <p:tgtEl>
                                          <p:spTgt spid="104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7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48"/>
                                        <p:tgtEl>
                                          <p:spTgt spid="104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49"/>
                                        <p:tgtEl>
                                          <p:spTgt spid="104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50"/>
                                        <p:tgtEl>
                                          <p:spTgt spid="104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51"/>
                                        <p:tgtEl>
                                          <p:spTgt spid="104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3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54"/>
                                        <p:tgtEl>
                                          <p:spTgt spid="104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55"/>
                                        <p:tgtEl>
                                          <p:spTgt spid="104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56"/>
                                        <p:tgtEl>
                                          <p:spTgt spid="104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57"/>
                                        <p:tgtEl>
                                          <p:spTgt spid="104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9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60"/>
                                        <p:tgtEl>
                                          <p:spTgt spid="104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61"/>
                                        <p:tgtEl>
                                          <p:spTgt spid="104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62"/>
                                        <p:tgtEl>
                                          <p:spTgt spid="104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63"/>
                                        <p:tgtEl>
                                          <p:spTgt spid="104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66"/>
                                        <p:tgtEl>
                                          <p:spTgt spid="104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67"/>
                                        <p:tgtEl>
                                          <p:spTgt spid="104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68"/>
                                        <p:tgtEl>
                                          <p:spTgt spid="104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69"/>
                                        <p:tgtEl>
                                          <p:spTgt spid="104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1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72"/>
                                        <p:tgtEl>
                                          <p:spTgt spid="10485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3"/>
                                        <p:tgtEl>
                                          <p:spTgt spid="10485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4"/>
                                        <p:tgtEl>
                                          <p:spTgt spid="10485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75"/>
                                        <p:tgtEl>
                                          <p:spTgt spid="10485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7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78"/>
                                        <p:tgtEl>
                                          <p:spTgt spid="10485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9"/>
                                        <p:tgtEl>
                                          <p:spTgt spid="10485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80"/>
                                        <p:tgtEl>
                                          <p:spTgt spid="10485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81"/>
                                        <p:tgtEl>
                                          <p:spTgt spid="10485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3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84"/>
                                        <p:tgtEl>
                                          <p:spTgt spid="10485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85"/>
                                        <p:tgtEl>
                                          <p:spTgt spid="10485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86"/>
                                        <p:tgtEl>
                                          <p:spTgt spid="10485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87"/>
                                        <p:tgtEl>
                                          <p:spTgt spid="10485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9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90"/>
                                        <p:tgtEl>
                                          <p:spTgt spid="10485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91"/>
                                        <p:tgtEl>
                                          <p:spTgt spid="10485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92"/>
                                        <p:tgtEl>
                                          <p:spTgt spid="10485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93"/>
                                        <p:tgtEl>
                                          <p:spTgt spid="10485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5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96"/>
                                        <p:tgtEl>
                                          <p:spTgt spid="10485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97"/>
                                        <p:tgtEl>
                                          <p:spTgt spid="10485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98"/>
                                        <p:tgtEl>
                                          <p:spTgt spid="10485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99"/>
                                        <p:tgtEl>
                                          <p:spTgt spid="10485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1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02"/>
                                        <p:tgtEl>
                                          <p:spTgt spid="10485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03"/>
                                        <p:tgtEl>
                                          <p:spTgt spid="10485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04"/>
                                        <p:tgtEl>
                                          <p:spTgt spid="10485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05"/>
                                        <p:tgtEl>
                                          <p:spTgt spid="10485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6">
                      <p:stCondLst>
                        <p:cond delay="indefinite"/>
                      </p:stCondLst>
                      <p:childTnLst>
                        <p:par>
                          <p:cTn fill="hold" id="10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8" nodeType="click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09"/>
                                        <p:tgtEl>
                                          <p:spTgt spid="10485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10"/>
                                        <p:tgtEl>
                                          <p:spTgt spid="10485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11"/>
                                        <p:tgtEl>
                                          <p:spTgt spid="10485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12"/>
                                        <p:tgtEl>
                                          <p:spTgt spid="10485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5" nodeType="click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16"/>
                                        <p:tgtEl>
                                          <p:spTgt spid="10485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17"/>
                                        <p:tgtEl>
                                          <p:spTgt spid="10485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18"/>
                                        <p:tgtEl>
                                          <p:spTgt spid="10485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19"/>
                                        <p:tgtEl>
                                          <p:spTgt spid="10485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0">
                      <p:stCondLst>
                        <p:cond delay="indefinite"/>
                      </p:stCondLst>
                      <p:childTnLst>
                        <p:par>
                          <p:cTn fill="hold" id="1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2" nodeType="click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23"/>
                                        <p:tgtEl>
                                          <p:spTgt spid="10485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24"/>
                                        <p:tgtEl>
                                          <p:spTgt spid="10485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25"/>
                                        <p:tgtEl>
                                          <p:spTgt spid="10485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26"/>
                                        <p:tgtEl>
                                          <p:spTgt spid="10485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7">
                      <p:stCondLst>
                        <p:cond delay="indefinite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9" nodeType="click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30"/>
                                        <p:tgtEl>
                                          <p:spTgt spid="10485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31"/>
                                        <p:tgtEl>
                                          <p:spTgt spid="10485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32"/>
                                        <p:tgtEl>
                                          <p:spTgt spid="10485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33"/>
                                        <p:tgtEl>
                                          <p:spTgt spid="10485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4">
                      <p:stCondLst>
                        <p:cond delay="indefinite"/>
                      </p:stCondLst>
                      <p:childTnLst>
                        <p:par>
                          <p:cTn fill="hold" id="1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6" nodeType="click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37"/>
                                        <p:tgtEl>
                                          <p:spTgt spid="104859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38"/>
                                        <p:tgtEl>
                                          <p:spTgt spid="104859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39"/>
                                        <p:tgtEl>
                                          <p:spTgt spid="104859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40"/>
                                        <p:tgtEl>
                                          <p:spTgt spid="104859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3" nodeType="click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44"/>
                                        <p:tgtEl>
                                          <p:spTgt spid="104859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45"/>
                                        <p:tgtEl>
                                          <p:spTgt spid="104859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46"/>
                                        <p:tgtEl>
                                          <p:spTgt spid="104859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47"/>
                                        <p:tgtEl>
                                          <p:spTgt spid="104859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8">
                      <p:stCondLst>
                        <p:cond delay="indefinite"/>
                      </p:stCondLst>
                      <p:childTnLst>
                        <p:par>
                          <p:cTn fill="hold" id="1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0" nodeType="click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51"/>
                                        <p:tgtEl>
                                          <p:spTgt spid="104859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52"/>
                                        <p:tgtEl>
                                          <p:spTgt spid="104859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53"/>
                                        <p:tgtEl>
                                          <p:spTgt spid="104859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54"/>
                                        <p:tgtEl>
                                          <p:spTgt spid="104859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5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6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57"/>
                                        <p:tgtEl>
                                          <p:spTgt spid="104859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58"/>
                                        <p:tgtEl>
                                          <p:spTgt spid="104859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59"/>
                                        <p:tgtEl>
                                          <p:spTgt spid="104859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60"/>
                                        <p:tgtEl>
                                          <p:spTgt spid="104859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1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2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63"/>
                                        <p:tgtEl>
                                          <p:spTgt spid="104859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64"/>
                                        <p:tgtEl>
                                          <p:spTgt spid="104859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65"/>
                                        <p:tgtEl>
                                          <p:spTgt spid="104859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66"/>
                                        <p:tgtEl>
                                          <p:spTgt spid="104859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7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8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69"/>
                                        <p:tgtEl>
                                          <p:spTgt spid="104859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70"/>
                                        <p:tgtEl>
                                          <p:spTgt spid="104859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71"/>
                                        <p:tgtEl>
                                          <p:spTgt spid="104859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72"/>
                                        <p:tgtEl>
                                          <p:spTgt spid="104859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3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4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75"/>
                                        <p:tgtEl>
                                          <p:spTgt spid="104859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76"/>
                                        <p:tgtEl>
                                          <p:spTgt spid="104859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77"/>
                                        <p:tgtEl>
                                          <p:spTgt spid="104859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78"/>
                                        <p:tgtEl>
                                          <p:spTgt spid="104859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9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0" nodeType="after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81"/>
                                        <p:tgtEl>
                                          <p:spTgt spid="104859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82"/>
                                        <p:tgtEl>
                                          <p:spTgt spid="104859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83"/>
                                        <p:tgtEl>
                                          <p:spTgt spid="104859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84"/>
                                        <p:tgtEl>
                                          <p:spTgt spid="104859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graphicFrame>
        <p:nvGraphicFramePr>
          <p:cNvPr id="4194304" name="Таблица 1"/>
          <p:cNvGraphicFramePr>
            <a:graphicFrameLocks noGrp="1"/>
          </p:cNvGraphicFramePr>
          <p:nvPr/>
        </p:nvGraphicFramePr>
        <p:xfrm>
          <a:off x="1443355" y="2178526"/>
          <a:ext cx="6257290" cy="36283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4025"/>
                <a:gridCol w="1825625"/>
                <a:gridCol w="3977640"/>
              </a:tblGrid>
              <a:tr h="229870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№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Срок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Цели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870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1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700" lang="ru-RU">
                          <a:effectLst/>
                        </a:rPr>
                        <a:t>Сентябрь-октябрь 2020 г.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700" lang="ru-RU">
                          <a:effectLst/>
                        </a:rPr>
                        <a:t>Выявление проблемы, формулирование цели, задач.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870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2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700" lang="ru-RU">
                          <a:effectLst/>
                        </a:rPr>
                        <a:t>Ноябрь – декабрь 2020г.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700" lang="ru-RU">
                          <a:effectLst/>
                        </a:rPr>
                        <a:t>Разработка проекта. Подбор методической литературы, иллюстраций, краеведческого материала.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870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3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700" lang="ru-RU">
                          <a:effectLst/>
                        </a:rPr>
                        <a:t>Январь - апрель   2021 г.-2023 г.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700" lang="ru-RU">
                          <a:effectLst/>
                        </a:rPr>
                        <a:t>Выполнение проекта. Практическая часть: создание презентаций, альбомов, фотоальбомов о городе Благовещенске. Представление проекта на педагогическом совете.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870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4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700" lang="ru-RU">
                          <a:effectLst/>
                        </a:rPr>
                        <a:t>Май 2023 г.</a:t>
                      </a:r>
                      <a:endParaRPr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Награждение победителей конкурсов и родителей благодарственными письмами. Анализ результатов проектной деятельности. 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48595" name="Прямоугольник 3"/>
          <p:cNvSpPr/>
          <p:nvPr/>
        </p:nvSpPr>
        <p:spPr>
          <a:xfrm>
            <a:off x="370198" y="476672"/>
            <a:ext cx="9202658" cy="891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5400" lang="ru-RU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Этапы реализации проекта</a:t>
            </a:r>
            <a:endParaRPr b="1" cap="none" dirty="0" sz="5400" lang="ru-RU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sp>
        <p:nvSpPr>
          <p:cNvPr id="1048596" name="Прямоугольник 1"/>
          <p:cNvSpPr/>
          <p:nvPr/>
        </p:nvSpPr>
        <p:spPr>
          <a:xfrm>
            <a:off x="2123728" y="48763"/>
            <a:ext cx="5186779" cy="688340"/>
          </a:xfrm>
          <a:prstGeom prst="rect"/>
        </p:spPr>
        <p:txBody>
          <a:bodyPr wrap="none">
            <a:spAutoFit/>
          </a:bodyPr>
          <a:p>
            <a:r>
              <a:rPr b="1" dirty="0" sz="4000" i="1" lang="ru-RU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Реализация </a:t>
            </a:r>
            <a:r>
              <a:rPr b="1" dirty="0" sz="4000" i="1" lang="ru-RU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проекта</a:t>
            </a:r>
            <a:endParaRPr dirty="0" sz="4000" i="1"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4194305" name="Таблица 7"/>
          <p:cNvGraphicFramePr>
            <a:graphicFrameLocks noGrp="1"/>
          </p:cNvGraphicFramePr>
          <p:nvPr/>
        </p:nvGraphicFramePr>
        <p:xfrm>
          <a:off x="395537" y="1348582"/>
          <a:ext cx="7776862" cy="4564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0909"/>
                <a:gridCol w="1750084"/>
                <a:gridCol w="2299447"/>
                <a:gridCol w="1424021"/>
                <a:gridCol w="1752401"/>
              </a:tblGrid>
              <a:tr h="875993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1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НОД «Мой город - Благовещенск»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Уточнить знания детей о названии родного города. Вызвать у детей чувство восхищения красотой родного города.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Январь 2021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Макарова О.В.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</a:tr>
              <a:tr h="10219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2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Презентация о кондитерской фабрике «Зея» и ее продукции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Закрепить знания о профессии кондитер. Дать знания о продукции фабрики.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Воспитывать чувство гордости за родной город.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Февраль  2021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</a:tr>
              <a:tr h="875993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3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Конструирование с элементами аппликации «Конфеты для кукол»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Закрепить умение аккуратно работать с клеем и картоном, бумагой, создавать макеты продукции фабрики «</a:t>
                      </a:r>
                      <a:r>
                        <a:rPr dirty="0" sz="1200" lang="ru-RU" err="1">
                          <a:effectLst/>
                        </a:rPr>
                        <a:t>Зея</a:t>
                      </a:r>
                      <a:r>
                        <a:rPr dirty="0" sz="1200" lang="ru-RU">
                          <a:effectLst/>
                        </a:rPr>
                        <a:t>»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Февраль 2021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</a:tr>
              <a:tr h="58399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4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Участие во Всероссийском конкурсе «Край Родной»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«Когда цветет багульник»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Февраль 2021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 err="1">
                          <a:effectLst/>
                        </a:rPr>
                        <a:t>Яцишин</a:t>
                      </a:r>
                      <a:r>
                        <a:rPr dirty="0" sz="1200" lang="ru-RU">
                          <a:effectLst/>
                        </a:rPr>
                        <a:t> Марсель, Маркова О.А.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</a:tr>
              <a:tr h="116799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5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Презентация «Достопримечательности города Благовещенска»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Прививать интерес к историко-культурному наследию, способствовать возникновению чувства гордости за архитектурные памятники города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Март 2021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Макарова О.В.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28" marR="4692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C:\Users\Масюков\Desktop\сад\Screenshot_2021-03-13-14-44-55-762_com.android.chrom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621"/>
            <a:ext cx="9144000" cy="6839379"/>
          </a:xfrm>
          <a:prstGeom prst="rect"/>
          <a:noFill/>
        </p:spPr>
      </p:pic>
      <p:graphicFrame>
        <p:nvGraphicFramePr>
          <p:cNvPr id="4194306" name="Таблица 6"/>
          <p:cNvGraphicFramePr>
            <a:graphicFrameLocks noGrp="1"/>
          </p:cNvGraphicFramePr>
          <p:nvPr/>
        </p:nvGraphicFramePr>
        <p:xfrm>
          <a:off x="863588" y="476672"/>
          <a:ext cx="7416823" cy="46080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5404"/>
                <a:gridCol w="1669062"/>
                <a:gridCol w="2192993"/>
                <a:gridCol w="1358093"/>
                <a:gridCol w="1671271"/>
              </a:tblGrid>
              <a:tr h="931816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6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Беседа «Место работы родителей»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 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Закрепить знания детей о профессиях. Уточнить представления детей о значении труда взрослых для нашего города.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воспитатели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</a:tr>
              <a:tr h="532466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7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Беседа «На дорогах города» 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Систематизировать знания детей о правилах дорожного движения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Маркова О.А.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</a:tr>
              <a:tr h="665583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8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Составление рассказов «Кто, где живет».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 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Закрепить с детьми знание своих домашних адресов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В течение проекта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Макарова О.В.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</a:tr>
              <a:tr h="1331166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9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Дидактическая игра «Я начну, а ты продолжи» (правильное поведение в городе)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Д/И «Узнай достопримечательности города» (кубики)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Закрепить знания о правильном поведении в городе, развивать речь детей.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В течение проекта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Макарова О.В.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</a:tr>
              <a:tr h="106493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10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Лепка «Сладкая сказка фабрики «Зея»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Закрепить навыки работы с соленым тестом. Уточнить знания детей о продукции фабрика «Зея». Воспитывать уважение к труду взрослых.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200" lang="ru-RU">
                          <a:effectLst/>
                        </a:rPr>
                        <a:t>Март 2021 </a:t>
                      </a:r>
                      <a:endParaRPr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sz="1200" lang="ru-RU">
                          <a:effectLst/>
                        </a:rPr>
                        <a:t>Маркова О.А.</a:t>
                      </a:r>
                      <a:endParaRPr dirty="0" sz="1200" lang="ru-RU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787" marR="42787" marT="0" marB="0"/>
                </a:tc>
              </a:tr>
            </a:tbl>
          </a:graphicData>
        </a:graphic>
      </p:graphicFrame>
    </p:spTree>
  </p:cSld>
  <p:clrMapOvr>
    <a:masterClrMapping/>
  </p:clrMapOvr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1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1</dc:creator>
  <cp:lastModifiedBy>user</cp:lastModifiedBy>
  <dcterms:created xsi:type="dcterms:W3CDTF">2004-08-04T18:53:59Z</dcterms:created>
  <dcterms:modified xsi:type="dcterms:W3CDTF">2025-04-02T01:32:21Z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ef33df1378054baba4e24f5383d43a24</vt:lpwstr>
  </property>
</Properties>
</file>