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769" r:id="rId1"/>
  </p:sldMasterIdLst>
  <p:notesMasterIdLst>
    <p:notesMasterId r:id="rId13"/>
  </p:notesMasterIdLst>
  <p:sldIdLst>
    <p:sldId id="256" r:id="rId2"/>
    <p:sldId id="269" r:id="rId3"/>
    <p:sldId id="272" r:id="rId4"/>
    <p:sldId id="273" r:id="rId5"/>
    <p:sldId id="270" r:id="rId6"/>
    <p:sldId id="275" r:id="rId7"/>
    <p:sldId id="276" r:id="rId8"/>
    <p:sldId id="274" r:id="rId9"/>
    <p:sldId id="268" r:id="rId10"/>
    <p:sldId id="277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2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0500" autoAdjust="0"/>
  </p:normalViewPr>
  <p:slideViewPr>
    <p:cSldViewPr snapToGrid="0">
      <p:cViewPr varScale="1">
        <p:scale>
          <a:sx n="79" d="100"/>
          <a:sy n="79" d="100"/>
        </p:scale>
        <p:origin x="821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DEB2F-63AE-4D78-AD73-6EBFA481D86C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D1FC9-6FE0-489E-81C1-AA6BBB257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32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09166-2145-48B1-AA05-D74F9CA28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C159C8-F283-4173-89B4-CFF44AE77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254FFB-EF69-4941-983C-850F446C7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FFAF-DB5C-4327-BB5A-888A780992CA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5AC10C-3C41-4574-916B-2270CCEB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F86D1-CFA6-4A34-A6D4-EC7E6D01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4F1F-E74B-4BD9-955E-12193C2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52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C4255-9F56-4223-AEDB-F9C894C9F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9BD5F5-2183-42FE-BE81-42C82E4C9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CDFD54-4C36-404B-8B63-460995F91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FFAF-DB5C-4327-BB5A-888A780992CA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0B3558-F294-45B5-94CA-D5C5FFBB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732029-33B9-4C5A-914F-9E0C9E6E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4F1F-E74B-4BD9-955E-12193C2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99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C28AB7-FC5B-47BC-B986-48C2560711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38EB1F-B679-491D-9B1E-31D38AEE4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E854B7-87E8-448D-8137-0A6769CD9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FFAF-DB5C-4327-BB5A-888A780992CA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7E936F-51C4-4A05-B4C6-E02277E5E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ED438A-553B-401A-B8F6-0D793D75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4F1F-E74B-4BD9-955E-12193C2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17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72679-74BB-48F0-8219-CAF13C4E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25CC0C-D9C9-4E9C-B3E9-D78EF9C1D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B6ED4-70E9-4D8B-9EF7-7E7B06D89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FFAF-DB5C-4327-BB5A-888A780992CA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C7C191-BFE9-4856-BF3F-58A8B228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57441-A78C-482F-8768-D066072C2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4F1F-E74B-4BD9-955E-12193C2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56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40698-E35E-4324-ADAD-4C4C3D125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A52FAF-8254-4973-95FF-8900CB7FF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62B963-1112-4A0D-8B62-0550F7EF2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FFAF-DB5C-4327-BB5A-888A780992CA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9ECA90-ADEE-4819-B1B3-150B73004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7CF12F-93D2-4601-AF86-9818B8D05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4F1F-E74B-4BD9-955E-12193C2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7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3DE73-981C-4D6A-B792-71935F6BC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09AE54-6345-4364-BB5E-E3E3BD6D6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7AA158-38E5-4485-9C00-838B4DBF1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484C3B-5B85-430F-BD70-00CED5E0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FFAF-DB5C-4327-BB5A-888A780992CA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B9330A-BAD4-49F0-86C0-0ECB28ED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0D4486-6D1E-4924-B4E5-8E43BB1DC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4F1F-E74B-4BD9-955E-12193C2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74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BD2CD-753A-4BE0-A46D-2E8EB822E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15E7EE-8D4D-4216-A509-974246498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0B7BF7-F49A-4C16-BE6D-64F390C5C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C09358-AED7-448A-B17C-4DA287877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BDB3FCB-5465-4AF1-A083-181EFD3D2F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80032B-0A37-4B77-911F-46C6CCE22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FFAF-DB5C-4327-BB5A-888A780992CA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E58E93-DC2F-4D0F-90C8-077BD9EA3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5442F6-993C-4BEC-B6A8-5D7DC7E0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4F1F-E74B-4BD9-955E-12193C2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60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0298A-29B8-4353-BB96-5FEC5CD7C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B46D40-A28C-4DB4-B170-2C8AC9190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FFAF-DB5C-4327-BB5A-888A780992CA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661DB2-B79A-422C-9528-EA983D04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FBF20E-9B63-4DED-9C69-3F3D4432E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4F1F-E74B-4BD9-955E-12193C2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60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FB9ECE-5D7F-4F62-967F-0C9431E95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FFAF-DB5C-4327-BB5A-888A780992CA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01167B-5305-4FE8-AD87-DBD5597B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94BC82-25E0-4805-A9F8-26183A257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4F1F-E74B-4BD9-955E-12193C2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48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107932-7467-4E83-A32D-FCD3FF18F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F67F62-71E6-418C-AB06-B02262B9A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065983-BDB5-490D-9222-D39887D0F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DA74-630D-46A6-A7C3-39189011E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FFAF-DB5C-4327-BB5A-888A780992CA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B2B18C-7869-4BC4-96AD-FF77301C7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487F34-5A9C-4CDE-947F-676BD74F7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4F1F-E74B-4BD9-955E-12193C2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84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23EC08-06B0-46B8-A7C0-CB6A4819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15A528-A9B6-40A8-A864-F23A31D2C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490382-417B-451E-B7B8-461B30FA7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982C01-19ED-43F2-A344-D51A749EB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FFAF-DB5C-4327-BB5A-888A780992CA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31A2B6-4A4C-4228-BADE-AF9162C8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299FC8-5635-4824-8EA4-20F1F93AA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4F1F-E74B-4BD9-955E-12193C2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51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ECCA4-9006-4D5D-954A-86CB90A4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65BD3D-4BA9-4FE4-A8FF-CE6A95A31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739C98-C2E2-4CD7-9DFE-F75AC3635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DFFAF-DB5C-4327-BB5A-888A780992CA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33A7B9-8FCD-43BC-B45A-CF02C8544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C865FF-3B2F-4363-A741-245D9019C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F4F1F-E74B-4BD9-955E-12193C2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26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4010E5-9C2A-4C02-B4D5-C2C71B288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427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D5ECB-8454-4CE8-83AA-4C8DB864E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892" y="1297859"/>
            <a:ext cx="10252487" cy="21311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Растворы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6B4035-53F8-444B-B09E-7144B60AD1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endParaRPr lang="ru-RU" dirty="0"/>
          </a:p>
          <a:p>
            <a:pPr algn="r"/>
            <a:endParaRPr lang="ru-RU" dirty="0"/>
          </a:p>
          <a:p>
            <a:pPr lvl="0" algn="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химии </a:t>
            </a:r>
          </a:p>
          <a:p>
            <a:pPr lvl="0" algn="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«Лицей №124 городского округа Донецк»</a:t>
            </a:r>
          </a:p>
          <a:p>
            <a:pPr lvl="0" algn="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Алексеева </a:t>
            </a:r>
            <a:r>
              <a:rPr lang="ru-RU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</a:t>
            </a:r>
            <a:r>
              <a:rPr lang="ru-RU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474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растворов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5957" y="1747417"/>
            <a:ext cx="9494196" cy="11413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 л воды растворяется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1,5·10</a:t>
            </a:r>
            <a:r>
              <a:rPr lang="ru-RU" sz="28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 хлорида серебра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5957" y="3469598"/>
            <a:ext cx="9494196" cy="11704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л воды растворяется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2000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сахара 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3492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04762-9AB2-4097-8CCA-1067269E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FF1418F-9A07-4E47-A650-EC5B77FEA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6597"/>
            <a:ext cx="12192000" cy="701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406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063" t="59787" r="58128" b="4468"/>
          <a:stretch/>
        </p:blipFill>
        <p:spPr>
          <a:xfrm>
            <a:off x="7624646" y="139786"/>
            <a:ext cx="3784351" cy="26141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61533" t="57744" r="2212" b="1"/>
          <a:stretch/>
        </p:blipFill>
        <p:spPr>
          <a:xfrm>
            <a:off x="2985795" y="4076122"/>
            <a:ext cx="2762655" cy="241489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221805" y="2545420"/>
            <a:ext cx="2966935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70035" t="3262" r="3369" b="41419"/>
          <a:stretch/>
        </p:blipFill>
        <p:spPr>
          <a:xfrm>
            <a:off x="9665701" y="2981835"/>
            <a:ext cx="1811134" cy="2825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9542" y="4268371"/>
            <a:ext cx="2159801" cy="20447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1835" y="3604056"/>
            <a:ext cx="2313809" cy="20554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23676" y="574468"/>
            <a:ext cx="10522608" cy="43590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/>
          <a:srcRect l="73634" t="2702" r="1695" b="71234"/>
          <a:stretch/>
        </p:blipFill>
        <p:spPr>
          <a:xfrm>
            <a:off x="539842" y="368836"/>
            <a:ext cx="3297786" cy="26129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9786" y="3412908"/>
            <a:ext cx="2085100" cy="26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22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46" t="11950" r="3118" b="8332"/>
          <a:stretch/>
        </p:blipFill>
        <p:spPr>
          <a:xfrm>
            <a:off x="3904422" y="1680749"/>
            <a:ext cx="4383156" cy="280168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663148" y="230188"/>
            <a:ext cx="8865704" cy="733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растворения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4861" y="3464815"/>
            <a:ext cx="3399183" cy="19083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изический процесс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происходит процесс диффузии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497956" y="3528279"/>
            <a:ext cx="3399183" cy="19083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имический процесс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взаимодействие вещества с водой, в результате которого образуются гидраты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9853" r="9119" b="2648"/>
          <a:stretch/>
        </p:blipFill>
        <p:spPr>
          <a:xfrm>
            <a:off x="265546" y="1084401"/>
            <a:ext cx="1341782" cy="16858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r="-1970" b="11494"/>
          <a:stretch/>
        </p:blipFill>
        <p:spPr>
          <a:xfrm>
            <a:off x="2399176" y="1084401"/>
            <a:ext cx="1294868" cy="1685829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91283" y="2899934"/>
            <a:ext cx="1690308" cy="3000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Я. Вант - Гофф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63148" y="5666330"/>
            <a:ext cx="88657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химический процесс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r="6502" b="22680"/>
          <a:stretch/>
        </p:blipFill>
        <p:spPr>
          <a:xfrm>
            <a:off x="8597348" y="1144182"/>
            <a:ext cx="1352723" cy="17469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4672" y="1117057"/>
            <a:ext cx="1352723" cy="1755811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2133447" y="2890535"/>
            <a:ext cx="1689392" cy="3198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Аррениус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442864" y="2971610"/>
            <a:ext cx="1784501" cy="3302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Д.И.Менделеев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382651" y="2988281"/>
            <a:ext cx="1689392" cy="3269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И.А. Каблуков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422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38200" y="457200"/>
            <a:ext cx="10515599" cy="2282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 – однородная система переменного состава, состоящая из двух или более компонентов, между которыми происходит физико-химическое взаимодействие.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63" t="51132" r="2792" b="1064"/>
          <a:stretch/>
        </p:blipFill>
        <p:spPr>
          <a:xfrm>
            <a:off x="1955976" y="3294502"/>
            <a:ext cx="8280045" cy="30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925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влияющие на растворимость веществ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0585" b="-446"/>
          <a:stretch/>
        </p:blipFill>
        <p:spPr>
          <a:xfrm>
            <a:off x="3262313" y="4227868"/>
            <a:ext cx="2233816" cy="210483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842099" y="1408687"/>
            <a:ext cx="6340812" cy="6536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растворителя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42099" y="2387280"/>
            <a:ext cx="6340812" cy="6939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растворяемого вещества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2099" y="3406135"/>
            <a:ext cx="6340812" cy="6939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41475" t="-2" r="23166" b="96"/>
          <a:stretch/>
        </p:blipFill>
        <p:spPr>
          <a:xfrm>
            <a:off x="6702358" y="4227868"/>
            <a:ext cx="2003897" cy="2093473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9182911" y="4216503"/>
            <a:ext cx="2461098" cy="20934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повышении температуры растворимость газов убывает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1001" y="4216503"/>
            <a:ext cx="2461098" cy="210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повышении температуры растворимость твёрдых веществ возрастает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946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веществ по растворимости в воде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463" t="23833" r="10266" b="49214"/>
          <a:stretch/>
        </p:blipFill>
        <p:spPr>
          <a:xfrm>
            <a:off x="8871883" y="3531087"/>
            <a:ext cx="2041726" cy="185082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894524" y="1433764"/>
            <a:ext cx="3034751" cy="5927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растворимые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8623" y="1434498"/>
            <a:ext cx="3034751" cy="5728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малорастворимые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75372" y="1433764"/>
            <a:ext cx="3034752" cy="5927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нерастворимые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4524" y="2136251"/>
            <a:ext cx="10515598" cy="5728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г воды при комнатной температуре растворяется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4525" y="2833669"/>
            <a:ext cx="3034750" cy="5728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ольше 1г вещества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8623" y="2817104"/>
            <a:ext cx="3034750" cy="5728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еньше 1г вещества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75371" y="2833669"/>
            <a:ext cx="3034751" cy="5728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еньше 0,01г вещества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6921" t="22486" r="40948" b="49377"/>
          <a:stretch/>
        </p:blipFill>
        <p:spPr>
          <a:xfrm>
            <a:off x="5078047" y="3535349"/>
            <a:ext cx="2035901" cy="18465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5910" t="23970" r="71672" b="48821"/>
          <a:stretch/>
        </p:blipFill>
        <p:spPr>
          <a:xfrm>
            <a:off x="1393948" y="3531087"/>
            <a:ext cx="2035902" cy="185082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213103" y="5526157"/>
            <a:ext cx="2397591" cy="5864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7051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Хлорид кальция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CaCl</a:t>
            </a:r>
            <a:r>
              <a:rPr lang="en-US" b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53527" y="5526157"/>
            <a:ext cx="2397591" cy="5864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Гидроксид кальция</a:t>
            </a:r>
          </a:p>
          <a:p>
            <a:pPr algn="ctr"/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(ОН)</a:t>
            </a:r>
            <a:r>
              <a:rPr lang="ru-RU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693950" y="5526157"/>
            <a:ext cx="2397591" cy="5864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Карбонат кальция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СаСО</a:t>
            </a:r>
            <a:r>
              <a:rPr lang="ru-RU" b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7810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833" y="427381"/>
            <a:ext cx="7764945" cy="621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498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растворов по содержанию растворённого вещества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8200" y="1679215"/>
            <a:ext cx="4320209" cy="6549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разбавленный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33591" y="1679215"/>
            <a:ext cx="4320209" cy="6549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концентрированный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11411" y="2469080"/>
            <a:ext cx="4320211" cy="13928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растворе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растворённого вещества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 flipH="1">
            <a:off x="838199" y="2469080"/>
            <a:ext cx="4320210" cy="13928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растворе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низкое содержание растворённого вещества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2914" y="4084367"/>
            <a:ext cx="3306171" cy="244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638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A8C00-27D0-44BA-B115-2CC4FB70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растворов по растворимости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4812" y="1664755"/>
            <a:ext cx="3171217" cy="6536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ненасыщенный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10391" y="1664755"/>
            <a:ext cx="3171217" cy="6546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насыщенный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475970" y="1663792"/>
            <a:ext cx="3171217" cy="6546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пересыщенный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7770" y="2500007"/>
            <a:ext cx="3025302" cy="25389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аствор, в котором  при данной температуре можно ещё дополнительно растворить вещество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6042" t="21205" r="68170" b="37433"/>
          <a:stretch/>
        </p:blipFill>
        <p:spPr>
          <a:xfrm>
            <a:off x="2875820" y="4717914"/>
            <a:ext cx="1164433" cy="1400779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4510390" y="2460135"/>
            <a:ext cx="3171217" cy="25787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аствор, в котором при данной температуре вещество больше не растворяется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475970" y="2500007"/>
            <a:ext cx="3171217" cy="25389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раствор, в котором при данной температуре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растворённом состоянии  больше вещества, чем в его насыщенном растворе при тех же условиях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7335" t="26936" r="38213" b="31362"/>
          <a:stretch/>
        </p:blipFill>
        <p:spPr>
          <a:xfrm>
            <a:off x="6978912" y="4717914"/>
            <a:ext cx="1172832" cy="1400779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9338" t="18852" r="5010" b="39523"/>
          <a:stretch/>
        </p:blipFill>
        <p:spPr>
          <a:xfrm>
            <a:off x="10778285" y="4717915"/>
            <a:ext cx="1151030" cy="140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876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10185</TotalTime>
  <Words>228</Words>
  <Application>Microsoft Office PowerPoint</Application>
  <PresentationFormat>Широкоэкранный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 Растворы</vt:lpstr>
      <vt:lpstr>Презентация PowerPoint</vt:lpstr>
      <vt:lpstr>Презентация PowerPoint</vt:lpstr>
      <vt:lpstr>Презентация PowerPoint</vt:lpstr>
      <vt:lpstr>Факторы, влияющие на растворимость веществ</vt:lpstr>
      <vt:lpstr>Классификация веществ по растворимости в воде</vt:lpstr>
      <vt:lpstr>Презентация PowerPoint</vt:lpstr>
      <vt:lpstr>Классификация растворов по содержанию растворённого вещества</vt:lpstr>
      <vt:lpstr>Классификация растворов по растворимости</vt:lpstr>
      <vt:lpstr>Примеры растворов</vt:lpstr>
      <vt:lpstr>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530</cp:revision>
  <dcterms:created xsi:type="dcterms:W3CDTF">2022-03-29T12:47:35Z</dcterms:created>
  <dcterms:modified xsi:type="dcterms:W3CDTF">2025-05-22T05:06:13Z</dcterms:modified>
</cp:coreProperties>
</file>