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79" r:id="rId4"/>
    <p:sldId id="257" r:id="rId5"/>
    <p:sldId id="258" r:id="rId6"/>
    <p:sldId id="260" r:id="rId7"/>
    <p:sldId id="262" r:id="rId8"/>
    <p:sldId id="263" r:id="rId9"/>
    <p:sldId id="268" r:id="rId10"/>
    <p:sldId id="264" r:id="rId11"/>
    <p:sldId id="269" r:id="rId12"/>
    <p:sldId id="265" r:id="rId13"/>
    <p:sldId id="270" r:id="rId14"/>
    <p:sldId id="266" r:id="rId15"/>
    <p:sldId id="272" r:id="rId16"/>
    <p:sldId id="271" r:id="rId17"/>
    <p:sldId id="278" r:id="rId18"/>
    <p:sldId id="267" r:id="rId19"/>
    <p:sldId id="275" r:id="rId20"/>
    <p:sldId id="274" r:id="rId21"/>
    <p:sldId id="277" r:id="rId22"/>
    <p:sldId id="273" r:id="rId23"/>
    <p:sldId id="276" r:id="rId24"/>
    <p:sldId id="280" r:id="rId25"/>
    <p:sldId id="261" r:id="rId26"/>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3" d="100"/>
          <a:sy n="93" d="100"/>
        </p:scale>
        <p:origin x="-726" y="12"/>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18" name="Рисунок 17" descr="777d24ba97559b2c98 1.png"/>
          <p:cNvPicPr>
            <a:picLocks noChangeAspect="1"/>
          </p:cNvPicPr>
          <p:nvPr userDrawn="1"/>
        </p:nvPicPr>
        <p:blipFill>
          <a:blip r:embed="rId2" cstate="print">
            <a:lum bright="-10000" contrast="10000"/>
          </a:blip>
          <a:stretch>
            <a:fillRect/>
          </a:stretch>
        </p:blipFill>
        <p:spPr>
          <a:xfrm rot="5400000">
            <a:off x="2071671" y="-1750248"/>
            <a:ext cx="5000658" cy="8643998"/>
          </a:xfrm>
          <a:prstGeom prst="rect">
            <a:avLst/>
          </a:prstGeom>
          <a:effectLst>
            <a:outerShdw blurRad="63500" sx="102000" sy="102000" algn="ctr" rotWithShape="0">
              <a:prstClr val="black">
                <a:alpha val="40000"/>
              </a:prstClr>
            </a:outerShdw>
          </a:effectLst>
        </p:spPr>
      </p:pic>
      <p:sp>
        <p:nvSpPr>
          <p:cNvPr id="12294" name="AutoShape 6" descr="http://img-fotki.yandex.ru/get/6623/16969765.a3/0_6ac79_4efc8dab_orig.png"/>
          <p:cNvSpPr>
            <a:spLocks noChangeAspect="1" noChangeArrowheads="1"/>
          </p:cNvSpPr>
          <p:nvPr userDrawn="1"/>
        </p:nvSpPr>
        <p:spPr bwMode="auto">
          <a:xfrm>
            <a:off x="63500" y="-136525"/>
            <a:ext cx="4298950" cy="6135688"/>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2310" name="Picture 22" descr="https://img-fotki.yandex.ru/get/4119/28257045.d94/0_99d2a_ebb82a09_XL.png"/>
          <p:cNvPicPr>
            <a:picLocks noChangeAspect="1" noChangeArrowheads="1"/>
          </p:cNvPicPr>
          <p:nvPr userDrawn="1"/>
        </p:nvPicPr>
        <p:blipFill>
          <a:blip r:embed="rId3" cstate="print">
            <a:lum bright="10000" contrast="10000"/>
          </a:blip>
          <a:srcRect/>
          <a:stretch>
            <a:fillRect/>
          </a:stretch>
        </p:blipFill>
        <p:spPr bwMode="auto">
          <a:xfrm>
            <a:off x="7676777" y="0"/>
            <a:ext cx="1467223" cy="596155"/>
          </a:xfrm>
          <a:prstGeom prst="rect">
            <a:avLst/>
          </a:prstGeom>
          <a:noFill/>
          <a:effectLst>
            <a:outerShdw blurRad="50800" dist="38100" dir="8100000" algn="tr" rotWithShape="0">
              <a:prstClr val="black">
                <a:alpha val="40000"/>
              </a:prstClr>
            </a:outerShdw>
          </a:effectLst>
        </p:spPr>
      </p:pic>
      <p:pic>
        <p:nvPicPr>
          <p:cNvPr id="22" name="Picture 22" descr="https://img-fotki.yandex.ru/get/4119/28257045.d94/0_99d2a_ebb82a09_XL.png"/>
          <p:cNvPicPr>
            <a:picLocks noChangeAspect="1" noChangeArrowheads="1"/>
          </p:cNvPicPr>
          <p:nvPr userDrawn="1"/>
        </p:nvPicPr>
        <p:blipFill>
          <a:blip r:embed="rId3" cstate="print">
            <a:lum bright="10000" contrast="10000"/>
          </a:blip>
          <a:srcRect/>
          <a:stretch>
            <a:fillRect/>
          </a:stretch>
        </p:blipFill>
        <p:spPr bwMode="auto">
          <a:xfrm>
            <a:off x="7676777" y="4547345"/>
            <a:ext cx="1467223" cy="596155"/>
          </a:xfrm>
          <a:prstGeom prst="rect">
            <a:avLst/>
          </a:prstGeom>
          <a:noFill/>
          <a:effectLst>
            <a:outerShdw blurRad="50800" dist="38100" dir="10800000" algn="r" rotWithShape="0">
              <a:prstClr val="black">
                <a:alpha val="40000"/>
              </a:prstClr>
            </a:outerShdw>
          </a:effectLst>
        </p:spPr>
      </p:pic>
      <p:pic>
        <p:nvPicPr>
          <p:cNvPr id="24" name="Picture 22" descr="https://img-fotki.yandex.ru/get/4119/28257045.d94/0_99d2a_ebb82a09_XL.png"/>
          <p:cNvPicPr>
            <a:picLocks noChangeAspect="1" noChangeArrowheads="1"/>
          </p:cNvPicPr>
          <p:nvPr userDrawn="1"/>
        </p:nvPicPr>
        <p:blipFill>
          <a:blip r:embed="rId3" cstate="print">
            <a:lum bright="10000" contrast="10000"/>
          </a:blip>
          <a:srcRect/>
          <a:stretch>
            <a:fillRect/>
          </a:stretch>
        </p:blipFill>
        <p:spPr bwMode="auto">
          <a:xfrm flipH="1">
            <a:off x="0" y="4547345"/>
            <a:ext cx="1467223" cy="596155"/>
          </a:xfrm>
          <a:prstGeom prst="rect">
            <a:avLst/>
          </a:prstGeom>
          <a:noFill/>
          <a:effectLst>
            <a:outerShdw blurRad="50800" dist="38100" dir="10800000" algn="r" rotWithShape="0">
              <a:prstClr val="black">
                <a:alpha val="40000"/>
              </a:prstClr>
            </a:outerShdw>
          </a:effectLst>
        </p:spPr>
      </p:pic>
      <p:pic>
        <p:nvPicPr>
          <p:cNvPr id="23" name="Picture 22" descr="https://img-fotki.yandex.ru/get/4119/28257045.d94/0_99d2a_ebb82a09_XL.png"/>
          <p:cNvPicPr>
            <a:picLocks noChangeAspect="1" noChangeArrowheads="1"/>
          </p:cNvPicPr>
          <p:nvPr userDrawn="1"/>
        </p:nvPicPr>
        <p:blipFill>
          <a:blip r:embed="rId3" cstate="print">
            <a:lum bright="10000" contrast="10000"/>
          </a:blip>
          <a:srcRect/>
          <a:stretch>
            <a:fillRect/>
          </a:stretch>
        </p:blipFill>
        <p:spPr bwMode="auto">
          <a:xfrm flipH="1">
            <a:off x="0" y="0"/>
            <a:ext cx="1467223" cy="596155"/>
          </a:xfrm>
          <a:prstGeom prst="rect">
            <a:avLst/>
          </a:prstGeom>
          <a:noFill/>
          <a:effectLst>
            <a:outerShdw blurRad="50800" dist="38100" dir="10800000" algn="r" rotWithShape="0">
              <a:prstClr val="black">
                <a:alpha val="40000"/>
              </a:prstClr>
            </a:outerShdw>
          </a:effectLst>
        </p:spPr>
      </p:pic>
      <p:pic>
        <p:nvPicPr>
          <p:cNvPr id="17" name="Picture 4" descr="http://hddfhm.com/images/numerals-clipart-14.jpg"/>
          <p:cNvPicPr>
            <a:picLocks noChangeAspect="1" noChangeArrowheads="1"/>
          </p:cNvPicPr>
          <p:nvPr userDrawn="1"/>
        </p:nvPicPr>
        <p:blipFill>
          <a:blip r:embed="rId4" cstate="print">
            <a:clrChange>
              <a:clrFrom>
                <a:srgbClr val="FFFFFF"/>
              </a:clrFrom>
              <a:clrTo>
                <a:srgbClr val="FFFFFF">
                  <a:alpha val="0"/>
                </a:srgbClr>
              </a:clrTo>
            </a:clrChange>
            <a:duotone>
              <a:prstClr val="black"/>
              <a:srgbClr val="D9C3A5">
                <a:tint val="50000"/>
                <a:satMod val="180000"/>
              </a:srgbClr>
            </a:duotone>
            <a:lum contrast="-40000"/>
          </a:blip>
          <a:srcRect l="13999"/>
          <a:stretch>
            <a:fillRect/>
          </a:stretch>
        </p:blipFill>
        <p:spPr bwMode="auto">
          <a:xfrm>
            <a:off x="0" y="214296"/>
            <a:ext cx="3440490" cy="4000528"/>
          </a:xfrm>
          <a:prstGeom prst="rect">
            <a:avLst/>
          </a:prstGeom>
          <a:noFill/>
        </p:spPr>
      </p:pic>
      <p:pic>
        <p:nvPicPr>
          <p:cNvPr id="12322" name="Picture 34" descr="https://img-fotki.yandex.ru/get/131107/342785739.8ae/0_17b5a4_2c15cd1b_XL.png"/>
          <p:cNvPicPr>
            <a:picLocks noChangeAspect="1" noChangeArrowheads="1"/>
          </p:cNvPicPr>
          <p:nvPr userDrawn="1"/>
        </p:nvPicPr>
        <p:blipFill>
          <a:blip r:embed="rId5" cstate="print">
            <a:lum contrast="10000"/>
          </a:blip>
          <a:srcRect t="-657"/>
          <a:stretch>
            <a:fillRect/>
          </a:stretch>
        </p:blipFill>
        <p:spPr bwMode="auto">
          <a:xfrm rot="21239390">
            <a:off x="139261" y="2113635"/>
            <a:ext cx="3601612" cy="2849142"/>
          </a:xfrm>
          <a:prstGeom prst="rect">
            <a:avLst/>
          </a:prstGeom>
          <a:noFill/>
          <a:effectLst>
            <a:softEdge rad="635000"/>
          </a:effectLst>
        </p:spPr>
      </p:pic>
      <p:pic>
        <p:nvPicPr>
          <p:cNvPr id="12320" name="Picture 32" descr="https://img-fotki.yandex.ru/get/133056/342785739.8ae/0_17b5a7_fb2aa8d7_XL.png"/>
          <p:cNvPicPr>
            <a:picLocks noChangeAspect="1" noChangeArrowheads="1"/>
          </p:cNvPicPr>
          <p:nvPr userDrawn="1"/>
        </p:nvPicPr>
        <p:blipFill>
          <a:blip r:embed="rId6" cstate="print">
            <a:lum contrast="10000"/>
          </a:blip>
          <a:srcRect/>
          <a:stretch>
            <a:fillRect/>
          </a:stretch>
        </p:blipFill>
        <p:spPr bwMode="auto">
          <a:xfrm rot="1038328">
            <a:off x="2417563" y="3727785"/>
            <a:ext cx="1873833" cy="714380"/>
          </a:xfrm>
          <a:prstGeom prst="rect">
            <a:avLst/>
          </a:prstGeom>
          <a:noFill/>
          <a:effectLst>
            <a:outerShdw blurRad="50800" dist="38100" algn="l" rotWithShape="0">
              <a:prstClr val="black">
                <a:alpha val="40000"/>
              </a:prstClr>
            </a:outerShdw>
          </a:effectLst>
        </p:spPr>
      </p:pic>
      <p:pic>
        <p:nvPicPr>
          <p:cNvPr id="12318" name="Picture 30" descr="https://img-fotki.yandex.ru/get/57985/342785739.8ae/0_17b5aa_8277bf2c_XL.png"/>
          <p:cNvPicPr>
            <a:picLocks noChangeAspect="1" noChangeArrowheads="1"/>
          </p:cNvPicPr>
          <p:nvPr userDrawn="1"/>
        </p:nvPicPr>
        <p:blipFill>
          <a:blip r:embed="rId7" cstate="print">
            <a:lum contrast="10000"/>
          </a:blip>
          <a:srcRect/>
          <a:stretch>
            <a:fillRect/>
          </a:stretch>
        </p:blipFill>
        <p:spPr bwMode="auto">
          <a:xfrm>
            <a:off x="71406" y="2786064"/>
            <a:ext cx="785818" cy="1560403"/>
          </a:xfrm>
          <a:prstGeom prst="rect">
            <a:avLst/>
          </a:prstGeom>
          <a:noFill/>
          <a:effectLst>
            <a:outerShdw blurRad="50800" dist="38100" dir="5400000" algn="t" rotWithShape="0">
              <a:prstClr val="black">
                <a:alpha val="40000"/>
              </a:prstClr>
            </a:outerShdw>
          </a:effectLst>
        </p:spPr>
      </p:pic>
      <p:pic>
        <p:nvPicPr>
          <p:cNvPr id="13" name="Рисунок 12" descr="jop_alldayru_42 1.png"/>
          <p:cNvPicPr>
            <a:picLocks noChangeAspect="1"/>
          </p:cNvPicPr>
          <p:nvPr userDrawn="1"/>
        </p:nvPicPr>
        <p:blipFill>
          <a:blip r:embed="rId8" cstate="print">
            <a:lum/>
          </a:blip>
          <a:srcRect l="9885" t="9091" r="11032" b="9091"/>
          <a:stretch>
            <a:fillRect/>
          </a:stretch>
        </p:blipFill>
        <p:spPr>
          <a:xfrm>
            <a:off x="214282" y="285734"/>
            <a:ext cx="1857388" cy="2786082"/>
          </a:xfrm>
          <a:prstGeom prst="rect">
            <a:avLst/>
          </a:prstGeom>
          <a:effectLst>
            <a:outerShdw blurRad="50800" dist="38100" dir="5400000" algn="t" rotWithShape="0">
              <a:prstClr val="black">
                <a:alpha val="40000"/>
              </a:prstClr>
            </a:outerShdw>
          </a:effectLst>
        </p:spPr>
      </p:pic>
      <p:pic>
        <p:nvPicPr>
          <p:cNvPr id="12324" name="Picture 36" descr="https://img-fotki.yandex.ru/get/45537/342785739.8ad/0_17b591_68d830c7_XL.png"/>
          <p:cNvPicPr>
            <a:picLocks noChangeAspect="1" noChangeArrowheads="1"/>
          </p:cNvPicPr>
          <p:nvPr userDrawn="1"/>
        </p:nvPicPr>
        <p:blipFill>
          <a:blip r:embed="rId9" cstate="print"/>
          <a:srcRect/>
          <a:stretch>
            <a:fillRect/>
          </a:stretch>
        </p:blipFill>
        <p:spPr bwMode="auto">
          <a:xfrm>
            <a:off x="0" y="4000510"/>
            <a:ext cx="2357422" cy="998908"/>
          </a:xfrm>
          <a:prstGeom prst="rect">
            <a:avLst/>
          </a:prstGeom>
          <a:noFill/>
          <a:effectLst>
            <a:outerShdw blurRad="50800" dist="38100" algn="l" rotWithShape="0">
              <a:prstClr val="black">
                <a:alpha val="40000"/>
              </a:prstClr>
            </a:outerShdw>
          </a:effectLst>
        </p:spPr>
      </p:pic>
      <p:pic>
        <p:nvPicPr>
          <p:cNvPr id="12338" name="Picture 50" descr="https://img-fotki.yandex.ru/get/45537/342785739.8ad/0_17b593_45203f4f_XL.png"/>
          <p:cNvPicPr>
            <a:picLocks noChangeAspect="1" noChangeArrowheads="1"/>
          </p:cNvPicPr>
          <p:nvPr userDrawn="1"/>
        </p:nvPicPr>
        <p:blipFill>
          <a:blip r:embed="rId10" cstate="print"/>
          <a:srcRect/>
          <a:stretch>
            <a:fillRect/>
          </a:stretch>
        </p:blipFill>
        <p:spPr bwMode="auto">
          <a:xfrm rot="9962933" flipH="1">
            <a:off x="1852465" y="4273553"/>
            <a:ext cx="1766402" cy="768162"/>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200151"/>
            <a:ext cx="8229600" cy="3394472"/>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457200" y="4767263"/>
            <a:ext cx="2133600" cy="273844"/>
          </a:xfrm>
          <a:prstGeom prst="rect">
            <a:avLst/>
          </a:prstGeom>
        </p:spPr>
        <p:txBody>
          <a:bodyPr/>
          <a:lstStyle/>
          <a:p>
            <a:fld id="{3118580B-99E6-45AB-9584-90247CC477C9}" type="datetimeFigureOut">
              <a:rPr lang="ru-RU" smtClean="0"/>
              <a:pPr/>
              <a:t>08.09.2019</a:t>
            </a:fld>
            <a:endParaRPr lang="ru-RU"/>
          </a:p>
        </p:txBody>
      </p:sp>
      <p:sp>
        <p:nvSpPr>
          <p:cNvPr id="5" name="Нижний колонтитул 4"/>
          <p:cNvSpPr>
            <a:spLocks noGrp="1"/>
          </p:cNvSpPr>
          <p:nvPr>
            <p:ph type="ftr" sz="quarter" idx="11"/>
          </p:nvPr>
        </p:nvSpPr>
        <p:spPr>
          <a:xfrm>
            <a:off x="3124200" y="4767263"/>
            <a:ext cx="2895600" cy="273844"/>
          </a:xfrm>
          <a:prstGeom prst="rect">
            <a:avLst/>
          </a:prstGeom>
        </p:spPr>
        <p:txBody>
          <a:bodyPr/>
          <a:lstStyle/>
          <a:p>
            <a:endParaRPr lang="ru-RU"/>
          </a:p>
        </p:txBody>
      </p:sp>
      <p:sp>
        <p:nvSpPr>
          <p:cNvPr id="6" name="Номер слайда 5"/>
          <p:cNvSpPr>
            <a:spLocks noGrp="1"/>
          </p:cNvSpPr>
          <p:nvPr>
            <p:ph type="sldNum" sz="quarter" idx="12"/>
          </p:nvPr>
        </p:nvSpPr>
        <p:spPr>
          <a:xfrm>
            <a:off x="6553200" y="4767263"/>
            <a:ext cx="2133600" cy="273844"/>
          </a:xfrm>
          <a:prstGeom prst="rect">
            <a:avLst/>
          </a:prstGeom>
        </p:spPr>
        <p:txBody>
          <a:bodyPr/>
          <a:lstStyle/>
          <a:p>
            <a:fld id="{69B14D7C-9BEC-4240-BD87-B572C5AFA60B}"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54781"/>
            <a:ext cx="2057400" cy="3290888"/>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54781"/>
            <a:ext cx="6019800" cy="3290888"/>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457200" y="4767263"/>
            <a:ext cx="2133600" cy="273844"/>
          </a:xfrm>
          <a:prstGeom prst="rect">
            <a:avLst/>
          </a:prstGeom>
        </p:spPr>
        <p:txBody>
          <a:bodyPr/>
          <a:lstStyle/>
          <a:p>
            <a:fld id="{3118580B-99E6-45AB-9584-90247CC477C9}" type="datetimeFigureOut">
              <a:rPr lang="ru-RU" smtClean="0"/>
              <a:pPr/>
              <a:t>08.09.2019</a:t>
            </a:fld>
            <a:endParaRPr lang="ru-RU"/>
          </a:p>
        </p:txBody>
      </p:sp>
      <p:sp>
        <p:nvSpPr>
          <p:cNvPr id="5" name="Нижний колонтитул 4"/>
          <p:cNvSpPr>
            <a:spLocks noGrp="1"/>
          </p:cNvSpPr>
          <p:nvPr>
            <p:ph type="ftr" sz="quarter" idx="11"/>
          </p:nvPr>
        </p:nvSpPr>
        <p:spPr>
          <a:xfrm>
            <a:off x="3124200" y="4767263"/>
            <a:ext cx="2895600" cy="273844"/>
          </a:xfrm>
          <a:prstGeom prst="rect">
            <a:avLst/>
          </a:prstGeom>
        </p:spPr>
        <p:txBody>
          <a:bodyPr/>
          <a:lstStyle/>
          <a:p>
            <a:endParaRPr lang="ru-RU"/>
          </a:p>
        </p:txBody>
      </p:sp>
      <p:sp>
        <p:nvSpPr>
          <p:cNvPr id="6" name="Номер слайда 5"/>
          <p:cNvSpPr>
            <a:spLocks noGrp="1"/>
          </p:cNvSpPr>
          <p:nvPr>
            <p:ph type="sldNum" sz="quarter" idx="12"/>
          </p:nvPr>
        </p:nvSpPr>
        <p:spPr>
          <a:xfrm>
            <a:off x="6553200" y="4767263"/>
            <a:ext cx="2133600" cy="273844"/>
          </a:xfrm>
          <a:prstGeom prst="rect">
            <a:avLst/>
          </a:prstGeom>
        </p:spPr>
        <p:txBody>
          <a:bodyPr/>
          <a:lstStyle/>
          <a:p>
            <a:fld id="{69B14D7C-9BEC-4240-BD87-B572C5AFA60B}"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pic>
        <p:nvPicPr>
          <p:cNvPr id="2" name="Рисунок 1" descr="777d24ba97559b2c98 1.png"/>
          <p:cNvPicPr>
            <a:picLocks noChangeAspect="1"/>
          </p:cNvPicPr>
          <p:nvPr userDrawn="1"/>
        </p:nvPicPr>
        <p:blipFill>
          <a:blip r:embed="rId2" cstate="print">
            <a:lum bright="-10000" contrast="10000"/>
          </a:blip>
          <a:stretch>
            <a:fillRect/>
          </a:stretch>
        </p:blipFill>
        <p:spPr>
          <a:xfrm rot="5400000">
            <a:off x="2071671" y="-1750248"/>
            <a:ext cx="5000658" cy="8643998"/>
          </a:xfrm>
          <a:prstGeom prst="rect">
            <a:avLst/>
          </a:prstGeom>
          <a:effectLst>
            <a:outerShdw blurRad="63500" sx="102000" sy="102000" algn="ctr" rotWithShape="0">
              <a:prstClr val="black">
                <a:alpha val="40000"/>
              </a:prstClr>
            </a:outerShdw>
          </a:effectLst>
        </p:spPr>
      </p:pic>
      <p:pic>
        <p:nvPicPr>
          <p:cNvPr id="3" name="Picture 22" descr="https://img-fotki.yandex.ru/get/4119/28257045.d94/0_99d2a_ebb82a09_XL.png"/>
          <p:cNvPicPr>
            <a:picLocks noChangeAspect="1" noChangeArrowheads="1"/>
          </p:cNvPicPr>
          <p:nvPr userDrawn="1"/>
        </p:nvPicPr>
        <p:blipFill>
          <a:blip r:embed="rId3" cstate="print">
            <a:lum bright="10000" contrast="10000"/>
          </a:blip>
          <a:srcRect/>
          <a:stretch>
            <a:fillRect/>
          </a:stretch>
        </p:blipFill>
        <p:spPr bwMode="auto">
          <a:xfrm>
            <a:off x="7676777" y="0"/>
            <a:ext cx="1467223" cy="596155"/>
          </a:xfrm>
          <a:prstGeom prst="rect">
            <a:avLst/>
          </a:prstGeom>
          <a:noFill/>
          <a:effectLst>
            <a:outerShdw blurRad="50800" dist="38100" dir="8100000" algn="tr" rotWithShape="0">
              <a:prstClr val="black">
                <a:alpha val="40000"/>
              </a:prstClr>
            </a:outerShdw>
          </a:effectLst>
        </p:spPr>
      </p:pic>
      <p:pic>
        <p:nvPicPr>
          <p:cNvPr id="4" name="Picture 22" descr="https://img-fotki.yandex.ru/get/4119/28257045.d94/0_99d2a_ebb82a09_XL.png"/>
          <p:cNvPicPr>
            <a:picLocks noChangeAspect="1" noChangeArrowheads="1"/>
          </p:cNvPicPr>
          <p:nvPr userDrawn="1"/>
        </p:nvPicPr>
        <p:blipFill>
          <a:blip r:embed="rId3" cstate="print">
            <a:lum bright="10000" contrast="10000"/>
          </a:blip>
          <a:srcRect/>
          <a:stretch>
            <a:fillRect/>
          </a:stretch>
        </p:blipFill>
        <p:spPr bwMode="auto">
          <a:xfrm>
            <a:off x="7676777" y="4547345"/>
            <a:ext cx="1467223" cy="596155"/>
          </a:xfrm>
          <a:prstGeom prst="rect">
            <a:avLst/>
          </a:prstGeom>
          <a:noFill/>
          <a:effectLst>
            <a:outerShdw blurRad="50800" dist="38100" dir="10800000" algn="r" rotWithShape="0">
              <a:prstClr val="black">
                <a:alpha val="40000"/>
              </a:prstClr>
            </a:outerShdw>
          </a:effectLst>
        </p:spPr>
      </p:pic>
      <p:pic>
        <p:nvPicPr>
          <p:cNvPr id="5" name="Picture 22" descr="https://img-fotki.yandex.ru/get/4119/28257045.d94/0_99d2a_ebb82a09_XL.png"/>
          <p:cNvPicPr>
            <a:picLocks noChangeAspect="1" noChangeArrowheads="1"/>
          </p:cNvPicPr>
          <p:nvPr userDrawn="1"/>
        </p:nvPicPr>
        <p:blipFill>
          <a:blip r:embed="rId3" cstate="print">
            <a:lum bright="10000" contrast="10000"/>
          </a:blip>
          <a:srcRect/>
          <a:stretch>
            <a:fillRect/>
          </a:stretch>
        </p:blipFill>
        <p:spPr bwMode="auto">
          <a:xfrm flipH="1">
            <a:off x="0" y="4547345"/>
            <a:ext cx="1467223" cy="596155"/>
          </a:xfrm>
          <a:prstGeom prst="rect">
            <a:avLst/>
          </a:prstGeom>
          <a:noFill/>
          <a:effectLst>
            <a:outerShdw blurRad="50800" dist="38100" dir="10800000" algn="r" rotWithShape="0">
              <a:prstClr val="black">
                <a:alpha val="40000"/>
              </a:prstClr>
            </a:outerShdw>
          </a:effectLst>
        </p:spPr>
      </p:pic>
      <p:pic>
        <p:nvPicPr>
          <p:cNvPr id="6" name="Picture 22" descr="https://img-fotki.yandex.ru/get/4119/28257045.d94/0_99d2a_ebb82a09_XL.png"/>
          <p:cNvPicPr>
            <a:picLocks noChangeAspect="1" noChangeArrowheads="1"/>
          </p:cNvPicPr>
          <p:nvPr userDrawn="1"/>
        </p:nvPicPr>
        <p:blipFill>
          <a:blip r:embed="rId3" cstate="print">
            <a:lum bright="10000" contrast="10000"/>
          </a:blip>
          <a:srcRect/>
          <a:stretch>
            <a:fillRect/>
          </a:stretch>
        </p:blipFill>
        <p:spPr bwMode="auto">
          <a:xfrm flipH="1">
            <a:off x="0" y="0"/>
            <a:ext cx="1467223" cy="596155"/>
          </a:xfrm>
          <a:prstGeom prst="rect">
            <a:avLst/>
          </a:prstGeom>
          <a:noFill/>
          <a:effectLst>
            <a:outerShdw blurRad="50800" dist="38100" dir="10800000" algn="r" rotWithShape="0">
              <a:prstClr val="black">
                <a:alpha val="40000"/>
              </a:prstClr>
            </a:outerShdw>
          </a:effectLst>
        </p:spPr>
      </p:pic>
      <p:pic>
        <p:nvPicPr>
          <p:cNvPr id="7" name="Picture 34" descr="https://img-fotki.yandex.ru/get/131107/342785739.8ae/0_17b5a4_2c15cd1b_XL.png"/>
          <p:cNvPicPr>
            <a:picLocks noChangeAspect="1" noChangeArrowheads="1"/>
          </p:cNvPicPr>
          <p:nvPr userDrawn="1"/>
        </p:nvPicPr>
        <p:blipFill>
          <a:blip r:embed="rId4" cstate="print">
            <a:lum contrast="10000"/>
          </a:blip>
          <a:srcRect t="-657"/>
          <a:stretch>
            <a:fillRect/>
          </a:stretch>
        </p:blipFill>
        <p:spPr bwMode="auto">
          <a:xfrm rot="21239390">
            <a:off x="92335" y="2845352"/>
            <a:ext cx="2731818" cy="2161070"/>
          </a:xfrm>
          <a:prstGeom prst="rect">
            <a:avLst/>
          </a:prstGeom>
          <a:noFill/>
          <a:effectLst>
            <a:softEdge rad="635000"/>
          </a:effectLst>
        </p:spPr>
      </p:pic>
      <p:pic>
        <p:nvPicPr>
          <p:cNvPr id="8" name="Picture 32" descr="https://img-fotki.yandex.ru/get/133056/342785739.8ae/0_17b5a7_fb2aa8d7_XL.png"/>
          <p:cNvPicPr>
            <a:picLocks noChangeAspect="1" noChangeArrowheads="1"/>
          </p:cNvPicPr>
          <p:nvPr userDrawn="1"/>
        </p:nvPicPr>
        <p:blipFill>
          <a:blip r:embed="rId5" cstate="print">
            <a:lum contrast="10000"/>
          </a:blip>
          <a:srcRect/>
          <a:stretch>
            <a:fillRect/>
          </a:stretch>
        </p:blipFill>
        <p:spPr bwMode="auto">
          <a:xfrm rot="1038328">
            <a:off x="1734681" y="4243336"/>
            <a:ext cx="1223298" cy="466370"/>
          </a:xfrm>
          <a:prstGeom prst="rect">
            <a:avLst/>
          </a:prstGeom>
          <a:noFill/>
          <a:effectLst>
            <a:outerShdw blurRad="50800" dist="38100" algn="l" rotWithShape="0">
              <a:prstClr val="black">
                <a:alpha val="40000"/>
              </a:prstClr>
            </a:outerShdw>
          </a:effectLst>
        </p:spPr>
      </p:pic>
      <p:pic>
        <p:nvPicPr>
          <p:cNvPr id="13" name="Picture 4" descr="http://hddfhm.com/images/numerals-clipart-14.jpg"/>
          <p:cNvPicPr>
            <a:picLocks noChangeAspect="1" noChangeArrowheads="1"/>
          </p:cNvPicPr>
          <p:nvPr userDrawn="1"/>
        </p:nvPicPr>
        <p:blipFill>
          <a:blip r:embed="rId6" cstate="print">
            <a:clrChange>
              <a:clrFrom>
                <a:srgbClr val="FFFFFF"/>
              </a:clrFrom>
              <a:clrTo>
                <a:srgbClr val="FFFFFF">
                  <a:alpha val="0"/>
                </a:srgbClr>
              </a:clrTo>
            </a:clrChange>
            <a:duotone>
              <a:prstClr val="black"/>
              <a:srgbClr val="D9C3A5">
                <a:tint val="50000"/>
                <a:satMod val="180000"/>
              </a:srgbClr>
            </a:duotone>
            <a:lum contrast="-40000"/>
          </a:blip>
          <a:srcRect l="32428"/>
          <a:stretch>
            <a:fillRect/>
          </a:stretch>
        </p:blipFill>
        <p:spPr bwMode="auto">
          <a:xfrm>
            <a:off x="571472" y="1680210"/>
            <a:ext cx="1357322" cy="2008709"/>
          </a:xfrm>
          <a:prstGeom prst="rect">
            <a:avLst/>
          </a:prstGeom>
          <a:noFill/>
        </p:spPr>
      </p:pic>
      <p:pic>
        <p:nvPicPr>
          <p:cNvPr id="12" name="Рисунок 11" descr="jop_alldayru_42 1.png"/>
          <p:cNvPicPr>
            <a:picLocks noChangeAspect="1"/>
          </p:cNvPicPr>
          <p:nvPr userDrawn="1"/>
        </p:nvPicPr>
        <p:blipFill>
          <a:blip r:embed="rId7" cstate="print">
            <a:lum/>
          </a:blip>
          <a:srcRect l="9885" t="9091" r="11032" b="9091"/>
          <a:stretch>
            <a:fillRect/>
          </a:stretch>
        </p:blipFill>
        <p:spPr>
          <a:xfrm>
            <a:off x="0" y="1714541"/>
            <a:ext cx="1142976" cy="1714465"/>
          </a:xfrm>
          <a:prstGeom prst="rect">
            <a:avLst/>
          </a:prstGeom>
          <a:effectLst>
            <a:outerShdw blurRad="50800" dist="38100" dir="5400000" algn="t" rotWithShape="0">
              <a:prstClr val="black">
                <a:alpha val="40000"/>
              </a:prstClr>
            </a:outerShdw>
          </a:effectLst>
        </p:spPr>
      </p:pic>
      <p:pic>
        <p:nvPicPr>
          <p:cNvPr id="9" name="Picture 30" descr="https://img-fotki.yandex.ru/get/57985/342785739.8ae/0_17b5aa_8277bf2c_XL.png"/>
          <p:cNvPicPr>
            <a:picLocks noChangeAspect="1" noChangeArrowheads="1"/>
          </p:cNvPicPr>
          <p:nvPr userDrawn="1"/>
        </p:nvPicPr>
        <p:blipFill>
          <a:blip r:embed="rId8" cstate="print">
            <a:lum contrast="10000"/>
          </a:blip>
          <a:srcRect/>
          <a:stretch>
            <a:fillRect/>
          </a:stretch>
        </p:blipFill>
        <p:spPr bwMode="auto">
          <a:xfrm>
            <a:off x="142844" y="3429006"/>
            <a:ext cx="570075" cy="1132001"/>
          </a:xfrm>
          <a:prstGeom prst="rect">
            <a:avLst/>
          </a:prstGeom>
          <a:noFill/>
          <a:effectLst>
            <a:outerShdw blurRad="50800" dist="38100" dir="5400000" algn="t" rotWithShape="0">
              <a:prstClr val="black">
                <a:alpha val="40000"/>
              </a:prstClr>
            </a:outerShdw>
          </a:effectLst>
        </p:spPr>
      </p:pic>
      <p:pic>
        <p:nvPicPr>
          <p:cNvPr id="10" name="Picture 36" descr="https://img-fotki.yandex.ru/get/45537/342785739.8ad/0_17b591_68d830c7_XL.png"/>
          <p:cNvPicPr>
            <a:picLocks noChangeAspect="1" noChangeArrowheads="1"/>
          </p:cNvPicPr>
          <p:nvPr userDrawn="1"/>
        </p:nvPicPr>
        <p:blipFill>
          <a:blip r:embed="rId9" cstate="print"/>
          <a:srcRect/>
          <a:stretch>
            <a:fillRect/>
          </a:stretch>
        </p:blipFill>
        <p:spPr bwMode="auto">
          <a:xfrm>
            <a:off x="0" y="4320488"/>
            <a:ext cx="1602275" cy="678930"/>
          </a:xfrm>
          <a:prstGeom prst="rect">
            <a:avLst/>
          </a:prstGeom>
          <a:noFill/>
          <a:effectLst>
            <a:outerShdw blurRad="50800" dist="38100" algn="l" rotWithShape="0">
              <a:prstClr val="black">
                <a:alpha val="40000"/>
              </a:prstClr>
            </a:outerShdw>
          </a:effectLst>
        </p:spPr>
      </p:pic>
      <p:pic>
        <p:nvPicPr>
          <p:cNvPr id="11" name="Picture 50" descr="https://img-fotki.yandex.ru/get/45537/342785739.8ad/0_17b593_45203f4f_XL.png"/>
          <p:cNvPicPr>
            <a:picLocks noChangeAspect="1" noChangeArrowheads="1"/>
          </p:cNvPicPr>
          <p:nvPr userDrawn="1"/>
        </p:nvPicPr>
        <p:blipFill>
          <a:blip r:embed="rId10" cstate="print"/>
          <a:srcRect/>
          <a:stretch>
            <a:fillRect/>
          </a:stretch>
        </p:blipFill>
        <p:spPr bwMode="auto">
          <a:xfrm rot="9962933" flipH="1">
            <a:off x="1188206" y="4484376"/>
            <a:ext cx="1200575" cy="522099"/>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pic>
        <p:nvPicPr>
          <p:cNvPr id="7" name="Рисунок 6" descr="777d24ba97559b2c98 1.png"/>
          <p:cNvPicPr>
            <a:picLocks noChangeAspect="1"/>
          </p:cNvPicPr>
          <p:nvPr userDrawn="1"/>
        </p:nvPicPr>
        <p:blipFill>
          <a:blip r:embed="rId2" cstate="print">
            <a:lum bright="-10000" contrast="10000"/>
          </a:blip>
          <a:stretch>
            <a:fillRect/>
          </a:stretch>
        </p:blipFill>
        <p:spPr>
          <a:xfrm rot="5400000">
            <a:off x="2000250" y="-1857405"/>
            <a:ext cx="5143501" cy="8858313"/>
          </a:xfrm>
          <a:prstGeom prst="rect">
            <a:avLst/>
          </a:prstGeom>
          <a:effectLst>
            <a:outerShdw blurRad="63500" sx="102000" sy="102000" algn="ctr" rotWithShape="0">
              <a:prstClr val="black">
                <a:alpha val="40000"/>
              </a:prstClr>
            </a:outerShdw>
          </a:effectLst>
        </p:spPr>
      </p:pic>
      <p:pic>
        <p:nvPicPr>
          <p:cNvPr id="8" name="Picture 22" descr="https://img-fotki.yandex.ru/get/4119/28257045.d94/0_99d2a_ebb82a09_XL.png"/>
          <p:cNvPicPr>
            <a:picLocks noChangeAspect="1" noChangeArrowheads="1"/>
          </p:cNvPicPr>
          <p:nvPr userDrawn="1"/>
        </p:nvPicPr>
        <p:blipFill>
          <a:blip r:embed="rId3" cstate="print">
            <a:lum bright="10000" contrast="10000"/>
          </a:blip>
          <a:srcRect/>
          <a:stretch>
            <a:fillRect/>
          </a:stretch>
        </p:blipFill>
        <p:spPr bwMode="auto">
          <a:xfrm>
            <a:off x="7676777" y="0"/>
            <a:ext cx="1467223" cy="596155"/>
          </a:xfrm>
          <a:prstGeom prst="rect">
            <a:avLst/>
          </a:prstGeom>
          <a:noFill/>
          <a:effectLst>
            <a:outerShdw blurRad="50800" dist="38100" dir="8100000" algn="tr" rotWithShape="0">
              <a:prstClr val="black">
                <a:alpha val="40000"/>
              </a:prstClr>
            </a:outerShdw>
          </a:effectLst>
        </p:spPr>
      </p:pic>
      <p:pic>
        <p:nvPicPr>
          <p:cNvPr id="9" name="Picture 22" descr="https://img-fotki.yandex.ru/get/4119/28257045.d94/0_99d2a_ebb82a09_XL.png"/>
          <p:cNvPicPr>
            <a:picLocks noChangeAspect="1" noChangeArrowheads="1"/>
          </p:cNvPicPr>
          <p:nvPr userDrawn="1"/>
        </p:nvPicPr>
        <p:blipFill>
          <a:blip r:embed="rId3" cstate="print">
            <a:lum bright="10000" contrast="10000"/>
          </a:blip>
          <a:srcRect/>
          <a:stretch>
            <a:fillRect/>
          </a:stretch>
        </p:blipFill>
        <p:spPr bwMode="auto">
          <a:xfrm>
            <a:off x="7676777" y="4547345"/>
            <a:ext cx="1467223" cy="596155"/>
          </a:xfrm>
          <a:prstGeom prst="rect">
            <a:avLst/>
          </a:prstGeom>
          <a:noFill/>
          <a:effectLst>
            <a:outerShdw blurRad="50800" dist="38100" dir="10800000" algn="r" rotWithShape="0">
              <a:prstClr val="black">
                <a:alpha val="40000"/>
              </a:prstClr>
            </a:outerShdw>
          </a:effectLst>
        </p:spPr>
      </p:pic>
      <p:pic>
        <p:nvPicPr>
          <p:cNvPr id="10" name="Picture 22" descr="https://img-fotki.yandex.ru/get/4119/28257045.d94/0_99d2a_ebb82a09_XL.png"/>
          <p:cNvPicPr>
            <a:picLocks noChangeAspect="1" noChangeArrowheads="1"/>
          </p:cNvPicPr>
          <p:nvPr userDrawn="1"/>
        </p:nvPicPr>
        <p:blipFill>
          <a:blip r:embed="rId3" cstate="print">
            <a:lum bright="10000" contrast="10000"/>
          </a:blip>
          <a:srcRect/>
          <a:stretch>
            <a:fillRect/>
          </a:stretch>
        </p:blipFill>
        <p:spPr bwMode="auto">
          <a:xfrm flipH="1">
            <a:off x="0" y="4547345"/>
            <a:ext cx="1467223" cy="596155"/>
          </a:xfrm>
          <a:prstGeom prst="rect">
            <a:avLst/>
          </a:prstGeom>
          <a:noFill/>
          <a:effectLst>
            <a:outerShdw blurRad="50800" dist="38100" dir="10800000" algn="r" rotWithShape="0">
              <a:prstClr val="black">
                <a:alpha val="40000"/>
              </a:prstClr>
            </a:outerShdw>
          </a:effectLst>
        </p:spPr>
      </p:pic>
      <p:pic>
        <p:nvPicPr>
          <p:cNvPr id="11" name="Picture 22" descr="https://img-fotki.yandex.ru/get/4119/28257045.d94/0_99d2a_ebb82a09_XL.png"/>
          <p:cNvPicPr>
            <a:picLocks noChangeAspect="1" noChangeArrowheads="1"/>
          </p:cNvPicPr>
          <p:nvPr userDrawn="1"/>
        </p:nvPicPr>
        <p:blipFill>
          <a:blip r:embed="rId3" cstate="print">
            <a:lum bright="10000" contrast="10000"/>
          </a:blip>
          <a:srcRect/>
          <a:stretch>
            <a:fillRect/>
          </a:stretch>
        </p:blipFill>
        <p:spPr bwMode="auto">
          <a:xfrm flipH="1">
            <a:off x="0" y="0"/>
            <a:ext cx="1467223" cy="596155"/>
          </a:xfrm>
          <a:prstGeom prst="rect">
            <a:avLst/>
          </a:prstGeom>
          <a:noFill/>
          <a:effectLst>
            <a:outerShdw blurRad="50800" dist="38100" dir="10800000" algn="r" rotWithShape="0">
              <a:prstClr val="black">
                <a:alpha val="40000"/>
              </a:prstClr>
            </a:outerShdw>
          </a:effectLst>
        </p:spPr>
      </p:pic>
      <p:pic>
        <p:nvPicPr>
          <p:cNvPr id="12" name="Picture 4" descr="http://hddfhm.com/images/numerals-clipart-14.jpg"/>
          <p:cNvPicPr>
            <a:picLocks noChangeAspect="1" noChangeArrowheads="1"/>
          </p:cNvPicPr>
          <p:nvPr userDrawn="1"/>
        </p:nvPicPr>
        <p:blipFill>
          <a:blip r:embed="rId4" cstate="print">
            <a:clrChange>
              <a:clrFrom>
                <a:srgbClr val="FFFFFF"/>
              </a:clrFrom>
              <a:clrTo>
                <a:srgbClr val="FFFFFF">
                  <a:alpha val="0"/>
                </a:srgbClr>
              </a:clrTo>
            </a:clrChange>
            <a:duotone>
              <a:prstClr val="black"/>
              <a:srgbClr val="D9C3A5">
                <a:tint val="50000"/>
                <a:satMod val="180000"/>
              </a:srgbClr>
            </a:duotone>
            <a:lum contrast="-40000"/>
          </a:blip>
          <a:srcRect l="13999"/>
          <a:stretch>
            <a:fillRect/>
          </a:stretch>
        </p:blipFill>
        <p:spPr bwMode="auto">
          <a:xfrm>
            <a:off x="0" y="571486"/>
            <a:ext cx="1785950" cy="2076664"/>
          </a:xfrm>
          <a:prstGeom prst="rect">
            <a:avLst/>
          </a:prstGeom>
          <a:noFill/>
        </p:spPr>
      </p:pic>
      <p:pic>
        <p:nvPicPr>
          <p:cNvPr id="13" name="Picture 4" descr="http://hddfhm.com/images/numerals-clipart-14.jpg"/>
          <p:cNvPicPr>
            <a:picLocks noChangeAspect="1" noChangeArrowheads="1"/>
          </p:cNvPicPr>
          <p:nvPr userDrawn="1"/>
        </p:nvPicPr>
        <p:blipFill>
          <a:blip r:embed="rId4" cstate="print">
            <a:clrChange>
              <a:clrFrom>
                <a:srgbClr val="FFFFFF"/>
              </a:clrFrom>
              <a:clrTo>
                <a:srgbClr val="FFFFFF">
                  <a:alpha val="0"/>
                </a:srgbClr>
              </a:clrTo>
            </a:clrChange>
            <a:duotone>
              <a:prstClr val="black"/>
              <a:srgbClr val="D9C3A5">
                <a:tint val="50000"/>
                <a:satMod val="180000"/>
              </a:srgbClr>
            </a:duotone>
            <a:lum contrast="-40000"/>
          </a:blip>
          <a:srcRect l="13999"/>
          <a:stretch>
            <a:fillRect/>
          </a:stretch>
        </p:blipFill>
        <p:spPr bwMode="auto">
          <a:xfrm>
            <a:off x="0" y="1928808"/>
            <a:ext cx="2643206" cy="3073463"/>
          </a:xfrm>
          <a:prstGeom prst="rect">
            <a:avLst/>
          </a:prstGeom>
          <a:noFill/>
        </p:spPr>
      </p:pic>
      <p:pic>
        <p:nvPicPr>
          <p:cNvPr id="14" name="Picture 4" descr="http://hddfhm.com/images/numerals-clipart-14.jpg"/>
          <p:cNvPicPr>
            <a:picLocks noChangeAspect="1" noChangeArrowheads="1"/>
          </p:cNvPicPr>
          <p:nvPr userDrawn="1"/>
        </p:nvPicPr>
        <p:blipFill>
          <a:blip r:embed="rId4" cstate="print">
            <a:clrChange>
              <a:clrFrom>
                <a:srgbClr val="FFFFFF"/>
              </a:clrFrom>
              <a:clrTo>
                <a:srgbClr val="FFFFFF">
                  <a:alpha val="0"/>
                </a:srgbClr>
              </a:clrTo>
            </a:clrChange>
            <a:duotone>
              <a:prstClr val="black"/>
              <a:srgbClr val="D9C3A5">
                <a:tint val="50000"/>
                <a:satMod val="180000"/>
              </a:srgbClr>
            </a:duotone>
            <a:lum contrast="-40000"/>
          </a:blip>
          <a:srcRect l="13999"/>
          <a:stretch>
            <a:fillRect/>
          </a:stretch>
        </p:blipFill>
        <p:spPr bwMode="auto">
          <a:xfrm>
            <a:off x="0" y="2428874"/>
            <a:ext cx="1357290" cy="1578228"/>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pic>
        <p:nvPicPr>
          <p:cNvPr id="7" name="Рисунок 6" descr="777d24ba97559b2c98 1.png"/>
          <p:cNvPicPr>
            <a:picLocks noChangeAspect="1"/>
          </p:cNvPicPr>
          <p:nvPr userDrawn="1"/>
        </p:nvPicPr>
        <p:blipFill>
          <a:blip r:embed="rId2" cstate="print">
            <a:lum bright="-10000" contrast="10000"/>
          </a:blip>
          <a:stretch>
            <a:fillRect/>
          </a:stretch>
        </p:blipFill>
        <p:spPr>
          <a:xfrm rot="10800000">
            <a:off x="4500562" y="0"/>
            <a:ext cx="4643438" cy="5167384"/>
          </a:xfrm>
          <a:prstGeom prst="rect">
            <a:avLst/>
          </a:prstGeom>
          <a:effectLst>
            <a:outerShdw blurRad="63500" sx="102000" sy="102000" algn="ctr" rotWithShape="0">
              <a:prstClr val="black">
                <a:alpha val="40000"/>
              </a:prstClr>
            </a:outerShdw>
          </a:effectLst>
        </p:spPr>
      </p:pic>
      <p:pic>
        <p:nvPicPr>
          <p:cNvPr id="10" name="Рисунок 9" descr="777d24ba97559b2c98 1.png"/>
          <p:cNvPicPr>
            <a:picLocks noChangeAspect="1"/>
          </p:cNvPicPr>
          <p:nvPr userDrawn="1"/>
        </p:nvPicPr>
        <p:blipFill>
          <a:blip r:embed="rId2" cstate="print">
            <a:lum bright="-10000" contrast="10000"/>
          </a:blip>
          <a:stretch>
            <a:fillRect/>
          </a:stretch>
        </p:blipFill>
        <p:spPr>
          <a:xfrm>
            <a:off x="0" y="0"/>
            <a:ext cx="4479760" cy="5143500"/>
          </a:xfrm>
          <a:prstGeom prst="rect">
            <a:avLst/>
          </a:prstGeom>
          <a:effectLst>
            <a:outerShdw blurRad="63500" sx="102000" sy="102000" algn="ctr" rotWithShape="0">
              <a:prstClr val="black">
                <a:alpha val="40000"/>
              </a:prstClr>
            </a:outerShdw>
          </a:effectLst>
        </p:spPr>
      </p:pic>
      <p:pic>
        <p:nvPicPr>
          <p:cNvPr id="11" name="Picture 22" descr="https://img-fotki.yandex.ru/get/4119/28257045.d94/0_99d2a_ebb82a09_XL.png"/>
          <p:cNvPicPr>
            <a:picLocks noChangeAspect="1" noChangeArrowheads="1"/>
          </p:cNvPicPr>
          <p:nvPr userDrawn="1"/>
        </p:nvPicPr>
        <p:blipFill>
          <a:blip r:embed="rId3" cstate="print">
            <a:lum bright="10000" contrast="10000"/>
          </a:blip>
          <a:srcRect/>
          <a:stretch>
            <a:fillRect/>
          </a:stretch>
        </p:blipFill>
        <p:spPr bwMode="auto">
          <a:xfrm>
            <a:off x="7676777" y="0"/>
            <a:ext cx="1467223" cy="596155"/>
          </a:xfrm>
          <a:prstGeom prst="rect">
            <a:avLst/>
          </a:prstGeom>
          <a:noFill/>
          <a:effectLst>
            <a:outerShdw blurRad="50800" dist="38100" dir="8100000" algn="tr" rotWithShape="0">
              <a:prstClr val="black">
                <a:alpha val="40000"/>
              </a:prstClr>
            </a:outerShdw>
          </a:effectLst>
        </p:spPr>
      </p:pic>
      <p:pic>
        <p:nvPicPr>
          <p:cNvPr id="12" name="Picture 22" descr="https://img-fotki.yandex.ru/get/4119/28257045.d94/0_99d2a_ebb82a09_XL.png"/>
          <p:cNvPicPr>
            <a:picLocks noChangeAspect="1" noChangeArrowheads="1"/>
          </p:cNvPicPr>
          <p:nvPr userDrawn="1"/>
        </p:nvPicPr>
        <p:blipFill>
          <a:blip r:embed="rId3" cstate="print">
            <a:lum bright="10000" contrast="10000"/>
          </a:blip>
          <a:srcRect/>
          <a:stretch>
            <a:fillRect/>
          </a:stretch>
        </p:blipFill>
        <p:spPr bwMode="auto">
          <a:xfrm>
            <a:off x="7676777" y="4547345"/>
            <a:ext cx="1467223" cy="596155"/>
          </a:xfrm>
          <a:prstGeom prst="rect">
            <a:avLst/>
          </a:prstGeom>
          <a:noFill/>
          <a:effectLst>
            <a:outerShdw blurRad="50800" dist="38100" dir="10800000" algn="r" rotWithShape="0">
              <a:prstClr val="black">
                <a:alpha val="40000"/>
              </a:prstClr>
            </a:outerShdw>
          </a:effectLst>
        </p:spPr>
      </p:pic>
      <p:pic>
        <p:nvPicPr>
          <p:cNvPr id="13" name="Picture 22" descr="https://img-fotki.yandex.ru/get/4119/28257045.d94/0_99d2a_ebb82a09_XL.png"/>
          <p:cNvPicPr>
            <a:picLocks noChangeAspect="1" noChangeArrowheads="1"/>
          </p:cNvPicPr>
          <p:nvPr userDrawn="1"/>
        </p:nvPicPr>
        <p:blipFill>
          <a:blip r:embed="rId3" cstate="print">
            <a:lum bright="10000" contrast="10000"/>
          </a:blip>
          <a:srcRect/>
          <a:stretch>
            <a:fillRect/>
          </a:stretch>
        </p:blipFill>
        <p:spPr bwMode="auto">
          <a:xfrm flipH="1">
            <a:off x="0" y="4547345"/>
            <a:ext cx="1467223" cy="596155"/>
          </a:xfrm>
          <a:prstGeom prst="rect">
            <a:avLst/>
          </a:prstGeom>
          <a:noFill/>
          <a:effectLst>
            <a:outerShdw blurRad="50800" dist="38100" dir="10800000" algn="r" rotWithShape="0">
              <a:prstClr val="black">
                <a:alpha val="40000"/>
              </a:prstClr>
            </a:outerShdw>
          </a:effectLst>
        </p:spPr>
      </p:pic>
      <p:pic>
        <p:nvPicPr>
          <p:cNvPr id="14" name="Picture 22" descr="https://img-fotki.yandex.ru/get/4119/28257045.d94/0_99d2a_ebb82a09_XL.png"/>
          <p:cNvPicPr>
            <a:picLocks noChangeAspect="1" noChangeArrowheads="1"/>
          </p:cNvPicPr>
          <p:nvPr userDrawn="1"/>
        </p:nvPicPr>
        <p:blipFill>
          <a:blip r:embed="rId3" cstate="print">
            <a:lum bright="10000" contrast="10000"/>
          </a:blip>
          <a:srcRect/>
          <a:stretch>
            <a:fillRect/>
          </a:stretch>
        </p:blipFill>
        <p:spPr bwMode="auto">
          <a:xfrm flipH="1">
            <a:off x="0" y="0"/>
            <a:ext cx="1467223" cy="596155"/>
          </a:xfrm>
          <a:prstGeom prst="rect">
            <a:avLst/>
          </a:prstGeom>
          <a:noFill/>
          <a:effectLst>
            <a:outerShdw blurRad="50800" dist="38100" dir="10800000" algn="r" rotWithShape="0">
              <a:prstClr val="black">
                <a:alpha val="40000"/>
              </a:prstClr>
            </a:outerShdw>
          </a:effectLst>
        </p:spPr>
      </p:pic>
      <p:pic>
        <p:nvPicPr>
          <p:cNvPr id="9" name="Picture 32" descr="https://img-fotki.yandex.ru/get/133056/342785739.8ae/0_17b5a7_fb2aa8d7_XL.png"/>
          <p:cNvPicPr>
            <a:picLocks noChangeAspect="1" noChangeArrowheads="1"/>
          </p:cNvPicPr>
          <p:nvPr userDrawn="1"/>
        </p:nvPicPr>
        <p:blipFill>
          <a:blip r:embed="rId4" cstate="print">
            <a:lum contrast="10000"/>
          </a:blip>
          <a:srcRect/>
          <a:stretch>
            <a:fillRect/>
          </a:stretch>
        </p:blipFill>
        <p:spPr bwMode="auto">
          <a:xfrm rot="531510">
            <a:off x="4796993" y="4397178"/>
            <a:ext cx="1498278" cy="571203"/>
          </a:xfrm>
          <a:prstGeom prst="rect">
            <a:avLst/>
          </a:prstGeom>
          <a:noFill/>
          <a:effectLst>
            <a:outerShdw blurRad="50800" dist="38100" algn="l" rotWithShape="0">
              <a:prstClr val="black">
                <a:alpha val="40000"/>
              </a:prstClr>
            </a:outerShdw>
          </a:effectLst>
        </p:spPr>
      </p:pic>
      <p:pic>
        <p:nvPicPr>
          <p:cNvPr id="16" name="Picture 30" descr="https://img-fotki.yandex.ru/get/57985/342785739.8ae/0_17b5aa_8277bf2c_XL.png"/>
          <p:cNvPicPr>
            <a:picLocks noChangeAspect="1" noChangeArrowheads="1"/>
          </p:cNvPicPr>
          <p:nvPr userDrawn="1"/>
        </p:nvPicPr>
        <p:blipFill>
          <a:blip r:embed="rId5" cstate="print">
            <a:lum contrast="10000"/>
          </a:blip>
          <a:srcRect/>
          <a:stretch>
            <a:fillRect/>
          </a:stretch>
        </p:blipFill>
        <p:spPr bwMode="auto">
          <a:xfrm>
            <a:off x="4214810" y="2571750"/>
            <a:ext cx="647570" cy="1285884"/>
          </a:xfrm>
          <a:prstGeom prst="rect">
            <a:avLst/>
          </a:prstGeom>
          <a:noFill/>
          <a:effectLst>
            <a:outerShdw blurRad="50800" dist="38100" dir="5400000" algn="t" rotWithShape="0">
              <a:prstClr val="black">
                <a:alpha val="40000"/>
              </a:prstClr>
            </a:outerShdw>
          </a:effectLst>
        </p:spPr>
      </p:pic>
      <p:pic>
        <p:nvPicPr>
          <p:cNvPr id="17" name="Рисунок 16" descr="jop_alldayru_42 1.png"/>
          <p:cNvPicPr>
            <a:picLocks noChangeAspect="1"/>
          </p:cNvPicPr>
          <p:nvPr userDrawn="1"/>
        </p:nvPicPr>
        <p:blipFill>
          <a:blip r:embed="rId6" cstate="print">
            <a:lum/>
          </a:blip>
          <a:srcRect l="9885" t="9091" r="11032" b="9091"/>
          <a:stretch>
            <a:fillRect/>
          </a:stretch>
        </p:blipFill>
        <p:spPr>
          <a:xfrm>
            <a:off x="3821901" y="285734"/>
            <a:ext cx="1500198" cy="2250298"/>
          </a:xfrm>
          <a:prstGeom prst="rect">
            <a:avLst/>
          </a:prstGeom>
          <a:effectLst>
            <a:outerShdw blurRad="50800" dist="38100" dir="5400000" algn="t" rotWithShape="0">
              <a:prstClr val="black">
                <a:alpha val="40000"/>
              </a:prstClr>
            </a:outerShdw>
          </a:effectLst>
        </p:spPr>
      </p:pic>
      <p:pic>
        <p:nvPicPr>
          <p:cNvPr id="15" name="Picture 36" descr="https://img-fotki.yandex.ru/get/45537/342785739.8ad/0_17b591_68d830c7_XL.png"/>
          <p:cNvPicPr>
            <a:picLocks noChangeAspect="1" noChangeArrowheads="1"/>
          </p:cNvPicPr>
          <p:nvPr userDrawn="1"/>
        </p:nvPicPr>
        <p:blipFill>
          <a:blip r:embed="rId7" cstate="print"/>
          <a:srcRect/>
          <a:stretch>
            <a:fillRect/>
          </a:stretch>
        </p:blipFill>
        <p:spPr bwMode="auto">
          <a:xfrm>
            <a:off x="3500430" y="3786196"/>
            <a:ext cx="1857356" cy="787017"/>
          </a:xfrm>
          <a:prstGeom prst="rect">
            <a:avLst/>
          </a:prstGeom>
          <a:noFill/>
          <a:effectLst>
            <a:outerShdw blurRad="50800" dist="38100" algn="l" rotWithShape="0">
              <a:prstClr val="black">
                <a:alpha val="40000"/>
              </a:prstClr>
            </a:outerShdw>
          </a:effectLst>
        </p:spPr>
      </p:pic>
      <p:pic>
        <p:nvPicPr>
          <p:cNvPr id="8" name="Picture 50" descr="https://img-fotki.yandex.ru/get/45537/342785739.8ad/0_17b593_45203f4f_XL.png"/>
          <p:cNvPicPr>
            <a:picLocks noChangeAspect="1" noChangeArrowheads="1"/>
          </p:cNvPicPr>
          <p:nvPr userDrawn="1"/>
        </p:nvPicPr>
        <p:blipFill>
          <a:blip r:embed="rId8" cstate="print"/>
          <a:srcRect/>
          <a:stretch>
            <a:fillRect/>
          </a:stretch>
        </p:blipFill>
        <p:spPr bwMode="auto">
          <a:xfrm rot="8987809" flipH="1">
            <a:off x="2269397" y="4329635"/>
            <a:ext cx="1613589" cy="701708"/>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pic>
        <p:nvPicPr>
          <p:cNvPr id="10" name="Рисунок 9" descr="777d24ba97559b2c98 1.png"/>
          <p:cNvPicPr>
            <a:picLocks noChangeAspect="1"/>
          </p:cNvPicPr>
          <p:nvPr userDrawn="1"/>
        </p:nvPicPr>
        <p:blipFill>
          <a:blip r:embed="rId2" cstate="print">
            <a:lum bright="-10000" contrast="10000"/>
          </a:blip>
          <a:stretch>
            <a:fillRect/>
          </a:stretch>
        </p:blipFill>
        <p:spPr>
          <a:xfrm rot="5400000">
            <a:off x="2000250" y="-1857405"/>
            <a:ext cx="5143501" cy="8858313"/>
          </a:xfrm>
          <a:prstGeom prst="rect">
            <a:avLst/>
          </a:prstGeom>
          <a:effectLst>
            <a:outerShdw blurRad="63500" sx="102000" sy="102000" algn="ctr" rotWithShape="0">
              <a:prstClr val="black">
                <a:alpha val="40000"/>
              </a:prstClr>
            </a:outerShdw>
          </a:effectLst>
        </p:spPr>
      </p:pic>
      <p:pic>
        <p:nvPicPr>
          <p:cNvPr id="11" name="Picture 22" descr="https://img-fotki.yandex.ru/get/4119/28257045.d94/0_99d2a_ebb82a09_XL.png"/>
          <p:cNvPicPr>
            <a:picLocks noChangeAspect="1" noChangeArrowheads="1"/>
          </p:cNvPicPr>
          <p:nvPr userDrawn="1"/>
        </p:nvPicPr>
        <p:blipFill>
          <a:blip r:embed="rId3" cstate="print">
            <a:lum bright="10000" contrast="10000"/>
          </a:blip>
          <a:srcRect/>
          <a:stretch>
            <a:fillRect/>
          </a:stretch>
        </p:blipFill>
        <p:spPr bwMode="auto">
          <a:xfrm>
            <a:off x="7676777" y="0"/>
            <a:ext cx="1467223" cy="596155"/>
          </a:xfrm>
          <a:prstGeom prst="rect">
            <a:avLst/>
          </a:prstGeom>
          <a:noFill/>
          <a:effectLst>
            <a:outerShdw blurRad="50800" dist="38100" dir="8100000" algn="tr" rotWithShape="0">
              <a:prstClr val="black">
                <a:alpha val="40000"/>
              </a:prstClr>
            </a:outerShdw>
          </a:effectLst>
        </p:spPr>
      </p:pic>
      <p:pic>
        <p:nvPicPr>
          <p:cNvPr id="12" name="Picture 22" descr="https://img-fotki.yandex.ru/get/4119/28257045.d94/0_99d2a_ebb82a09_XL.png"/>
          <p:cNvPicPr>
            <a:picLocks noChangeAspect="1" noChangeArrowheads="1"/>
          </p:cNvPicPr>
          <p:nvPr userDrawn="1"/>
        </p:nvPicPr>
        <p:blipFill>
          <a:blip r:embed="rId3" cstate="print">
            <a:lum bright="10000" contrast="10000"/>
          </a:blip>
          <a:srcRect/>
          <a:stretch>
            <a:fillRect/>
          </a:stretch>
        </p:blipFill>
        <p:spPr bwMode="auto">
          <a:xfrm>
            <a:off x="7676777" y="4547345"/>
            <a:ext cx="1467223" cy="596155"/>
          </a:xfrm>
          <a:prstGeom prst="rect">
            <a:avLst/>
          </a:prstGeom>
          <a:noFill/>
          <a:effectLst>
            <a:outerShdw blurRad="50800" dist="38100" dir="10800000" algn="r" rotWithShape="0">
              <a:prstClr val="black">
                <a:alpha val="40000"/>
              </a:prstClr>
            </a:outerShdw>
          </a:effectLst>
        </p:spPr>
      </p:pic>
      <p:pic>
        <p:nvPicPr>
          <p:cNvPr id="13" name="Picture 22" descr="https://img-fotki.yandex.ru/get/4119/28257045.d94/0_99d2a_ebb82a09_XL.png"/>
          <p:cNvPicPr>
            <a:picLocks noChangeAspect="1" noChangeArrowheads="1"/>
          </p:cNvPicPr>
          <p:nvPr userDrawn="1"/>
        </p:nvPicPr>
        <p:blipFill>
          <a:blip r:embed="rId3" cstate="print">
            <a:lum bright="10000" contrast="10000"/>
          </a:blip>
          <a:srcRect/>
          <a:stretch>
            <a:fillRect/>
          </a:stretch>
        </p:blipFill>
        <p:spPr bwMode="auto">
          <a:xfrm flipH="1">
            <a:off x="0" y="4547345"/>
            <a:ext cx="1467223" cy="596155"/>
          </a:xfrm>
          <a:prstGeom prst="rect">
            <a:avLst/>
          </a:prstGeom>
          <a:noFill/>
          <a:effectLst>
            <a:outerShdw blurRad="50800" dist="38100" dir="10800000" algn="r" rotWithShape="0">
              <a:prstClr val="black">
                <a:alpha val="40000"/>
              </a:prstClr>
            </a:outerShdw>
          </a:effectLst>
        </p:spPr>
      </p:pic>
      <p:pic>
        <p:nvPicPr>
          <p:cNvPr id="14" name="Picture 22" descr="https://img-fotki.yandex.ru/get/4119/28257045.d94/0_99d2a_ebb82a09_XL.png"/>
          <p:cNvPicPr>
            <a:picLocks noChangeAspect="1" noChangeArrowheads="1"/>
          </p:cNvPicPr>
          <p:nvPr userDrawn="1"/>
        </p:nvPicPr>
        <p:blipFill>
          <a:blip r:embed="rId3" cstate="print">
            <a:lum bright="10000" contrast="10000"/>
          </a:blip>
          <a:srcRect/>
          <a:stretch>
            <a:fillRect/>
          </a:stretch>
        </p:blipFill>
        <p:spPr bwMode="auto">
          <a:xfrm flipH="1">
            <a:off x="0" y="0"/>
            <a:ext cx="1467223" cy="596155"/>
          </a:xfrm>
          <a:prstGeom prst="rect">
            <a:avLst/>
          </a:prstGeom>
          <a:noFill/>
          <a:effectLst>
            <a:outerShdw blurRad="50800" dist="38100" dir="10800000" algn="r" rotWithShape="0">
              <a:prstClr val="black">
                <a:alpha val="40000"/>
              </a:prst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a:lstStyle/>
          <a:p>
            <a:r>
              <a:rPr lang="ru-RU" smtClean="0"/>
              <a:t>Образец заголовка</a:t>
            </a:r>
            <a:endParaRPr lang="ru-RU"/>
          </a:p>
        </p:txBody>
      </p:sp>
      <p:sp>
        <p:nvSpPr>
          <p:cNvPr id="3" name="Дата 2"/>
          <p:cNvSpPr>
            <a:spLocks noGrp="1"/>
          </p:cNvSpPr>
          <p:nvPr>
            <p:ph type="dt" sz="half" idx="10"/>
          </p:nvPr>
        </p:nvSpPr>
        <p:spPr>
          <a:xfrm>
            <a:off x="457200" y="4767263"/>
            <a:ext cx="2133600" cy="273844"/>
          </a:xfrm>
          <a:prstGeom prst="rect">
            <a:avLst/>
          </a:prstGeom>
        </p:spPr>
        <p:txBody>
          <a:bodyPr/>
          <a:lstStyle/>
          <a:p>
            <a:fld id="{3118580B-99E6-45AB-9584-90247CC477C9}" type="datetimeFigureOut">
              <a:rPr lang="ru-RU" smtClean="0"/>
              <a:pPr/>
              <a:t>08.09.2019</a:t>
            </a:fld>
            <a:endParaRPr lang="ru-RU"/>
          </a:p>
        </p:txBody>
      </p:sp>
      <p:sp>
        <p:nvSpPr>
          <p:cNvPr id="4" name="Нижний колонтитул 3"/>
          <p:cNvSpPr>
            <a:spLocks noGrp="1"/>
          </p:cNvSpPr>
          <p:nvPr>
            <p:ph type="ftr" sz="quarter" idx="11"/>
          </p:nvPr>
        </p:nvSpPr>
        <p:spPr>
          <a:xfrm>
            <a:off x="3124200" y="4767263"/>
            <a:ext cx="2895600" cy="273844"/>
          </a:xfrm>
          <a:prstGeom prst="rect">
            <a:avLst/>
          </a:prstGeom>
        </p:spPr>
        <p:txBody>
          <a:bodyPr/>
          <a:lstStyle/>
          <a:p>
            <a:endParaRPr lang="ru-RU"/>
          </a:p>
        </p:txBody>
      </p:sp>
      <p:sp>
        <p:nvSpPr>
          <p:cNvPr id="5" name="Номер слайда 4"/>
          <p:cNvSpPr>
            <a:spLocks noGrp="1"/>
          </p:cNvSpPr>
          <p:nvPr>
            <p:ph type="sldNum" sz="quarter" idx="12"/>
          </p:nvPr>
        </p:nvSpPr>
        <p:spPr>
          <a:xfrm>
            <a:off x="6553200" y="4767263"/>
            <a:ext cx="2133600" cy="273844"/>
          </a:xfrm>
          <a:prstGeom prst="rect">
            <a:avLst/>
          </a:prstGeom>
        </p:spPr>
        <p:txBody>
          <a:bodyPr/>
          <a:lstStyle/>
          <a:p>
            <a:fld id="{69B14D7C-9BEC-4240-BD87-B572C5AFA60B}"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57200" y="4767263"/>
            <a:ext cx="2133600" cy="273844"/>
          </a:xfrm>
          <a:prstGeom prst="rect">
            <a:avLst/>
          </a:prstGeom>
        </p:spPr>
        <p:txBody>
          <a:bodyPr/>
          <a:lstStyle/>
          <a:p>
            <a:fld id="{3118580B-99E6-45AB-9584-90247CC477C9}" type="datetimeFigureOut">
              <a:rPr lang="ru-RU" smtClean="0"/>
              <a:pPr/>
              <a:t>08.09.2019</a:t>
            </a:fld>
            <a:endParaRPr lang="ru-RU"/>
          </a:p>
        </p:txBody>
      </p:sp>
      <p:sp>
        <p:nvSpPr>
          <p:cNvPr id="3" name="Нижний колонтитул 2"/>
          <p:cNvSpPr>
            <a:spLocks noGrp="1"/>
          </p:cNvSpPr>
          <p:nvPr>
            <p:ph type="ftr" sz="quarter" idx="11"/>
          </p:nvPr>
        </p:nvSpPr>
        <p:spPr>
          <a:xfrm>
            <a:off x="3124200" y="4767263"/>
            <a:ext cx="2895600" cy="273844"/>
          </a:xfrm>
          <a:prstGeom prst="rect">
            <a:avLst/>
          </a:prstGeom>
        </p:spPr>
        <p:txBody>
          <a:bodyPr/>
          <a:lstStyle/>
          <a:p>
            <a:endParaRPr lang="ru-RU"/>
          </a:p>
        </p:txBody>
      </p:sp>
      <p:sp>
        <p:nvSpPr>
          <p:cNvPr id="4" name="Номер слайда 3"/>
          <p:cNvSpPr>
            <a:spLocks noGrp="1"/>
          </p:cNvSpPr>
          <p:nvPr>
            <p:ph type="sldNum" sz="quarter" idx="12"/>
          </p:nvPr>
        </p:nvSpPr>
        <p:spPr>
          <a:xfrm>
            <a:off x="6553200" y="4767263"/>
            <a:ext cx="2133600" cy="273844"/>
          </a:xfrm>
          <a:prstGeom prst="rect">
            <a:avLst/>
          </a:prstGeom>
        </p:spPr>
        <p:txBody>
          <a:bodyPr/>
          <a:lstStyle/>
          <a:p>
            <a:fld id="{69B14D7C-9BEC-4240-BD87-B572C5AFA60B}"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a:xfrm>
            <a:off x="457200" y="4767263"/>
            <a:ext cx="2133600" cy="273844"/>
          </a:xfrm>
          <a:prstGeom prst="rect">
            <a:avLst/>
          </a:prstGeom>
        </p:spPr>
        <p:txBody>
          <a:bodyPr/>
          <a:lstStyle/>
          <a:p>
            <a:fld id="{3118580B-99E6-45AB-9584-90247CC477C9}" type="datetimeFigureOut">
              <a:rPr lang="ru-RU" smtClean="0"/>
              <a:pPr/>
              <a:t>08.09.2019</a:t>
            </a:fld>
            <a:endParaRPr lang="ru-RU"/>
          </a:p>
        </p:txBody>
      </p:sp>
      <p:sp>
        <p:nvSpPr>
          <p:cNvPr id="6" name="Нижний колонтитул 5"/>
          <p:cNvSpPr>
            <a:spLocks noGrp="1"/>
          </p:cNvSpPr>
          <p:nvPr>
            <p:ph type="ftr" sz="quarter" idx="11"/>
          </p:nvPr>
        </p:nvSpPr>
        <p:spPr>
          <a:xfrm>
            <a:off x="3124200" y="4767263"/>
            <a:ext cx="2895600" cy="273844"/>
          </a:xfrm>
          <a:prstGeom prst="rect">
            <a:avLst/>
          </a:prstGeom>
        </p:spPr>
        <p:txBody>
          <a:bodyPr/>
          <a:lstStyle/>
          <a:p>
            <a:endParaRPr lang="ru-RU"/>
          </a:p>
        </p:txBody>
      </p:sp>
      <p:sp>
        <p:nvSpPr>
          <p:cNvPr id="7" name="Номер слайда 6"/>
          <p:cNvSpPr>
            <a:spLocks noGrp="1"/>
          </p:cNvSpPr>
          <p:nvPr>
            <p:ph type="sldNum" sz="quarter" idx="12"/>
          </p:nvPr>
        </p:nvSpPr>
        <p:spPr>
          <a:xfrm>
            <a:off x="6553200" y="4767263"/>
            <a:ext cx="2133600" cy="273844"/>
          </a:xfrm>
          <a:prstGeom prst="rect">
            <a:avLst/>
          </a:prstGeom>
        </p:spPr>
        <p:txBody>
          <a:bodyPr/>
          <a:lstStyle/>
          <a:p>
            <a:fld id="{69B14D7C-9BEC-4240-BD87-B572C5AFA60B}"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a:xfrm>
            <a:off x="457200" y="4767263"/>
            <a:ext cx="2133600" cy="273844"/>
          </a:xfrm>
          <a:prstGeom prst="rect">
            <a:avLst/>
          </a:prstGeom>
        </p:spPr>
        <p:txBody>
          <a:bodyPr/>
          <a:lstStyle/>
          <a:p>
            <a:fld id="{3118580B-99E6-45AB-9584-90247CC477C9}" type="datetimeFigureOut">
              <a:rPr lang="ru-RU" smtClean="0"/>
              <a:pPr/>
              <a:t>08.09.2019</a:t>
            </a:fld>
            <a:endParaRPr lang="ru-RU"/>
          </a:p>
        </p:txBody>
      </p:sp>
      <p:sp>
        <p:nvSpPr>
          <p:cNvPr id="6" name="Нижний колонтитул 5"/>
          <p:cNvSpPr>
            <a:spLocks noGrp="1"/>
          </p:cNvSpPr>
          <p:nvPr>
            <p:ph type="ftr" sz="quarter" idx="11"/>
          </p:nvPr>
        </p:nvSpPr>
        <p:spPr>
          <a:xfrm>
            <a:off x="3124200" y="4767263"/>
            <a:ext cx="2895600" cy="273844"/>
          </a:xfrm>
          <a:prstGeom prst="rect">
            <a:avLst/>
          </a:prstGeom>
        </p:spPr>
        <p:txBody>
          <a:bodyPr/>
          <a:lstStyle/>
          <a:p>
            <a:endParaRPr lang="ru-RU"/>
          </a:p>
        </p:txBody>
      </p:sp>
      <p:sp>
        <p:nvSpPr>
          <p:cNvPr id="7" name="Номер слайда 6"/>
          <p:cNvSpPr>
            <a:spLocks noGrp="1"/>
          </p:cNvSpPr>
          <p:nvPr>
            <p:ph type="sldNum" sz="quarter" idx="12"/>
          </p:nvPr>
        </p:nvSpPr>
        <p:spPr>
          <a:xfrm>
            <a:off x="6553200" y="4767263"/>
            <a:ext cx="2133600" cy="273844"/>
          </a:xfrm>
          <a:prstGeom prst="rect">
            <a:avLst/>
          </a:prstGeom>
        </p:spPr>
        <p:txBody>
          <a:bodyPr/>
          <a:lstStyle/>
          <a:p>
            <a:fld id="{69B14D7C-9BEC-4240-BD87-B572C5AFA60B}"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314" name="Picture 2" descr="https://img-fotki.yandex.ru/get/55195/342785739.8ac/0_17b55b_ca195a89_XL.jpg"/>
          <p:cNvPicPr>
            <a:picLocks noChangeAspect="1" noChangeArrowheads="1"/>
          </p:cNvPicPr>
          <p:nvPr userDrawn="1"/>
        </p:nvPicPr>
        <p:blipFill>
          <a:blip r:embed="rId13" cstate="print">
            <a:lum/>
          </a:blip>
          <a:srcRect t="4166" b="8333"/>
          <a:stretch>
            <a:fillRect/>
          </a:stretch>
        </p:blipFill>
        <p:spPr bwMode="auto">
          <a:xfrm>
            <a:off x="0" y="0"/>
            <a:ext cx="9144000" cy="5143500"/>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1.gif"/><Relationship Id="rId2" Type="http://schemas.openxmlformats.org/officeDocument/2006/relationships/image" Target="../media/image47.jpeg"/><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1.gi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1.gif"/><Relationship Id="rId2" Type="http://schemas.openxmlformats.org/officeDocument/2006/relationships/image" Target="../media/image53.jpeg"/><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55.jpeg"/><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5.xml"/><Relationship Id="rId4" Type="http://schemas.openxmlformats.org/officeDocument/2006/relationships/image" Target="../media/image21.gif"/></Relationships>
</file>

<file path=ppt/slides/_rels/slide1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xml"/><Relationship Id="rId5" Type="http://schemas.openxmlformats.org/officeDocument/2006/relationships/image" Target="../media/image21.gif"/><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3.xml"/><Relationship Id="rId5" Type="http://schemas.openxmlformats.org/officeDocument/2006/relationships/image" Target="../media/image21.gif"/><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7.jpeg"/><Relationship Id="rId1" Type="http://schemas.openxmlformats.org/officeDocument/2006/relationships/slideLayout" Target="../slideLayouts/slideLayout3.xml"/><Relationship Id="rId5" Type="http://schemas.openxmlformats.org/officeDocument/2006/relationships/image" Target="../media/image21.gif"/><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 Id="rId4" Type="http://schemas.openxmlformats.org/officeDocument/2006/relationships/image" Target="../media/image21.gif"/></Relationships>
</file>

<file path=ppt/slides/_rels/slide24.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hyperlink" Target="https://img-fotki.yandex.ru/get/131107/342785739.8ae/0_17b5a4_2c15cd1b_XL.png" TargetMode="External"/><Relationship Id="rId3" Type="http://schemas.openxmlformats.org/officeDocument/2006/relationships/hyperlink" Target="http://static1.keep4u.ru/2007/03/20/777d24ba97559b2c98.jpg" TargetMode="External"/><Relationship Id="rId7" Type="http://schemas.openxmlformats.org/officeDocument/2006/relationships/hyperlink" Target="https://img-fotki.yandex.ru/get/133056/342785739.8ae/0_17b5a7_fb2aa8d7_XL.png" TargetMode="External"/><Relationship Id="rId2" Type="http://schemas.openxmlformats.org/officeDocument/2006/relationships/hyperlink" Target="http://i.ucrazy.ru/files/i/2007.1.20/jop_alldayru_42.jpg" TargetMode="External"/><Relationship Id="rId1" Type="http://schemas.openxmlformats.org/officeDocument/2006/relationships/slideLayout" Target="../slideLayouts/slideLayout5.xml"/><Relationship Id="rId6" Type="http://schemas.openxmlformats.org/officeDocument/2006/relationships/hyperlink" Target="https://img-fotki.yandex.ru/get/45537/342785739.8ad/0_17b593_45203f4f_XL.png" TargetMode="External"/><Relationship Id="rId5" Type="http://schemas.openxmlformats.org/officeDocument/2006/relationships/hyperlink" Target="https://img-fotki.yandex.ru/get/45537/342785739.8ad/0_17b591_68d830c7_XL.png" TargetMode="External"/><Relationship Id="rId10" Type="http://schemas.openxmlformats.org/officeDocument/2006/relationships/hyperlink" Target="http://www.zwalls.ru/pic/201310/1680x1050/zwalls.ru-30877.jpg" TargetMode="External"/><Relationship Id="rId4" Type="http://schemas.openxmlformats.org/officeDocument/2006/relationships/hyperlink" Target="https://img-fotki.yandex.ru/get/4119/28257045.d94/0_99d2a_ebb82a09_XL.png" TargetMode="External"/><Relationship Id="rId9" Type="http://schemas.openxmlformats.org/officeDocument/2006/relationships/hyperlink" Target="https://img-fotki.yandex.ru/get/57985/342785739.8ae/0_17b5aa_8277bf2c_XL.pn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5" Type="http://schemas.openxmlformats.org/officeDocument/2006/relationships/image" Target="../media/image21.gif"/><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2.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14876" y="2428874"/>
            <a:ext cx="3214710" cy="187743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800" b="1" i="1" dirty="0" smtClean="0">
                <a:ln w="11430"/>
                <a:solidFill>
                  <a:srgbClr val="C00000"/>
                </a:solidFill>
                <a:effectLst>
                  <a:outerShdw blurRad="50800" dist="38100" dir="5400000" algn="t" rotWithShape="0">
                    <a:prstClr val="black">
                      <a:alpha val="40000"/>
                    </a:prstClr>
                  </a:outerShdw>
                </a:effectLst>
                <a:latin typeface="Monotype Corsiva" pitchFamily="66" charset="0"/>
              </a:rPr>
              <a:t>Колесо  истории</a:t>
            </a:r>
          </a:p>
          <a:p>
            <a:pPr algn="ctr"/>
            <a:r>
              <a:rPr lang="ru-RU" sz="2000" b="1" i="1" dirty="0" smtClean="0">
                <a:ln w="11430"/>
                <a:solidFill>
                  <a:srgbClr val="C00000"/>
                </a:solidFill>
                <a:effectLst>
                  <a:outerShdw blurRad="50800" dist="38100" dir="5400000" algn="t" rotWithShape="0">
                    <a:prstClr val="black">
                      <a:alpha val="40000"/>
                    </a:prstClr>
                  </a:outerShdw>
                </a:effectLst>
                <a:latin typeface="Monotype Corsiva" pitchFamily="66" charset="0"/>
              </a:rPr>
              <a:t>Автор  </a:t>
            </a:r>
            <a:r>
              <a:rPr lang="ru-RU" sz="2000" b="1" i="1" dirty="0" err="1" smtClean="0">
                <a:ln w="11430"/>
                <a:solidFill>
                  <a:srgbClr val="C00000"/>
                </a:solidFill>
                <a:effectLst>
                  <a:outerShdw blurRad="50800" dist="38100" dir="5400000" algn="t" rotWithShape="0">
                    <a:prstClr val="black">
                      <a:alpha val="40000"/>
                    </a:prstClr>
                  </a:outerShdw>
                </a:effectLst>
                <a:latin typeface="Monotype Corsiva" pitchFamily="66" charset="0"/>
              </a:rPr>
              <a:t>И.Н.Шарлыгина</a:t>
            </a:r>
            <a:endParaRPr lang="ru-RU" sz="2000" b="1" i="1" dirty="0">
              <a:ln w="11430"/>
              <a:solidFill>
                <a:srgbClr val="C00000"/>
              </a:solidFill>
              <a:effectLst>
                <a:outerShdw blurRad="50800" dist="38100" dir="5400000" algn="t" rotWithShape="0">
                  <a:prstClr val="black">
                    <a:alpha val="40000"/>
                  </a:prstClr>
                </a:outerShdw>
              </a:effectLst>
              <a:latin typeface="Monotype Corsiva" pitchFamily="66" charset="0"/>
            </a:endParaRPr>
          </a:p>
        </p:txBody>
      </p:sp>
      <p:pic>
        <p:nvPicPr>
          <p:cNvPr id="1026" name="Picture 2" descr="C:\Users\Ирина\Desktop\EZ_Wheel.gif"/>
          <p:cNvPicPr>
            <a:picLocks noChangeAspect="1" noChangeArrowheads="1" noCrop="1"/>
          </p:cNvPicPr>
          <p:nvPr/>
        </p:nvPicPr>
        <p:blipFill>
          <a:blip r:embed="rId2" cstate="print"/>
          <a:srcRect/>
          <a:stretch>
            <a:fillRect/>
          </a:stretch>
        </p:blipFill>
        <p:spPr bwMode="auto">
          <a:xfrm>
            <a:off x="5072066" y="642924"/>
            <a:ext cx="1933575" cy="149542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1214414" y="1428742"/>
            <a:ext cx="3643338" cy="20005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20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Около 6000лет назад жители </a:t>
            </a:r>
            <a:r>
              <a:rPr kumimoji="0" lang="ru-RU" altLang="ja-JP" sz="2400" b="1" u="none" strike="noStrike" cap="none" normalizeH="0" baseline="0" dirty="0" smtClean="0">
                <a:ln>
                  <a:noFill/>
                </a:ln>
                <a:solidFill>
                  <a:srgbClr val="C00000"/>
                </a:solidFill>
                <a:effectLst/>
                <a:latin typeface="Monotype Corsiva" pitchFamily="66" charset="0"/>
                <a:ea typeface="MS Mincho" pitchFamily="49" charset="-128"/>
                <a:cs typeface="Times New Roman" pitchFamily="18" charset="0"/>
              </a:rPr>
              <a:t>Вавилона </a:t>
            </a:r>
            <a:r>
              <a:rPr kumimoji="0" lang="ru-RU" altLang="ja-JP" sz="2400" b="1" i="0" u="none" strike="noStrike" cap="none" normalizeH="0" baseline="0" dirty="0" smtClean="0">
                <a:ln>
                  <a:noFill/>
                </a:ln>
                <a:solidFill>
                  <a:srgbClr val="C00000"/>
                </a:solidFill>
                <a:effectLst/>
                <a:latin typeface="Monotype Corsiva" pitchFamily="66" charset="0"/>
                <a:ea typeface="MS Mincho" pitchFamily="49" charset="-128"/>
                <a:cs typeface="Times New Roman" pitchFamily="18" charset="0"/>
              </a:rPr>
              <a:t>  </a:t>
            </a:r>
            <a:r>
              <a:rPr kumimoji="0" lang="ru-RU" altLang="ja-JP" sz="20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изобрели колесо. Колесо и весы были первыми помощниками человека. Вавилонские мастера начали использовать и блоки.</a:t>
            </a:r>
            <a:endParaRPr kumimoji="0" lang="ru-RU" altLang="ja-JP" sz="2000" b="1" i="0" u="none" strike="noStrike" cap="none" normalizeH="0" baseline="0" dirty="0" smtClean="0">
              <a:ln>
                <a:noFill/>
              </a:ln>
              <a:solidFill>
                <a:schemeClr val="tx1"/>
              </a:solidFill>
              <a:effectLst/>
              <a:latin typeface="Arial" pitchFamily="34" charset="0"/>
              <a:cs typeface="Arial" pitchFamily="34" charset="0"/>
            </a:endParaRPr>
          </a:p>
        </p:txBody>
      </p:sp>
      <p:pic>
        <p:nvPicPr>
          <p:cNvPr id="26626" name="Picture 2" descr="history_of_wheel_wooden_spoke"/>
          <p:cNvPicPr>
            <a:picLocks noChangeAspect="1" noChangeArrowheads="1"/>
          </p:cNvPicPr>
          <p:nvPr/>
        </p:nvPicPr>
        <p:blipFill>
          <a:blip r:embed="rId2" cstate="print"/>
          <a:srcRect/>
          <a:stretch>
            <a:fillRect/>
          </a:stretch>
        </p:blipFill>
        <p:spPr bwMode="auto">
          <a:xfrm>
            <a:off x="5286380" y="1214428"/>
            <a:ext cx="2643174" cy="2561166"/>
          </a:xfrm>
          <a:prstGeom prst="rect">
            <a:avLst/>
          </a:prstGeom>
          <a:noFill/>
          <a:ln w="9525">
            <a:noFill/>
            <a:miter lim="800000"/>
            <a:headEnd/>
            <a:tailEnd/>
          </a:ln>
        </p:spPr>
      </p:pic>
      <p:pic>
        <p:nvPicPr>
          <p:cNvPr id="4" name="Picture 2" descr="C:\Users\Ирина\Desktop\EZ_Wheel.gif"/>
          <p:cNvPicPr>
            <a:picLocks noChangeAspect="1" noChangeArrowheads="1" noCrop="1"/>
          </p:cNvPicPr>
          <p:nvPr/>
        </p:nvPicPr>
        <p:blipFill>
          <a:blip r:embed="rId3" cstate="print"/>
          <a:srcRect/>
          <a:stretch>
            <a:fillRect/>
          </a:stretch>
        </p:blipFill>
        <p:spPr bwMode="auto">
          <a:xfrm>
            <a:off x="3071802" y="3357568"/>
            <a:ext cx="1933575" cy="1495425"/>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2357422" y="785800"/>
            <a:ext cx="557216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spcBef>
                <a:spcPct val="0"/>
              </a:spcBef>
              <a:spcAft>
                <a:spcPct val="0"/>
              </a:spcAft>
              <a:buClrTx/>
              <a:buSzTx/>
              <a:buFontTx/>
              <a:buNone/>
              <a:tabLst/>
            </a:pPr>
            <a:r>
              <a:rPr kumimoji="0" lang="ru-RU" altLang="ja-JP" sz="2400" b="1" i="0" u="none" strike="noStrike" cap="none" normalizeH="0" baseline="0" dirty="0" smtClean="0">
                <a:ln>
                  <a:noFill/>
                </a:ln>
                <a:solidFill>
                  <a:srgbClr val="0000FF"/>
                </a:solidFill>
                <a:effectLst/>
                <a:latin typeface="Monotype Corsiva" pitchFamily="66" charset="0"/>
                <a:ea typeface="MS Mincho" pitchFamily="49" charset="-128"/>
                <a:cs typeface="Times New Roman" pitchFamily="18" charset="0"/>
              </a:rPr>
              <a:t>Вопрос 4: </a:t>
            </a:r>
            <a:r>
              <a:rPr kumimoji="0" lang="ru-RU"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Слово «геометрия» - греческое, в переводе означает «землемерие». В какой стране, по мнению ученых, возникла эта наука?</a:t>
            </a:r>
            <a:endParaRPr kumimoji="0" lang="ru-RU" altLang="ja-JP" b="1" i="0" u="none" strike="noStrike" cap="none" normalizeH="0" baseline="0" dirty="0" smtClean="0">
              <a:ln>
                <a:noFill/>
              </a:ln>
              <a:solidFill>
                <a:schemeClr val="tx1"/>
              </a:solidFill>
              <a:effectLst/>
              <a:latin typeface="Arial" pitchFamily="34" charset="0"/>
              <a:cs typeface="Arial" pitchFamily="34" charset="0"/>
            </a:endParaRPr>
          </a:p>
        </p:txBody>
      </p:sp>
      <p:sp>
        <p:nvSpPr>
          <p:cNvPr id="4" name="Прямоугольник 3"/>
          <p:cNvSpPr/>
          <p:nvPr/>
        </p:nvSpPr>
        <p:spPr>
          <a:xfrm>
            <a:off x="3500430" y="1928808"/>
            <a:ext cx="2664512" cy="461665"/>
          </a:xfrm>
          <a:prstGeom prst="rect">
            <a:avLst/>
          </a:prstGeom>
        </p:spPr>
        <p:txBody>
          <a:bodyPr wrap="none">
            <a:spAutoFit/>
          </a:bodyPr>
          <a:lstStyle/>
          <a:p>
            <a:r>
              <a:rPr lang="ru-RU" sz="2400" b="1" i="1" dirty="0" smtClean="0">
                <a:solidFill>
                  <a:srgbClr val="C00000"/>
                </a:solidFill>
                <a:latin typeface="Monotype Corsiva" pitchFamily="66" charset="0"/>
              </a:rPr>
              <a:t>Варианты  ответов: </a:t>
            </a:r>
            <a:endParaRPr lang="ru-RU" sz="2400" b="1" i="1" dirty="0">
              <a:solidFill>
                <a:srgbClr val="C00000"/>
              </a:solidFill>
              <a:latin typeface="Monotype Corsiva" pitchFamily="66" charset="0"/>
            </a:endParaRPr>
          </a:p>
        </p:txBody>
      </p:sp>
      <p:sp>
        <p:nvSpPr>
          <p:cNvPr id="5" name="Прямоугольник 4"/>
          <p:cNvSpPr/>
          <p:nvPr/>
        </p:nvSpPr>
        <p:spPr>
          <a:xfrm>
            <a:off x="3000364" y="2928940"/>
            <a:ext cx="1021433" cy="461665"/>
          </a:xfrm>
          <a:prstGeom prst="rect">
            <a:avLst/>
          </a:prstGeom>
        </p:spPr>
        <p:txBody>
          <a:bodyPr wrap="none">
            <a:spAutoFit/>
          </a:bodyPr>
          <a:lstStyle/>
          <a:p>
            <a:r>
              <a:rPr lang="ru-RU" sz="2400" b="1" dirty="0" smtClean="0">
                <a:latin typeface="Monotype Corsiva" pitchFamily="66" charset="0"/>
              </a:rPr>
              <a:t>Греция</a:t>
            </a:r>
            <a:endParaRPr lang="ru-RU" sz="2400" b="1" dirty="0">
              <a:latin typeface="Monotype Corsiva" pitchFamily="66" charset="0"/>
            </a:endParaRPr>
          </a:p>
        </p:txBody>
      </p:sp>
      <p:sp>
        <p:nvSpPr>
          <p:cNvPr id="6" name="Прямоугольник 5"/>
          <p:cNvSpPr/>
          <p:nvPr/>
        </p:nvSpPr>
        <p:spPr>
          <a:xfrm>
            <a:off x="6572264" y="2857502"/>
            <a:ext cx="1148071" cy="461665"/>
          </a:xfrm>
          <a:prstGeom prst="rect">
            <a:avLst/>
          </a:prstGeom>
        </p:spPr>
        <p:txBody>
          <a:bodyPr wrap="none">
            <a:spAutoFit/>
          </a:bodyPr>
          <a:lstStyle/>
          <a:p>
            <a:r>
              <a:rPr lang="ru-RU" sz="2400" b="1" dirty="0" smtClean="0">
                <a:solidFill>
                  <a:prstClr val="black"/>
                </a:solidFill>
                <a:latin typeface="Monotype Corsiva" pitchFamily="66" charset="0"/>
              </a:rPr>
              <a:t>Вавилон</a:t>
            </a:r>
            <a:endParaRPr lang="ru-RU" dirty="0"/>
          </a:p>
        </p:txBody>
      </p:sp>
      <p:sp>
        <p:nvSpPr>
          <p:cNvPr id="7" name="Прямоугольник 6"/>
          <p:cNvSpPr/>
          <p:nvPr/>
        </p:nvSpPr>
        <p:spPr>
          <a:xfrm>
            <a:off x="4857752" y="2857502"/>
            <a:ext cx="1058303" cy="461665"/>
          </a:xfrm>
          <a:prstGeom prst="rect">
            <a:avLst/>
          </a:prstGeom>
        </p:spPr>
        <p:txBody>
          <a:bodyPr wrap="none">
            <a:spAutoFit/>
          </a:bodyPr>
          <a:lstStyle/>
          <a:p>
            <a:pPr lvl="0"/>
            <a:r>
              <a:rPr lang="ru-RU" sz="2400" b="1" dirty="0" smtClean="0">
                <a:solidFill>
                  <a:prstClr val="black"/>
                </a:solidFill>
                <a:latin typeface="Monotype Corsiva" pitchFamily="66" charset="0"/>
              </a:rPr>
              <a:t>Египет</a:t>
            </a:r>
            <a:endParaRPr lang="ru-RU" sz="2400" b="1" dirty="0">
              <a:solidFill>
                <a:prstClr val="black"/>
              </a:solidFill>
              <a:latin typeface="Monotype Corsiva" pitchFamily="66" charset="0"/>
            </a:endParaRPr>
          </a:p>
        </p:txBody>
      </p:sp>
      <p:pic>
        <p:nvPicPr>
          <p:cNvPr id="15361" name="Picture 1" descr="C:\Users\Ирина\Desktop\презентация\afiny4.jpg"/>
          <p:cNvPicPr>
            <a:picLocks noChangeAspect="1" noChangeArrowheads="1"/>
          </p:cNvPicPr>
          <p:nvPr/>
        </p:nvPicPr>
        <p:blipFill>
          <a:blip r:embed="rId2" cstate="print"/>
          <a:srcRect/>
          <a:stretch>
            <a:fillRect/>
          </a:stretch>
        </p:blipFill>
        <p:spPr bwMode="auto">
          <a:xfrm>
            <a:off x="2500298" y="3571882"/>
            <a:ext cx="1714512" cy="1140150"/>
          </a:xfrm>
          <a:prstGeom prst="rect">
            <a:avLst/>
          </a:prstGeom>
          <a:noFill/>
        </p:spPr>
      </p:pic>
      <p:pic>
        <p:nvPicPr>
          <p:cNvPr id="15362" name="Picture 2" descr="C:\Users\Ирина\Desktop\презентация\363022-admin.jpg"/>
          <p:cNvPicPr>
            <a:picLocks noChangeAspect="1" noChangeArrowheads="1"/>
          </p:cNvPicPr>
          <p:nvPr/>
        </p:nvPicPr>
        <p:blipFill>
          <a:blip r:embed="rId3" cstate="print"/>
          <a:srcRect/>
          <a:stretch>
            <a:fillRect/>
          </a:stretch>
        </p:blipFill>
        <p:spPr bwMode="auto">
          <a:xfrm>
            <a:off x="4429124" y="3571882"/>
            <a:ext cx="1686512" cy="1123902"/>
          </a:xfrm>
          <a:prstGeom prst="rect">
            <a:avLst/>
          </a:prstGeom>
          <a:noFill/>
        </p:spPr>
      </p:pic>
      <p:pic>
        <p:nvPicPr>
          <p:cNvPr id="15363" name="Picture 3" descr="C:\Users\Ирина\Desktop\презентация\img16.jpg"/>
          <p:cNvPicPr>
            <a:picLocks noChangeAspect="1" noChangeArrowheads="1"/>
          </p:cNvPicPr>
          <p:nvPr/>
        </p:nvPicPr>
        <p:blipFill>
          <a:blip r:embed="rId4" cstate="print"/>
          <a:srcRect/>
          <a:stretch>
            <a:fillRect/>
          </a:stretch>
        </p:blipFill>
        <p:spPr bwMode="auto">
          <a:xfrm>
            <a:off x="6429388" y="3571882"/>
            <a:ext cx="1862791" cy="1100136"/>
          </a:xfrm>
          <a:prstGeom prst="rect">
            <a:avLst/>
          </a:prstGeom>
          <a:noFill/>
        </p:spPr>
      </p:pic>
      <p:pic>
        <p:nvPicPr>
          <p:cNvPr id="15364" name="Picture 4" descr="C:\Users\Ирина\Desktop\презентация\afiny4.jpg"/>
          <p:cNvPicPr>
            <a:picLocks noChangeAspect="1" noChangeArrowheads="1"/>
          </p:cNvPicPr>
          <p:nvPr/>
        </p:nvPicPr>
        <p:blipFill>
          <a:blip r:embed="rId5" cstate="print"/>
          <a:srcRect/>
          <a:stretch>
            <a:fillRect/>
          </a:stretch>
        </p:blipFill>
        <p:spPr bwMode="auto">
          <a:xfrm>
            <a:off x="642910" y="-276192"/>
            <a:ext cx="8149913" cy="5419692"/>
          </a:xfrm>
          <a:prstGeom prst="rect">
            <a:avLst/>
          </a:prstGeom>
          <a:noFill/>
        </p:spPr>
      </p:pic>
      <p:pic>
        <p:nvPicPr>
          <p:cNvPr id="15365" name="Picture 5" descr="C:\Users\Ирина\Desktop\презентация\363022-admin.jpg"/>
          <p:cNvPicPr>
            <a:picLocks noChangeAspect="1" noChangeArrowheads="1"/>
          </p:cNvPicPr>
          <p:nvPr/>
        </p:nvPicPr>
        <p:blipFill>
          <a:blip r:embed="rId6" cstate="print"/>
          <a:srcRect/>
          <a:stretch>
            <a:fillRect/>
          </a:stretch>
        </p:blipFill>
        <p:spPr bwMode="auto">
          <a:xfrm>
            <a:off x="857224" y="0"/>
            <a:ext cx="7582449" cy="5052992"/>
          </a:xfrm>
          <a:prstGeom prst="rect">
            <a:avLst/>
          </a:prstGeom>
          <a:noFill/>
        </p:spPr>
      </p:pic>
      <p:pic>
        <p:nvPicPr>
          <p:cNvPr id="15366" name="Picture 6" descr="C:\Users\Ирина\Desktop\презентация\Babylon.jpg"/>
          <p:cNvPicPr>
            <a:picLocks noChangeAspect="1" noChangeArrowheads="1"/>
          </p:cNvPicPr>
          <p:nvPr/>
        </p:nvPicPr>
        <p:blipFill>
          <a:blip r:embed="rId7" cstate="print"/>
          <a:srcRect/>
          <a:stretch>
            <a:fillRect/>
          </a:stretch>
        </p:blipFill>
        <p:spPr bwMode="auto">
          <a:xfrm>
            <a:off x="263714" y="0"/>
            <a:ext cx="8880286" cy="5143500"/>
          </a:xfrm>
          <a:prstGeom prst="rect">
            <a:avLst/>
          </a:prstGeom>
          <a:noFill/>
        </p:spPr>
      </p:pic>
      <p:pic>
        <p:nvPicPr>
          <p:cNvPr id="13" name="Picture 2" descr="C:\Users\Ирина\Desktop\EZ_Wheel.gif"/>
          <p:cNvPicPr>
            <a:picLocks noChangeAspect="1" noChangeArrowheads="1" noCrop="1"/>
          </p:cNvPicPr>
          <p:nvPr/>
        </p:nvPicPr>
        <p:blipFill>
          <a:blip r:embed="rId8" cstate="print"/>
          <a:srcRect/>
          <a:stretch>
            <a:fillRect/>
          </a:stretch>
        </p:blipFill>
        <p:spPr bwMode="auto">
          <a:xfrm>
            <a:off x="-142908" y="0"/>
            <a:ext cx="1933575" cy="14954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3" presetClass="entr" presetSubtype="10" fill="hold" nodeType="after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blinds(horizontal)">
                                      <p:cBhvr>
                                        <p:cTn id="12" dur="2000"/>
                                        <p:tgtEl>
                                          <p:spTgt spid="15364"/>
                                        </p:tgtEl>
                                      </p:cBhvr>
                                    </p:animEffect>
                                  </p:childTnLst>
                                </p:cTn>
                              </p:par>
                            </p:childTnLst>
                          </p:cTn>
                        </p:par>
                        <p:par>
                          <p:cTn id="13" fill="hold">
                            <p:stCondLst>
                              <p:cond delay="4000"/>
                            </p:stCondLst>
                            <p:childTnLst>
                              <p:par>
                                <p:cTn id="14" presetID="55" presetClass="exit" presetSubtype="0" fill="hold" nodeType="afterEffect">
                                  <p:stCondLst>
                                    <p:cond delay="0"/>
                                  </p:stCondLst>
                                  <p:childTnLst>
                                    <p:anim calcmode="lin" valueType="num">
                                      <p:cBhvr>
                                        <p:cTn id="15" dur="2000"/>
                                        <p:tgtEl>
                                          <p:spTgt spid="15364"/>
                                        </p:tgtEl>
                                        <p:attrNameLst>
                                          <p:attrName>ppt_w</p:attrName>
                                        </p:attrNameLst>
                                      </p:cBhvr>
                                      <p:tavLst>
                                        <p:tav tm="0">
                                          <p:val>
                                            <p:strVal val="ppt_w"/>
                                          </p:val>
                                        </p:tav>
                                        <p:tav tm="100000">
                                          <p:val>
                                            <p:strVal val="ppt_w*0.70"/>
                                          </p:val>
                                        </p:tav>
                                      </p:tavLst>
                                    </p:anim>
                                    <p:anim calcmode="lin" valueType="num">
                                      <p:cBhvr>
                                        <p:cTn id="16" dur="2000"/>
                                        <p:tgtEl>
                                          <p:spTgt spid="15364"/>
                                        </p:tgtEl>
                                        <p:attrNameLst>
                                          <p:attrName>ppt_h</p:attrName>
                                        </p:attrNameLst>
                                      </p:cBhvr>
                                      <p:tavLst>
                                        <p:tav tm="0">
                                          <p:val>
                                            <p:strVal val="ppt_h"/>
                                          </p:val>
                                        </p:tav>
                                        <p:tav tm="100000">
                                          <p:val>
                                            <p:strVal val="ppt_h"/>
                                          </p:val>
                                        </p:tav>
                                      </p:tavLst>
                                    </p:anim>
                                    <p:animEffect transition="out" filter="fade">
                                      <p:cBhvr>
                                        <p:cTn id="17" dur="2000"/>
                                        <p:tgtEl>
                                          <p:spTgt spid="15364"/>
                                        </p:tgtEl>
                                      </p:cBhvr>
                                    </p:animEffect>
                                    <p:set>
                                      <p:cBhvr>
                                        <p:cTn id="18" dur="1" fill="hold">
                                          <p:stCondLst>
                                            <p:cond delay="1999"/>
                                          </p:stCondLst>
                                        </p:cTn>
                                        <p:tgtEl>
                                          <p:spTgt spid="15364"/>
                                        </p:tgtEl>
                                        <p:attrNameLst>
                                          <p:attrName>style.visibility</p:attrName>
                                        </p:attrNameLst>
                                      </p:cBhvr>
                                      <p:to>
                                        <p:strVal val="hidden"/>
                                      </p:to>
                                    </p:set>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2000" fill="hold"/>
                                        <p:tgtEl>
                                          <p:spTgt spid="7"/>
                                        </p:tgtEl>
                                        <p:attrNameLst>
                                          <p:attrName>ppt_x</p:attrName>
                                        </p:attrNameLst>
                                      </p:cBhvr>
                                      <p:tavLst>
                                        <p:tav tm="0">
                                          <p:val>
                                            <p:strVal val="#ppt_x"/>
                                          </p:val>
                                        </p:tav>
                                        <p:tav tm="100000">
                                          <p:val>
                                            <p:strVal val="#ppt_x"/>
                                          </p:val>
                                        </p:tav>
                                      </p:tavLst>
                                    </p:anim>
                                    <p:anim calcmode="lin" valueType="num">
                                      <p:cBhvr additive="base">
                                        <p:cTn id="23" dur="20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3" presetClass="entr" presetSubtype="10" fill="hold" nodeType="afterEffect">
                                  <p:stCondLst>
                                    <p:cond delay="0"/>
                                  </p:stCondLst>
                                  <p:childTnLst>
                                    <p:set>
                                      <p:cBhvr>
                                        <p:cTn id="26" dur="1" fill="hold">
                                          <p:stCondLst>
                                            <p:cond delay="0"/>
                                          </p:stCondLst>
                                        </p:cTn>
                                        <p:tgtEl>
                                          <p:spTgt spid="15365"/>
                                        </p:tgtEl>
                                        <p:attrNameLst>
                                          <p:attrName>style.visibility</p:attrName>
                                        </p:attrNameLst>
                                      </p:cBhvr>
                                      <p:to>
                                        <p:strVal val="visible"/>
                                      </p:to>
                                    </p:set>
                                    <p:animEffect transition="in" filter="blinds(horizontal)">
                                      <p:cBhvr>
                                        <p:cTn id="27" dur="2000"/>
                                        <p:tgtEl>
                                          <p:spTgt spid="15365"/>
                                        </p:tgtEl>
                                      </p:cBhvr>
                                    </p:animEffect>
                                  </p:childTnLst>
                                </p:cTn>
                              </p:par>
                            </p:childTnLst>
                          </p:cTn>
                        </p:par>
                        <p:par>
                          <p:cTn id="28" fill="hold">
                            <p:stCondLst>
                              <p:cond delay="10000"/>
                            </p:stCondLst>
                            <p:childTnLst>
                              <p:par>
                                <p:cTn id="29" presetID="55" presetClass="exit" presetSubtype="0" fill="hold" nodeType="afterEffect">
                                  <p:stCondLst>
                                    <p:cond delay="0"/>
                                  </p:stCondLst>
                                  <p:childTnLst>
                                    <p:anim calcmode="lin" valueType="num">
                                      <p:cBhvr>
                                        <p:cTn id="30" dur="2000"/>
                                        <p:tgtEl>
                                          <p:spTgt spid="15365"/>
                                        </p:tgtEl>
                                        <p:attrNameLst>
                                          <p:attrName>ppt_w</p:attrName>
                                        </p:attrNameLst>
                                      </p:cBhvr>
                                      <p:tavLst>
                                        <p:tav tm="0">
                                          <p:val>
                                            <p:strVal val="ppt_w"/>
                                          </p:val>
                                        </p:tav>
                                        <p:tav tm="100000">
                                          <p:val>
                                            <p:strVal val="ppt_w*0.70"/>
                                          </p:val>
                                        </p:tav>
                                      </p:tavLst>
                                    </p:anim>
                                    <p:anim calcmode="lin" valueType="num">
                                      <p:cBhvr>
                                        <p:cTn id="31" dur="2000"/>
                                        <p:tgtEl>
                                          <p:spTgt spid="15365"/>
                                        </p:tgtEl>
                                        <p:attrNameLst>
                                          <p:attrName>ppt_h</p:attrName>
                                        </p:attrNameLst>
                                      </p:cBhvr>
                                      <p:tavLst>
                                        <p:tav tm="0">
                                          <p:val>
                                            <p:strVal val="ppt_h"/>
                                          </p:val>
                                        </p:tav>
                                        <p:tav tm="100000">
                                          <p:val>
                                            <p:strVal val="ppt_h"/>
                                          </p:val>
                                        </p:tav>
                                      </p:tavLst>
                                    </p:anim>
                                    <p:animEffect transition="out" filter="fade">
                                      <p:cBhvr>
                                        <p:cTn id="32" dur="2000"/>
                                        <p:tgtEl>
                                          <p:spTgt spid="15365"/>
                                        </p:tgtEl>
                                      </p:cBhvr>
                                    </p:animEffect>
                                    <p:set>
                                      <p:cBhvr>
                                        <p:cTn id="33" dur="1" fill="hold">
                                          <p:stCondLst>
                                            <p:cond delay="1999"/>
                                          </p:stCondLst>
                                        </p:cTn>
                                        <p:tgtEl>
                                          <p:spTgt spid="15365"/>
                                        </p:tgtEl>
                                        <p:attrNameLst>
                                          <p:attrName>style.visibility</p:attrName>
                                        </p:attrNameLst>
                                      </p:cBhvr>
                                      <p:to>
                                        <p:strVal val="hidden"/>
                                      </p:to>
                                    </p:set>
                                  </p:childTnLst>
                                </p:cTn>
                              </p:par>
                            </p:childTnLst>
                          </p:cTn>
                        </p:par>
                        <p:par>
                          <p:cTn id="34" fill="hold">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2000" fill="hold"/>
                                        <p:tgtEl>
                                          <p:spTgt spid="6"/>
                                        </p:tgtEl>
                                        <p:attrNameLst>
                                          <p:attrName>ppt_x</p:attrName>
                                        </p:attrNameLst>
                                      </p:cBhvr>
                                      <p:tavLst>
                                        <p:tav tm="0">
                                          <p:val>
                                            <p:strVal val="#ppt_x"/>
                                          </p:val>
                                        </p:tav>
                                        <p:tav tm="100000">
                                          <p:val>
                                            <p:strVal val="#ppt_x"/>
                                          </p:val>
                                        </p:tav>
                                      </p:tavLst>
                                    </p:anim>
                                    <p:anim calcmode="lin" valueType="num">
                                      <p:cBhvr additive="base">
                                        <p:cTn id="38" dur="2000" fill="hold"/>
                                        <p:tgtEl>
                                          <p:spTgt spid="6"/>
                                        </p:tgtEl>
                                        <p:attrNameLst>
                                          <p:attrName>ppt_y</p:attrName>
                                        </p:attrNameLst>
                                      </p:cBhvr>
                                      <p:tavLst>
                                        <p:tav tm="0">
                                          <p:val>
                                            <p:strVal val="1+#ppt_h/2"/>
                                          </p:val>
                                        </p:tav>
                                        <p:tav tm="100000">
                                          <p:val>
                                            <p:strVal val="#ppt_y"/>
                                          </p:val>
                                        </p:tav>
                                      </p:tavLst>
                                    </p:anim>
                                  </p:childTnLst>
                                </p:cTn>
                              </p:par>
                            </p:childTnLst>
                          </p:cTn>
                        </p:par>
                        <p:par>
                          <p:cTn id="39" fill="hold">
                            <p:stCondLst>
                              <p:cond delay="14000"/>
                            </p:stCondLst>
                            <p:childTnLst>
                              <p:par>
                                <p:cTn id="40" presetID="3" presetClass="entr" presetSubtype="10" fill="hold" nodeType="afterEffect">
                                  <p:stCondLst>
                                    <p:cond delay="0"/>
                                  </p:stCondLst>
                                  <p:childTnLst>
                                    <p:set>
                                      <p:cBhvr>
                                        <p:cTn id="41" dur="1" fill="hold">
                                          <p:stCondLst>
                                            <p:cond delay="0"/>
                                          </p:stCondLst>
                                        </p:cTn>
                                        <p:tgtEl>
                                          <p:spTgt spid="15366"/>
                                        </p:tgtEl>
                                        <p:attrNameLst>
                                          <p:attrName>style.visibility</p:attrName>
                                        </p:attrNameLst>
                                      </p:cBhvr>
                                      <p:to>
                                        <p:strVal val="visible"/>
                                      </p:to>
                                    </p:set>
                                    <p:animEffect transition="in" filter="blinds(horizontal)">
                                      <p:cBhvr>
                                        <p:cTn id="42" dur="2000"/>
                                        <p:tgtEl>
                                          <p:spTgt spid="15366"/>
                                        </p:tgtEl>
                                      </p:cBhvr>
                                    </p:animEffect>
                                  </p:childTnLst>
                                </p:cTn>
                              </p:par>
                            </p:childTnLst>
                          </p:cTn>
                        </p:par>
                        <p:par>
                          <p:cTn id="43" fill="hold">
                            <p:stCondLst>
                              <p:cond delay="16000"/>
                            </p:stCondLst>
                            <p:childTnLst>
                              <p:par>
                                <p:cTn id="44" presetID="55" presetClass="exit" presetSubtype="0" fill="hold" nodeType="afterEffect">
                                  <p:stCondLst>
                                    <p:cond delay="0"/>
                                  </p:stCondLst>
                                  <p:childTnLst>
                                    <p:anim calcmode="lin" valueType="num">
                                      <p:cBhvr>
                                        <p:cTn id="45" dur="2000"/>
                                        <p:tgtEl>
                                          <p:spTgt spid="15366"/>
                                        </p:tgtEl>
                                        <p:attrNameLst>
                                          <p:attrName>ppt_w</p:attrName>
                                        </p:attrNameLst>
                                      </p:cBhvr>
                                      <p:tavLst>
                                        <p:tav tm="0">
                                          <p:val>
                                            <p:strVal val="ppt_w"/>
                                          </p:val>
                                        </p:tav>
                                        <p:tav tm="100000">
                                          <p:val>
                                            <p:strVal val="ppt_w*0.70"/>
                                          </p:val>
                                        </p:tav>
                                      </p:tavLst>
                                    </p:anim>
                                    <p:anim calcmode="lin" valueType="num">
                                      <p:cBhvr>
                                        <p:cTn id="46" dur="2000"/>
                                        <p:tgtEl>
                                          <p:spTgt spid="15366"/>
                                        </p:tgtEl>
                                        <p:attrNameLst>
                                          <p:attrName>ppt_h</p:attrName>
                                        </p:attrNameLst>
                                      </p:cBhvr>
                                      <p:tavLst>
                                        <p:tav tm="0">
                                          <p:val>
                                            <p:strVal val="ppt_h"/>
                                          </p:val>
                                        </p:tav>
                                        <p:tav tm="100000">
                                          <p:val>
                                            <p:strVal val="ppt_h"/>
                                          </p:val>
                                        </p:tav>
                                      </p:tavLst>
                                    </p:anim>
                                    <p:animEffect transition="out" filter="fade">
                                      <p:cBhvr>
                                        <p:cTn id="47" dur="2000"/>
                                        <p:tgtEl>
                                          <p:spTgt spid="15366"/>
                                        </p:tgtEl>
                                      </p:cBhvr>
                                    </p:animEffect>
                                    <p:set>
                                      <p:cBhvr>
                                        <p:cTn id="48" dur="1" fill="hold">
                                          <p:stCondLst>
                                            <p:cond delay="1999"/>
                                          </p:stCondLst>
                                        </p:cTn>
                                        <p:tgtEl>
                                          <p:spTgt spid="153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1000100" y="540710"/>
            <a:ext cx="7143800" cy="16927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20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Ученые считают, что геометрия возникла очень давно у </a:t>
            </a:r>
            <a:r>
              <a:rPr kumimoji="0" lang="ru-RU" altLang="ja-JP" sz="2400" b="1" i="0" u="none" strike="noStrike" cap="none" normalizeH="0" baseline="0" dirty="0" smtClean="0">
                <a:ln>
                  <a:noFill/>
                </a:ln>
                <a:solidFill>
                  <a:srgbClr val="C00000"/>
                </a:solidFill>
                <a:effectLst/>
                <a:latin typeface="Monotype Corsiva" pitchFamily="66" charset="0"/>
                <a:ea typeface="MS Mincho" pitchFamily="49" charset="-128"/>
                <a:cs typeface="Times New Roman" pitchFamily="18" charset="0"/>
              </a:rPr>
              <a:t>египтян</a:t>
            </a:r>
            <a:r>
              <a:rPr kumimoji="0" lang="ru-RU" altLang="ja-JP" sz="20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После каждого разлива на Ниле земледельцам приходилось заново делить поля на участки и находить старые границы. А для этого нужно было уметь измерять площади разных фигур.</a:t>
            </a:r>
            <a:endParaRPr kumimoji="0" lang="ru-RU" altLang="ja-JP" sz="2000" b="1" i="0" u="none" strike="noStrike" cap="none" normalizeH="0" baseline="0" dirty="0" smtClean="0">
              <a:ln>
                <a:noFill/>
              </a:ln>
              <a:solidFill>
                <a:schemeClr val="tx1"/>
              </a:solidFill>
              <a:effectLst/>
              <a:latin typeface="Arial" pitchFamily="34" charset="0"/>
              <a:cs typeface="Arial" pitchFamily="34" charset="0"/>
            </a:endParaRPr>
          </a:p>
        </p:txBody>
      </p:sp>
      <p:pic>
        <p:nvPicPr>
          <p:cNvPr id="25602" name="Picture 2" descr="111"/>
          <p:cNvPicPr>
            <a:picLocks noChangeAspect="1" noChangeArrowheads="1"/>
          </p:cNvPicPr>
          <p:nvPr/>
        </p:nvPicPr>
        <p:blipFill>
          <a:blip r:embed="rId2" cstate="print"/>
          <a:srcRect/>
          <a:stretch>
            <a:fillRect/>
          </a:stretch>
        </p:blipFill>
        <p:spPr bwMode="auto">
          <a:xfrm>
            <a:off x="1285852" y="2285998"/>
            <a:ext cx="6057900" cy="2409825"/>
          </a:xfrm>
          <a:prstGeom prst="rect">
            <a:avLst/>
          </a:prstGeom>
          <a:noFill/>
          <a:ln w="9525">
            <a:noFill/>
            <a:miter lim="800000"/>
            <a:headEnd/>
            <a:tailEnd/>
          </a:ln>
        </p:spPr>
      </p:pic>
      <p:pic>
        <p:nvPicPr>
          <p:cNvPr id="4" name="Picture 2" descr="C:\Users\Ирина\Desktop\EZ_Wheel.gif"/>
          <p:cNvPicPr>
            <a:picLocks noChangeAspect="1" noChangeArrowheads="1" noCrop="1"/>
          </p:cNvPicPr>
          <p:nvPr/>
        </p:nvPicPr>
        <p:blipFill>
          <a:blip r:embed="rId3" cstate="print"/>
          <a:srcRect/>
          <a:stretch>
            <a:fillRect/>
          </a:stretch>
        </p:blipFill>
        <p:spPr bwMode="auto">
          <a:xfrm>
            <a:off x="7000892" y="3429006"/>
            <a:ext cx="1933575" cy="149542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2214546" y="642924"/>
            <a:ext cx="5857916" cy="18466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smtClean="0">
                <a:ln>
                  <a:noFill/>
                </a:ln>
                <a:solidFill>
                  <a:srgbClr val="0000FF"/>
                </a:solidFill>
                <a:effectLst/>
                <a:latin typeface="Monotype Corsiva" pitchFamily="66" charset="0"/>
                <a:ea typeface="MS Mincho" pitchFamily="49" charset="-128"/>
                <a:cs typeface="Times New Roman" pitchFamily="18" charset="0"/>
              </a:rPr>
              <a:t>Вопрос 5</a:t>
            </a:r>
            <a:r>
              <a:rPr kumimoji="0" lang="ru-RU" altLang="ja-JP" sz="1400" b="0" i="0" u="none" strike="noStrike" cap="none" normalizeH="0" baseline="0" dirty="0" smtClean="0">
                <a:ln>
                  <a:noFill/>
                </a:ln>
                <a:solidFill>
                  <a:srgbClr val="0000FF"/>
                </a:solidFill>
                <a:effectLst/>
                <a:latin typeface="Times New Roman" pitchFamily="18" charset="0"/>
                <a:ea typeface="MS Mincho" pitchFamily="49" charset="-128"/>
                <a:cs typeface="Times New Roman" pitchFamily="18" charset="0"/>
              </a:rPr>
              <a:t>: </a:t>
            </a:r>
            <a:r>
              <a:rPr kumimoji="0" lang="ru-RU"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В далеком прошлом греки большое внимание уделяли именно геометрии. Известный ученый над дверьми дома, в котором он проводил занятия, сделал надпись: «Тот, кто не изучает геометрию, пусть не входит в эту дверь!»</a:t>
            </a:r>
            <a:endParaRPr kumimoji="0" lang="ru-RU" altLang="ja-JP"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Назовите имя ученого, который сделал эту надпись.</a:t>
            </a:r>
            <a:endParaRPr kumimoji="0" lang="ru-RU" altLang="ja-JP" b="1" i="0" u="none" strike="noStrike" cap="none" normalizeH="0" baseline="0" dirty="0" smtClean="0">
              <a:ln>
                <a:noFill/>
              </a:ln>
              <a:solidFill>
                <a:schemeClr val="tx1"/>
              </a:solidFill>
              <a:effectLst/>
              <a:latin typeface="Arial" pitchFamily="34" charset="0"/>
              <a:cs typeface="Arial" pitchFamily="34" charset="0"/>
            </a:endParaRPr>
          </a:p>
        </p:txBody>
      </p:sp>
      <p:sp>
        <p:nvSpPr>
          <p:cNvPr id="3" name="Прямоугольник 2"/>
          <p:cNvSpPr/>
          <p:nvPr/>
        </p:nvSpPr>
        <p:spPr>
          <a:xfrm>
            <a:off x="3286116" y="2571750"/>
            <a:ext cx="2664512" cy="461665"/>
          </a:xfrm>
          <a:prstGeom prst="rect">
            <a:avLst/>
          </a:prstGeom>
        </p:spPr>
        <p:txBody>
          <a:bodyPr wrap="none">
            <a:spAutoFit/>
          </a:bodyPr>
          <a:lstStyle/>
          <a:p>
            <a:r>
              <a:rPr lang="ru-RU" sz="2400" b="1" i="1" dirty="0" smtClean="0">
                <a:solidFill>
                  <a:srgbClr val="C00000"/>
                </a:solidFill>
                <a:latin typeface="Monotype Corsiva" pitchFamily="66" charset="0"/>
              </a:rPr>
              <a:t>Варианты  ответов: </a:t>
            </a:r>
            <a:endParaRPr lang="ru-RU" sz="2400" b="1" i="1" dirty="0">
              <a:solidFill>
                <a:srgbClr val="C00000"/>
              </a:solidFill>
              <a:latin typeface="Monotype Corsiva" pitchFamily="66" charset="0"/>
            </a:endParaRPr>
          </a:p>
        </p:txBody>
      </p:sp>
      <p:sp>
        <p:nvSpPr>
          <p:cNvPr id="4" name="Прямоугольник 3"/>
          <p:cNvSpPr/>
          <p:nvPr/>
        </p:nvSpPr>
        <p:spPr>
          <a:xfrm>
            <a:off x="6429388" y="3000378"/>
            <a:ext cx="1019831" cy="461665"/>
          </a:xfrm>
          <a:prstGeom prst="rect">
            <a:avLst/>
          </a:prstGeom>
        </p:spPr>
        <p:txBody>
          <a:bodyPr wrap="none">
            <a:spAutoFit/>
          </a:bodyPr>
          <a:lstStyle/>
          <a:p>
            <a:r>
              <a:rPr lang="ru-RU" sz="2400" b="1" dirty="0" smtClean="0">
                <a:latin typeface="Monotype Corsiva" pitchFamily="66" charset="0"/>
              </a:rPr>
              <a:t>Евклид</a:t>
            </a:r>
            <a:endParaRPr lang="ru-RU" sz="2400" b="1" dirty="0">
              <a:latin typeface="Monotype Corsiva" pitchFamily="66" charset="0"/>
            </a:endParaRPr>
          </a:p>
        </p:txBody>
      </p:sp>
      <p:sp>
        <p:nvSpPr>
          <p:cNvPr id="5" name="Прямоугольник 4"/>
          <p:cNvSpPr/>
          <p:nvPr/>
        </p:nvSpPr>
        <p:spPr>
          <a:xfrm>
            <a:off x="2786050" y="3071816"/>
            <a:ext cx="1111202" cy="461665"/>
          </a:xfrm>
          <a:prstGeom prst="rect">
            <a:avLst/>
          </a:prstGeom>
        </p:spPr>
        <p:txBody>
          <a:bodyPr wrap="none">
            <a:spAutoFit/>
          </a:bodyPr>
          <a:lstStyle/>
          <a:p>
            <a:r>
              <a:rPr lang="ru-RU" sz="2400" b="1" dirty="0" smtClean="0">
                <a:solidFill>
                  <a:prstClr val="black"/>
                </a:solidFill>
                <a:latin typeface="Monotype Corsiva" pitchFamily="66" charset="0"/>
              </a:rPr>
              <a:t>Платон</a:t>
            </a:r>
            <a:endParaRPr lang="ru-RU" dirty="0"/>
          </a:p>
        </p:txBody>
      </p:sp>
      <p:sp>
        <p:nvSpPr>
          <p:cNvPr id="6" name="Прямоугольник 5"/>
          <p:cNvSpPr/>
          <p:nvPr/>
        </p:nvSpPr>
        <p:spPr>
          <a:xfrm>
            <a:off x="4500562" y="3071816"/>
            <a:ext cx="1212191" cy="461665"/>
          </a:xfrm>
          <a:prstGeom prst="rect">
            <a:avLst/>
          </a:prstGeom>
        </p:spPr>
        <p:txBody>
          <a:bodyPr wrap="none">
            <a:spAutoFit/>
          </a:bodyPr>
          <a:lstStyle/>
          <a:p>
            <a:r>
              <a:rPr lang="ru-RU" sz="2400" b="1" dirty="0" smtClean="0">
                <a:solidFill>
                  <a:prstClr val="black"/>
                </a:solidFill>
                <a:latin typeface="Monotype Corsiva" pitchFamily="66" charset="0"/>
              </a:rPr>
              <a:t>Пифагор</a:t>
            </a:r>
            <a:endParaRPr lang="ru-RU" dirty="0"/>
          </a:p>
        </p:txBody>
      </p:sp>
      <p:pic>
        <p:nvPicPr>
          <p:cNvPr id="13313" name="Picture 1" descr="C:\Users\Ирина\Desktop\презентация\Plato-Quotes-Hindi.jpg"/>
          <p:cNvPicPr>
            <a:picLocks noChangeAspect="1" noChangeArrowheads="1"/>
          </p:cNvPicPr>
          <p:nvPr/>
        </p:nvPicPr>
        <p:blipFill>
          <a:blip r:embed="rId2" cstate="print"/>
          <a:srcRect/>
          <a:stretch>
            <a:fillRect/>
          </a:stretch>
        </p:blipFill>
        <p:spPr bwMode="auto">
          <a:xfrm>
            <a:off x="2857488" y="3500444"/>
            <a:ext cx="1000132" cy="1331291"/>
          </a:xfrm>
          <a:prstGeom prst="rect">
            <a:avLst/>
          </a:prstGeom>
          <a:noFill/>
        </p:spPr>
      </p:pic>
      <p:pic>
        <p:nvPicPr>
          <p:cNvPr id="13315" name="Picture 3" descr="C:\Users\Ирина\Desktop\презентация\0038-024-.png"/>
          <p:cNvPicPr>
            <a:picLocks noChangeAspect="1" noChangeArrowheads="1"/>
          </p:cNvPicPr>
          <p:nvPr/>
        </p:nvPicPr>
        <p:blipFill>
          <a:blip r:embed="rId3" cstate="print"/>
          <a:srcRect/>
          <a:stretch>
            <a:fillRect/>
          </a:stretch>
        </p:blipFill>
        <p:spPr bwMode="auto">
          <a:xfrm>
            <a:off x="4572000" y="3500444"/>
            <a:ext cx="1033460" cy="1320739"/>
          </a:xfrm>
          <a:prstGeom prst="rect">
            <a:avLst/>
          </a:prstGeom>
          <a:noFill/>
        </p:spPr>
      </p:pic>
      <p:pic>
        <p:nvPicPr>
          <p:cNvPr id="13316" name="Picture 4" descr="C:\Users\Ирина\Desktop\презентация\flat,800x800,075,f.u2.jpg"/>
          <p:cNvPicPr>
            <a:picLocks noChangeAspect="1" noChangeArrowheads="1"/>
          </p:cNvPicPr>
          <p:nvPr/>
        </p:nvPicPr>
        <p:blipFill>
          <a:blip r:embed="rId4" cstate="print"/>
          <a:srcRect/>
          <a:stretch>
            <a:fillRect/>
          </a:stretch>
        </p:blipFill>
        <p:spPr bwMode="auto">
          <a:xfrm>
            <a:off x="6286512" y="3357568"/>
            <a:ext cx="1357322" cy="1340907"/>
          </a:xfrm>
          <a:prstGeom prst="rect">
            <a:avLst/>
          </a:prstGeom>
          <a:noFill/>
        </p:spPr>
      </p:pic>
      <p:pic>
        <p:nvPicPr>
          <p:cNvPr id="13317" name="Picture 5" descr="C:\Users\Ирина\Desktop\презентация\Plato-Quotes-Hindi.jpg"/>
          <p:cNvPicPr>
            <a:picLocks noChangeAspect="1" noChangeArrowheads="1"/>
          </p:cNvPicPr>
          <p:nvPr/>
        </p:nvPicPr>
        <p:blipFill>
          <a:blip r:embed="rId5" cstate="print"/>
          <a:srcRect/>
          <a:stretch>
            <a:fillRect/>
          </a:stretch>
        </p:blipFill>
        <p:spPr bwMode="auto">
          <a:xfrm>
            <a:off x="3000364" y="142858"/>
            <a:ext cx="3857652" cy="5134978"/>
          </a:xfrm>
          <a:prstGeom prst="rect">
            <a:avLst/>
          </a:prstGeom>
          <a:noFill/>
        </p:spPr>
      </p:pic>
      <p:pic>
        <p:nvPicPr>
          <p:cNvPr id="12" name="Picture 3" descr="C:\Users\Ирина\Desktop\презентация\0038-024-.png"/>
          <p:cNvPicPr>
            <a:picLocks noChangeAspect="1" noChangeArrowheads="1"/>
          </p:cNvPicPr>
          <p:nvPr/>
        </p:nvPicPr>
        <p:blipFill>
          <a:blip r:embed="rId3" cstate="print"/>
          <a:srcRect/>
          <a:stretch>
            <a:fillRect/>
          </a:stretch>
        </p:blipFill>
        <p:spPr bwMode="auto">
          <a:xfrm>
            <a:off x="2643174" y="142858"/>
            <a:ext cx="4000528" cy="5112587"/>
          </a:xfrm>
          <a:prstGeom prst="rect">
            <a:avLst/>
          </a:prstGeom>
          <a:noFill/>
        </p:spPr>
      </p:pic>
      <p:pic>
        <p:nvPicPr>
          <p:cNvPr id="13" name="Picture 4" descr="C:\Users\Ирина\Desktop\презентация\flat,800x800,075,f.u2.jpg"/>
          <p:cNvPicPr>
            <a:picLocks noChangeAspect="1" noChangeArrowheads="1"/>
          </p:cNvPicPr>
          <p:nvPr/>
        </p:nvPicPr>
        <p:blipFill>
          <a:blip r:embed="rId6" cstate="print"/>
          <a:srcRect/>
          <a:stretch>
            <a:fillRect/>
          </a:stretch>
        </p:blipFill>
        <p:spPr bwMode="auto">
          <a:xfrm>
            <a:off x="2357422" y="0"/>
            <a:ext cx="5000660" cy="4940184"/>
          </a:xfrm>
          <a:prstGeom prst="rect">
            <a:avLst/>
          </a:prstGeom>
          <a:noFill/>
        </p:spPr>
      </p:pic>
      <p:pic>
        <p:nvPicPr>
          <p:cNvPr id="14" name="Picture 2" descr="C:\Users\Ирина\Desktop\EZ_Wheel.gif"/>
          <p:cNvPicPr>
            <a:picLocks noChangeAspect="1" noChangeArrowheads="1" noCrop="1"/>
          </p:cNvPicPr>
          <p:nvPr/>
        </p:nvPicPr>
        <p:blipFill>
          <a:blip r:embed="rId7" cstate="print"/>
          <a:srcRect/>
          <a:stretch>
            <a:fillRect/>
          </a:stretch>
        </p:blipFill>
        <p:spPr bwMode="auto">
          <a:xfrm>
            <a:off x="357158" y="214296"/>
            <a:ext cx="1933575" cy="14954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4" presetClass="entr" presetSubtype="16" fill="hold" nodeType="afterEffect">
                                  <p:stCondLst>
                                    <p:cond delay="0"/>
                                  </p:stCondLst>
                                  <p:childTnLst>
                                    <p:set>
                                      <p:cBhvr>
                                        <p:cTn id="11" dur="1" fill="hold">
                                          <p:stCondLst>
                                            <p:cond delay="0"/>
                                          </p:stCondLst>
                                        </p:cTn>
                                        <p:tgtEl>
                                          <p:spTgt spid="13317"/>
                                        </p:tgtEl>
                                        <p:attrNameLst>
                                          <p:attrName>style.visibility</p:attrName>
                                        </p:attrNameLst>
                                      </p:cBhvr>
                                      <p:to>
                                        <p:strVal val="visible"/>
                                      </p:to>
                                    </p:set>
                                    <p:animEffect transition="in" filter="box(in)">
                                      <p:cBhvr>
                                        <p:cTn id="12" dur="2000"/>
                                        <p:tgtEl>
                                          <p:spTgt spid="13317"/>
                                        </p:tgtEl>
                                      </p:cBhvr>
                                    </p:animEffect>
                                  </p:childTnLst>
                                </p:cTn>
                              </p:par>
                            </p:childTnLst>
                          </p:cTn>
                        </p:par>
                        <p:par>
                          <p:cTn id="13" fill="hold">
                            <p:stCondLst>
                              <p:cond delay="4000"/>
                            </p:stCondLst>
                            <p:childTnLst>
                              <p:par>
                                <p:cTn id="14" presetID="55" presetClass="exit" presetSubtype="0" fill="hold" nodeType="afterEffect">
                                  <p:stCondLst>
                                    <p:cond delay="0"/>
                                  </p:stCondLst>
                                  <p:childTnLst>
                                    <p:anim calcmode="lin" valueType="num">
                                      <p:cBhvr>
                                        <p:cTn id="15" dur="2000"/>
                                        <p:tgtEl>
                                          <p:spTgt spid="13317"/>
                                        </p:tgtEl>
                                        <p:attrNameLst>
                                          <p:attrName>ppt_w</p:attrName>
                                        </p:attrNameLst>
                                      </p:cBhvr>
                                      <p:tavLst>
                                        <p:tav tm="0">
                                          <p:val>
                                            <p:strVal val="ppt_w"/>
                                          </p:val>
                                        </p:tav>
                                        <p:tav tm="100000">
                                          <p:val>
                                            <p:strVal val="ppt_w*0.70"/>
                                          </p:val>
                                        </p:tav>
                                      </p:tavLst>
                                    </p:anim>
                                    <p:anim calcmode="lin" valueType="num">
                                      <p:cBhvr>
                                        <p:cTn id="16" dur="2000"/>
                                        <p:tgtEl>
                                          <p:spTgt spid="13317"/>
                                        </p:tgtEl>
                                        <p:attrNameLst>
                                          <p:attrName>ppt_h</p:attrName>
                                        </p:attrNameLst>
                                      </p:cBhvr>
                                      <p:tavLst>
                                        <p:tav tm="0">
                                          <p:val>
                                            <p:strVal val="ppt_h"/>
                                          </p:val>
                                        </p:tav>
                                        <p:tav tm="100000">
                                          <p:val>
                                            <p:strVal val="ppt_h"/>
                                          </p:val>
                                        </p:tav>
                                      </p:tavLst>
                                    </p:anim>
                                    <p:animEffect transition="out" filter="fade">
                                      <p:cBhvr>
                                        <p:cTn id="17" dur="2000"/>
                                        <p:tgtEl>
                                          <p:spTgt spid="13317"/>
                                        </p:tgtEl>
                                      </p:cBhvr>
                                    </p:animEffect>
                                    <p:set>
                                      <p:cBhvr>
                                        <p:cTn id="18" dur="1" fill="hold">
                                          <p:stCondLst>
                                            <p:cond delay="1999"/>
                                          </p:stCondLst>
                                        </p:cTn>
                                        <p:tgtEl>
                                          <p:spTgt spid="13317"/>
                                        </p:tgtEl>
                                        <p:attrNameLst>
                                          <p:attrName>style.visibility</p:attrName>
                                        </p:attrNameLst>
                                      </p:cBhvr>
                                      <p:to>
                                        <p:strVal val="hidden"/>
                                      </p:to>
                                    </p:set>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2000" fill="hold"/>
                                        <p:tgtEl>
                                          <p:spTgt spid="6"/>
                                        </p:tgtEl>
                                        <p:attrNameLst>
                                          <p:attrName>ppt_x</p:attrName>
                                        </p:attrNameLst>
                                      </p:cBhvr>
                                      <p:tavLst>
                                        <p:tav tm="0">
                                          <p:val>
                                            <p:strVal val="#ppt_x"/>
                                          </p:val>
                                        </p:tav>
                                        <p:tav tm="100000">
                                          <p:val>
                                            <p:strVal val="#ppt_x"/>
                                          </p:val>
                                        </p:tav>
                                      </p:tavLst>
                                    </p:anim>
                                    <p:anim calcmode="lin" valueType="num">
                                      <p:cBhvr additive="base">
                                        <p:cTn id="23" dur="20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4" presetClass="entr" presetSubtype="16"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2000"/>
                                        <p:tgtEl>
                                          <p:spTgt spid="12"/>
                                        </p:tgtEl>
                                      </p:cBhvr>
                                    </p:animEffect>
                                  </p:childTnLst>
                                </p:cTn>
                              </p:par>
                            </p:childTnLst>
                          </p:cTn>
                        </p:par>
                        <p:par>
                          <p:cTn id="28" fill="hold">
                            <p:stCondLst>
                              <p:cond delay="10000"/>
                            </p:stCondLst>
                            <p:childTnLst>
                              <p:par>
                                <p:cTn id="29" presetID="55" presetClass="exit" presetSubtype="0" fill="hold" nodeType="afterEffect">
                                  <p:stCondLst>
                                    <p:cond delay="0"/>
                                  </p:stCondLst>
                                  <p:childTnLst>
                                    <p:anim calcmode="lin" valueType="num">
                                      <p:cBhvr>
                                        <p:cTn id="30" dur="2000"/>
                                        <p:tgtEl>
                                          <p:spTgt spid="12"/>
                                        </p:tgtEl>
                                        <p:attrNameLst>
                                          <p:attrName>ppt_w</p:attrName>
                                        </p:attrNameLst>
                                      </p:cBhvr>
                                      <p:tavLst>
                                        <p:tav tm="0">
                                          <p:val>
                                            <p:strVal val="ppt_w"/>
                                          </p:val>
                                        </p:tav>
                                        <p:tav tm="100000">
                                          <p:val>
                                            <p:strVal val="ppt_w*0.70"/>
                                          </p:val>
                                        </p:tav>
                                      </p:tavLst>
                                    </p:anim>
                                    <p:anim calcmode="lin" valueType="num">
                                      <p:cBhvr>
                                        <p:cTn id="31" dur="2000"/>
                                        <p:tgtEl>
                                          <p:spTgt spid="12"/>
                                        </p:tgtEl>
                                        <p:attrNameLst>
                                          <p:attrName>ppt_h</p:attrName>
                                        </p:attrNameLst>
                                      </p:cBhvr>
                                      <p:tavLst>
                                        <p:tav tm="0">
                                          <p:val>
                                            <p:strVal val="ppt_h"/>
                                          </p:val>
                                        </p:tav>
                                        <p:tav tm="100000">
                                          <p:val>
                                            <p:strVal val="ppt_h"/>
                                          </p:val>
                                        </p:tav>
                                      </p:tavLst>
                                    </p:anim>
                                    <p:animEffect transition="out" filter="fade">
                                      <p:cBhvr>
                                        <p:cTn id="32" dur="2000"/>
                                        <p:tgtEl>
                                          <p:spTgt spid="12"/>
                                        </p:tgtEl>
                                      </p:cBhvr>
                                    </p:animEffect>
                                    <p:set>
                                      <p:cBhvr>
                                        <p:cTn id="33" dur="1" fill="hold">
                                          <p:stCondLst>
                                            <p:cond delay="1999"/>
                                          </p:stCondLst>
                                        </p:cTn>
                                        <p:tgtEl>
                                          <p:spTgt spid="12"/>
                                        </p:tgtEl>
                                        <p:attrNameLst>
                                          <p:attrName>style.visibility</p:attrName>
                                        </p:attrNameLst>
                                      </p:cBhvr>
                                      <p:to>
                                        <p:strVal val="hidden"/>
                                      </p:to>
                                    </p:set>
                                  </p:childTnLst>
                                </p:cTn>
                              </p:par>
                            </p:childTnLst>
                          </p:cTn>
                        </p:par>
                        <p:par>
                          <p:cTn id="34" fill="hold">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2000" fill="hold"/>
                                        <p:tgtEl>
                                          <p:spTgt spid="4"/>
                                        </p:tgtEl>
                                        <p:attrNameLst>
                                          <p:attrName>ppt_x</p:attrName>
                                        </p:attrNameLst>
                                      </p:cBhvr>
                                      <p:tavLst>
                                        <p:tav tm="0">
                                          <p:val>
                                            <p:strVal val="#ppt_x"/>
                                          </p:val>
                                        </p:tav>
                                        <p:tav tm="100000">
                                          <p:val>
                                            <p:strVal val="#ppt_x"/>
                                          </p:val>
                                        </p:tav>
                                      </p:tavLst>
                                    </p:anim>
                                    <p:anim calcmode="lin" valueType="num">
                                      <p:cBhvr additive="base">
                                        <p:cTn id="38" dur="2000" fill="hold"/>
                                        <p:tgtEl>
                                          <p:spTgt spid="4"/>
                                        </p:tgtEl>
                                        <p:attrNameLst>
                                          <p:attrName>ppt_y</p:attrName>
                                        </p:attrNameLst>
                                      </p:cBhvr>
                                      <p:tavLst>
                                        <p:tav tm="0">
                                          <p:val>
                                            <p:strVal val="1+#ppt_h/2"/>
                                          </p:val>
                                        </p:tav>
                                        <p:tav tm="100000">
                                          <p:val>
                                            <p:strVal val="#ppt_y"/>
                                          </p:val>
                                        </p:tav>
                                      </p:tavLst>
                                    </p:anim>
                                  </p:childTnLst>
                                </p:cTn>
                              </p:par>
                            </p:childTnLst>
                          </p:cTn>
                        </p:par>
                        <p:par>
                          <p:cTn id="39" fill="hold">
                            <p:stCondLst>
                              <p:cond delay="14000"/>
                            </p:stCondLst>
                            <p:childTnLst>
                              <p:par>
                                <p:cTn id="40" presetID="4" presetClass="entr" presetSubtype="16"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ox(in)">
                                      <p:cBhvr>
                                        <p:cTn id="42" dur="2000"/>
                                        <p:tgtEl>
                                          <p:spTgt spid="13"/>
                                        </p:tgtEl>
                                      </p:cBhvr>
                                    </p:animEffect>
                                  </p:childTnLst>
                                </p:cTn>
                              </p:par>
                            </p:childTnLst>
                          </p:cTn>
                        </p:par>
                        <p:par>
                          <p:cTn id="43" fill="hold">
                            <p:stCondLst>
                              <p:cond delay="16000"/>
                            </p:stCondLst>
                            <p:childTnLst>
                              <p:par>
                                <p:cTn id="44" presetID="55" presetClass="exit" presetSubtype="0" fill="hold" nodeType="afterEffect">
                                  <p:stCondLst>
                                    <p:cond delay="0"/>
                                  </p:stCondLst>
                                  <p:childTnLst>
                                    <p:anim calcmode="lin" valueType="num">
                                      <p:cBhvr>
                                        <p:cTn id="45" dur="2000"/>
                                        <p:tgtEl>
                                          <p:spTgt spid="13"/>
                                        </p:tgtEl>
                                        <p:attrNameLst>
                                          <p:attrName>ppt_w</p:attrName>
                                        </p:attrNameLst>
                                      </p:cBhvr>
                                      <p:tavLst>
                                        <p:tav tm="0">
                                          <p:val>
                                            <p:strVal val="ppt_w"/>
                                          </p:val>
                                        </p:tav>
                                        <p:tav tm="100000">
                                          <p:val>
                                            <p:strVal val="ppt_w*0.70"/>
                                          </p:val>
                                        </p:tav>
                                      </p:tavLst>
                                    </p:anim>
                                    <p:anim calcmode="lin" valueType="num">
                                      <p:cBhvr>
                                        <p:cTn id="46" dur="2000"/>
                                        <p:tgtEl>
                                          <p:spTgt spid="13"/>
                                        </p:tgtEl>
                                        <p:attrNameLst>
                                          <p:attrName>ppt_h</p:attrName>
                                        </p:attrNameLst>
                                      </p:cBhvr>
                                      <p:tavLst>
                                        <p:tav tm="0">
                                          <p:val>
                                            <p:strVal val="ppt_h"/>
                                          </p:val>
                                        </p:tav>
                                        <p:tav tm="100000">
                                          <p:val>
                                            <p:strVal val="ppt_h"/>
                                          </p:val>
                                        </p:tav>
                                      </p:tavLst>
                                    </p:anim>
                                    <p:animEffect transition="out" filter="fade">
                                      <p:cBhvr>
                                        <p:cTn id="47" dur="2000"/>
                                        <p:tgtEl>
                                          <p:spTgt spid="13"/>
                                        </p:tgtEl>
                                      </p:cBhvr>
                                    </p:animEffect>
                                    <p:set>
                                      <p:cBhvr>
                                        <p:cTn id="48"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1538" y="1071552"/>
            <a:ext cx="4000528" cy="2308324"/>
          </a:xfrm>
          <a:prstGeom prst="rect">
            <a:avLst/>
          </a:prstGeom>
        </p:spPr>
        <p:txBody>
          <a:bodyPr wrap="square">
            <a:spAutoFit/>
          </a:bodyPr>
          <a:lstStyle/>
          <a:p>
            <a:r>
              <a:rPr lang="ru-RU" sz="2000" b="1" dirty="0" smtClean="0">
                <a:latin typeface="Times New Roman" pitchFamily="18" charset="0"/>
                <a:cs typeface="Times New Roman" pitchFamily="18" charset="0"/>
              </a:rPr>
              <a:t>Древний философ Сократ не занимался геометрией, поскольку не любил ее. У него был ученик </a:t>
            </a:r>
            <a:r>
              <a:rPr lang="ru-RU" sz="2400" b="1" i="1" dirty="0" smtClean="0">
                <a:solidFill>
                  <a:srgbClr val="C00000"/>
                </a:solidFill>
                <a:latin typeface="Monotype Corsiva" pitchFamily="66" charset="0"/>
                <a:cs typeface="Times New Roman" pitchFamily="18" charset="0"/>
              </a:rPr>
              <a:t>Платон</a:t>
            </a:r>
            <a:r>
              <a:rPr lang="ru-RU" sz="2400" b="1" i="1"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тоже философ, который занимался геометрией и сделал такую надпись над дверьми дома.</a:t>
            </a:r>
            <a:endParaRPr lang="ru-RU" sz="2000" b="1" dirty="0">
              <a:latin typeface="Times New Roman" pitchFamily="18" charset="0"/>
              <a:cs typeface="Times New Roman" pitchFamily="18" charset="0"/>
            </a:endParaRPr>
          </a:p>
        </p:txBody>
      </p:sp>
      <p:pic>
        <p:nvPicPr>
          <p:cNvPr id="4" name="Picture 2" descr="C:\Users\Ирина\Desktop\EZ_Wheel.gif"/>
          <p:cNvPicPr>
            <a:picLocks noChangeAspect="1" noChangeArrowheads="1" noCrop="1"/>
          </p:cNvPicPr>
          <p:nvPr/>
        </p:nvPicPr>
        <p:blipFill>
          <a:blip r:embed="rId2" cstate="print"/>
          <a:srcRect/>
          <a:stretch>
            <a:fillRect/>
          </a:stretch>
        </p:blipFill>
        <p:spPr bwMode="auto">
          <a:xfrm>
            <a:off x="2071670" y="3429006"/>
            <a:ext cx="1933575" cy="1495425"/>
          </a:xfrm>
          <a:prstGeom prst="rect">
            <a:avLst/>
          </a:prstGeom>
          <a:noFill/>
        </p:spPr>
      </p:pic>
      <p:pic>
        <p:nvPicPr>
          <p:cNvPr id="1026" name="Picture 2" descr="C:\Users\Ирина\Desktop\презентация\51.jpg"/>
          <p:cNvPicPr>
            <a:picLocks noChangeAspect="1" noChangeArrowheads="1"/>
          </p:cNvPicPr>
          <p:nvPr/>
        </p:nvPicPr>
        <p:blipFill>
          <a:blip r:embed="rId3" cstate="print"/>
          <a:srcRect/>
          <a:stretch>
            <a:fillRect/>
          </a:stretch>
        </p:blipFill>
        <p:spPr bwMode="auto">
          <a:xfrm>
            <a:off x="5286380" y="642924"/>
            <a:ext cx="2714644" cy="391636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2000232" y="428610"/>
            <a:ext cx="6643734" cy="18466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smtClean="0">
                <a:ln>
                  <a:noFill/>
                </a:ln>
                <a:solidFill>
                  <a:srgbClr val="0000FF"/>
                </a:solidFill>
                <a:effectLst/>
                <a:latin typeface="Monotype Corsiva" pitchFamily="66" charset="0"/>
                <a:ea typeface="MS Mincho" pitchFamily="49" charset="-128"/>
                <a:cs typeface="Times New Roman" pitchFamily="18" charset="0"/>
              </a:rPr>
              <a:t>Вопрос 6:</a:t>
            </a:r>
            <a:r>
              <a:rPr kumimoji="0" lang="ru-RU" altLang="ja-JP" sz="2400" b="1" i="0" u="none" strike="noStrike" cap="none" normalizeH="0" baseline="0" dirty="0" smtClean="0">
                <a:ln>
                  <a:noFill/>
                </a:ln>
                <a:solidFill>
                  <a:schemeClr val="tx1"/>
                </a:solidFill>
                <a:effectLst/>
                <a:latin typeface="Monotype Corsiva" pitchFamily="66" charset="0"/>
                <a:ea typeface="MS Mincho" pitchFamily="49" charset="-128"/>
                <a:cs typeface="Times New Roman" pitchFamily="18" charset="0"/>
              </a:rPr>
              <a:t> </a:t>
            </a:r>
            <a:r>
              <a:rPr kumimoji="0" lang="ru-RU"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Кроме теоретиков, в Греции  были ученые – практики. Они, например, первыми научились издали определять расстояния до корабля в море с помощью равнобедренного треугольника.</a:t>
            </a:r>
            <a:endParaRPr kumimoji="0" lang="ru-RU" altLang="ja-JP"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Кто из греческих математиков научил египтян определять высоту пирамиды по длине ее тени?</a:t>
            </a:r>
            <a:endParaRPr kumimoji="0" lang="ru-RU" altLang="ja-JP" b="1" i="0" u="none" strike="noStrike" cap="none" normalizeH="0" baseline="0" dirty="0" smtClean="0">
              <a:ln>
                <a:noFill/>
              </a:ln>
              <a:solidFill>
                <a:schemeClr val="tx1"/>
              </a:solidFill>
              <a:effectLst/>
              <a:latin typeface="Arial" pitchFamily="34" charset="0"/>
              <a:cs typeface="Arial" pitchFamily="34" charset="0"/>
            </a:endParaRPr>
          </a:p>
        </p:txBody>
      </p:sp>
      <p:sp>
        <p:nvSpPr>
          <p:cNvPr id="3" name="Прямоугольник 2"/>
          <p:cNvSpPr/>
          <p:nvPr/>
        </p:nvSpPr>
        <p:spPr>
          <a:xfrm>
            <a:off x="2786050" y="3000378"/>
            <a:ext cx="896399" cy="461665"/>
          </a:xfrm>
          <a:prstGeom prst="rect">
            <a:avLst/>
          </a:prstGeom>
        </p:spPr>
        <p:txBody>
          <a:bodyPr wrap="none">
            <a:spAutoFit/>
          </a:bodyPr>
          <a:lstStyle/>
          <a:p>
            <a:r>
              <a:rPr lang="ru-RU" sz="2400" b="1" dirty="0" smtClean="0">
                <a:latin typeface="Monotype Corsiva" pitchFamily="66" charset="0"/>
              </a:rPr>
              <a:t>Фалес</a:t>
            </a:r>
            <a:endParaRPr lang="ru-RU" sz="2400" b="1" dirty="0">
              <a:latin typeface="Monotype Corsiva" pitchFamily="66" charset="0"/>
            </a:endParaRPr>
          </a:p>
        </p:txBody>
      </p:sp>
      <p:sp>
        <p:nvSpPr>
          <p:cNvPr id="4" name="Прямоугольник 3"/>
          <p:cNvSpPr/>
          <p:nvPr/>
        </p:nvSpPr>
        <p:spPr>
          <a:xfrm>
            <a:off x="3071802" y="2357436"/>
            <a:ext cx="2664512" cy="461665"/>
          </a:xfrm>
          <a:prstGeom prst="rect">
            <a:avLst/>
          </a:prstGeom>
        </p:spPr>
        <p:txBody>
          <a:bodyPr wrap="none">
            <a:spAutoFit/>
          </a:bodyPr>
          <a:lstStyle/>
          <a:p>
            <a:r>
              <a:rPr lang="ru-RU" sz="2400" b="1" i="1" dirty="0" smtClean="0">
                <a:solidFill>
                  <a:srgbClr val="C00000"/>
                </a:solidFill>
                <a:latin typeface="Monotype Corsiva" pitchFamily="66" charset="0"/>
              </a:rPr>
              <a:t>Варианты  ответов: </a:t>
            </a:r>
            <a:endParaRPr lang="ru-RU" sz="2400" b="1" i="1" dirty="0">
              <a:solidFill>
                <a:srgbClr val="C00000"/>
              </a:solidFill>
              <a:latin typeface="Monotype Corsiva" pitchFamily="66" charset="0"/>
            </a:endParaRPr>
          </a:p>
        </p:txBody>
      </p:sp>
      <p:sp>
        <p:nvSpPr>
          <p:cNvPr id="5" name="Прямоугольник 4"/>
          <p:cNvSpPr/>
          <p:nvPr/>
        </p:nvSpPr>
        <p:spPr>
          <a:xfrm>
            <a:off x="6072198" y="3000378"/>
            <a:ext cx="1067921" cy="461665"/>
          </a:xfrm>
          <a:prstGeom prst="rect">
            <a:avLst/>
          </a:prstGeom>
        </p:spPr>
        <p:txBody>
          <a:bodyPr wrap="none">
            <a:spAutoFit/>
          </a:bodyPr>
          <a:lstStyle/>
          <a:p>
            <a:pPr lvl="0"/>
            <a:r>
              <a:rPr lang="ru-RU" sz="2400" b="1" dirty="0" err="1" smtClean="0">
                <a:solidFill>
                  <a:prstClr val="black"/>
                </a:solidFill>
                <a:latin typeface="Monotype Corsiva" pitchFamily="66" charset="0"/>
              </a:rPr>
              <a:t>Рлатон</a:t>
            </a:r>
            <a:endParaRPr lang="ru-RU" sz="2400" b="1" dirty="0">
              <a:solidFill>
                <a:prstClr val="black"/>
              </a:solidFill>
              <a:latin typeface="Monotype Corsiva" pitchFamily="66" charset="0"/>
            </a:endParaRPr>
          </a:p>
        </p:txBody>
      </p:sp>
      <p:sp>
        <p:nvSpPr>
          <p:cNvPr id="6" name="Прямоугольник 5"/>
          <p:cNvSpPr/>
          <p:nvPr/>
        </p:nvSpPr>
        <p:spPr>
          <a:xfrm>
            <a:off x="4500562" y="3000378"/>
            <a:ext cx="1087157" cy="461665"/>
          </a:xfrm>
          <a:prstGeom prst="rect">
            <a:avLst/>
          </a:prstGeom>
        </p:spPr>
        <p:txBody>
          <a:bodyPr wrap="none">
            <a:spAutoFit/>
          </a:bodyPr>
          <a:lstStyle/>
          <a:p>
            <a:r>
              <a:rPr lang="ru-RU" sz="2400" b="1" dirty="0" smtClean="0">
                <a:solidFill>
                  <a:prstClr val="black"/>
                </a:solidFill>
                <a:latin typeface="Monotype Corsiva" pitchFamily="66" charset="0"/>
              </a:rPr>
              <a:t>Евклид </a:t>
            </a:r>
            <a:endParaRPr lang="ru-RU" dirty="0"/>
          </a:p>
        </p:txBody>
      </p:sp>
      <p:pic>
        <p:nvPicPr>
          <p:cNvPr id="11265" name="Picture 1" descr="C:\Users\Ирина\Desktop\презентация\fales3.jpg"/>
          <p:cNvPicPr>
            <a:picLocks noChangeAspect="1" noChangeArrowheads="1"/>
          </p:cNvPicPr>
          <p:nvPr/>
        </p:nvPicPr>
        <p:blipFill>
          <a:blip r:embed="rId2" cstate="print"/>
          <a:srcRect/>
          <a:stretch>
            <a:fillRect/>
          </a:stretch>
        </p:blipFill>
        <p:spPr bwMode="auto">
          <a:xfrm>
            <a:off x="2571736" y="3429006"/>
            <a:ext cx="1310613" cy="1500198"/>
          </a:xfrm>
          <a:prstGeom prst="rect">
            <a:avLst/>
          </a:prstGeom>
          <a:noFill/>
        </p:spPr>
      </p:pic>
      <p:pic>
        <p:nvPicPr>
          <p:cNvPr id="11266" name="Picture 2" descr="C:\Users\Ирина\Desktop\презентация\31c0832112647a93cbce09f036d87e23.jpg"/>
          <p:cNvPicPr>
            <a:picLocks noChangeAspect="1" noChangeArrowheads="1"/>
          </p:cNvPicPr>
          <p:nvPr/>
        </p:nvPicPr>
        <p:blipFill>
          <a:blip r:embed="rId3" cstate="print"/>
          <a:srcRect/>
          <a:stretch>
            <a:fillRect/>
          </a:stretch>
        </p:blipFill>
        <p:spPr bwMode="auto">
          <a:xfrm>
            <a:off x="4429124" y="3500444"/>
            <a:ext cx="1178727" cy="1414473"/>
          </a:xfrm>
          <a:prstGeom prst="rect">
            <a:avLst/>
          </a:prstGeom>
          <a:noFill/>
        </p:spPr>
      </p:pic>
      <p:pic>
        <p:nvPicPr>
          <p:cNvPr id="11267" name="Picture 3" descr="C:\Users\Ирина\Desktop\презентация\Plato-Quotes-Hindi.jpg"/>
          <p:cNvPicPr>
            <a:picLocks noChangeAspect="1" noChangeArrowheads="1"/>
          </p:cNvPicPr>
          <p:nvPr/>
        </p:nvPicPr>
        <p:blipFill>
          <a:blip r:embed="rId4" cstate="print"/>
          <a:srcRect/>
          <a:stretch>
            <a:fillRect/>
          </a:stretch>
        </p:blipFill>
        <p:spPr bwMode="auto">
          <a:xfrm>
            <a:off x="6143636" y="3500444"/>
            <a:ext cx="1071570" cy="1426383"/>
          </a:xfrm>
          <a:prstGeom prst="rect">
            <a:avLst/>
          </a:prstGeom>
          <a:noFill/>
        </p:spPr>
      </p:pic>
      <p:pic>
        <p:nvPicPr>
          <p:cNvPr id="10" name="Picture 1" descr="C:\Users\Ирина\Desktop\презентация\fales3.jpg"/>
          <p:cNvPicPr>
            <a:picLocks noChangeAspect="1" noChangeArrowheads="1"/>
          </p:cNvPicPr>
          <p:nvPr/>
        </p:nvPicPr>
        <p:blipFill>
          <a:blip r:embed="rId5" cstate="print"/>
          <a:srcRect/>
          <a:stretch>
            <a:fillRect/>
          </a:stretch>
        </p:blipFill>
        <p:spPr bwMode="auto">
          <a:xfrm>
            <a:off x="2643174" y="0"/>
            <a:ext cx="4572032" cy="5233393"/>
          </a:xfrm>
          <a:prstGeom prst="rect">
            <a:avLst/>
          </a:prstGeom>
          <a:noFill/>
        </p:spPr>
      </p:pic>
      <p:pic>
        <p:nvPicPr>
          <p:cNvPr id="11" name="Picture 2" descr="C:\Users\Ирина\Desktop\презентация\31c0832112647a93cbce09f036d87e23.jpg"/>
          <p:cNvPicPr>
            <a:picLocks noChangeAspect="1" noChangeArrowheads="1"/>
          </p:cNvPicPr>
          <p:nvPr/>
        </p:nvPicPr>
        <p:blipFill>
          <a:blip r:embed="rId3" cstate="print"/>
          <a:srcRect/>
          <a:stretch>
            <a:fillRect/>
          </a:stretch>
        </p:blipFill>
        <p:spPr bwMode="auto">
          <a:xfrm>
            <a:off x="2571736" y="-500084"/>
            <a:ext cx="4929222" cy="5915068"/>
          </a:xfrm>
          <a:prstGeom prst="rect">
            <a:avLst/>
          </a:prstGeom>
          <a:noFill/>
        </p:spPr>
      </p:pic>
      <p:pic>
        <p:nvPicPr>
          <p:cNvPr id="12" name="Picture 3" descr="C:\Users\Ирина\Desktop\презентация\Plato-Quotes-Hindi.jpg"/>
          <p:cNvPicPr>
            <a:picLocks noChangeAspect="1" noChangeArrowheads="1"/>
          </p:cNvPicPr>
          <p:nvPr/>
        </p:nvPicPr>
        <p:blipFill>
          <a:blip r:embed="rId6" cstate="print"/>
          <a:srcRect/>
          <a:stretch>
            <a:fillRect/>
          </a:stretch>
        </p:blipFill>
        <p:spPr bwMode="auto">
          <a:xfrm>
            <a:off x="2928926" y="-562032"/>
            <a:ext cx="4286280" cy="5705532"/>
          </a:xfrm>
          <a:prstGeom prst="rect">
            <a:avLst/>
          </a:prstGeom>
          <a:noFill/>
        </p:spPr>
      </p:pic>
      <p:pic>
        <p:nvPicPr>
          <p:cNvPr id="13" name="Picture 2" descr="C:\Users\Ирина\Desktop\EZ_Wheel.gif"/>
          <p:cNvPicPr>
            <a:picLocks noChangeAspect="1" noChangeArrowheads="1" noCrop="1"/>
          </p:cNvPicPr>
          <p:nvPr/>
        </p:nvPicPr>
        <p:blipFill>
          <a:blip r:embed="rId7" cstate="print"/>
          <a:srcRect/>
          <a:stretch>
            <a:fillRect/>
          </a:stretch>
        </p:blipFill>
        <p:spPr bwMode="auto">
          <a:xfrm>
            <a:off x="285720" y="214296"/>
            <a:ext cx="1933575" cy="14954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5"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2000"/>
                                        <p:tgtEl>
                                          <p:spTgt spid="10"/>
                                        </p:tgtEl>
                                      </p:cBhvr>
                                    </p:animEffect>
                                  </p:childTnLst>
                                </p:cTn>
                              </p:par>
                            </p:childTnLst>
                          </p:cTn>
                        </p:par>
                        <p:par>
                          <p:cTn id="13" fill="hold">
                            <p:stCondLst>
                              <p:cond delay="4000"/>
                            </p:stCondLst>
                            <p:childTnLst>
                              <p:par>
                                <p:cTn id="14" presetID="55" presetClass="exit" presetSubtype="0" fill="hold" nodeType="afterEffect">
                                  <p:stCondLst>
                                    <p:cond delay="0"/>
                                  </p:stCondLst>
                                  <p:childTnLst>
                                    <p:anim calcmode="lin" valueType="num">
                                      <p:cBhvr>
                                        <p:cTn id="15" dur="2000"/>
                                        <p:tgtEl>
                                          <p:spTgt spid="10"/>
                                        </p:tgtEl>
                                        <p:attrNameLst>
                                          <p:attrName>ppt_w</p:attrName>
                                        </p:attrNameLst>
                                      </p:cBhvr>
                                      <p:tavLst>
                                        <p:tav tm="0">
                                          <p:val>
                                            <p:strVal val="ppt_w"/>
                                          </p:val>
                                        </p:tav>
                                        <p:tav tm="100000">
                                          <p:val>
                                            <p:strVal val="ppt_w*0.70"/>
                                          </p:val>
                                        </p:tav>
                                      </p:tavLst>
                                    </p:anim>
                                    <p:anim calcmode="lin" valueType="num">
                                      <p:cBhvr>
                                        <p:cTn id="16" dur="2000"/>
                                        <p:tgtEl>
                                          <p:spTgt spid="10"/>
                                        </p:tgtEl>
                                        <p:attrNameLst>
                                          <p:attrName>ppt_h</p:attrName>
                                        </p:attrNameLst>
                                      </p:cBhvr>
                                      <p:tavLst>
                                        <p:tav tm="0">
                                          <p:val>
                                            <p:strVal val="ppt_h"/>
                                          </p:val>
                                        </p:tav>
                                        <p:tav tm="100000">
                                          <p:val>
                                            <p:strVal val="ppt_h"/>
                                          </p:val>
                                        </p:tav>
                                      </p:tavLst>
                                    </p:anim>
                                    <p:animEffect transition="out" filter="fade">
                                      <p:cBhvr>
                                        <p:cTn id="17" dur="2000"/>
                                        <p:tgtEl>
                                          <p:spTgt spid="10"/>
                                        </p:tgtEl>
                                      </p:cBhvr>
                                    </p:animEffect>
                                    <p:set>
                                      <p:cBhvr>
                                        <p:cTn id="18" dur="1" fill="hold">
                                          <p:stCondLst>
                                            <p:cond delay="1999"/>
                                          </p:stCondLst>
                                        </p:cTn>
                                        <p:tgtEl>
                                          <p:spTgt spid="10"/>
                                        </p:tgtEl>
                                        <p:attrNameLst>
                                          <p:attrName>style.visibility</p:attrName>
                                        </p:attrNameLst>
                                      </p:cBhvr>
                                      <p:to>
                                        <p:strVal val="hidden"/>
                                      </p:to>
                                    </p:set>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2000" fill="hold"/>
                                        <p:tgtEl>
                                          <p:spTgt spid="6"/>
                                        </p:tgtEl>
                                        <p:attrNameLst>
                                          <p:attrName>ppt_x</p:attrName>
                                        </p:attrNameLst>
                                      </p:cBhvr>
                                      <p:tavLst>
                                        <p:tav tm="0">
                                          <p:val>
                                            <p:strVal val="#ppt_x"/>
                                          </p:val>
                                        </p:tav>
                                        <p:tav tm="100000">
                                          <p:val>
                                            <p:strVal val="#ppt_x"/>
                                          </p:val>
                                        </p:tav>
                                      </p:tavLst>
                                    </p:anim>
                                    <p:anim calcmode="lin" valueType="num">
                                      <p:cBhvr additive="base">
                                        <p:cTn id="23" dur="20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5" presetClass="entr" presetSubtype="1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2000"/>
                                        <p:tgtEl>
                                          <p:spTgt spid="11"/>
                                        </p:tgtEl>
                                      </p:cBhvr>
                                    </p:animEffect>
                                  </p:childTnLst>
                                </p:cTn>
                              </p:par>
                            </p:childTnLst>
                          </p:cTn>
                        </p:par>
                        <p:par>
                          <p:cTn id="28" fill="hold">
                            <p:stCondLst>
                              <p:cond delay="10000"/>
                            </p:stCondLst>
                            <p:childTnLst>
                              <p:par>
                                <p:cTn id="29" presetID="55" presetClass="exit" presetSubtype="0" fill="hold" nodeType="afterEffect">
                                  <p:stCondLst>
                                    <p:cond delay="0"/>
                                  </p:stCondLst>
                                  <p:childTnLst>
                                    <p:anim calcmode="lin" valueType="num">
                                      <p:cBhvr>
                                        <p:cTn id="30" dur="2000"/>
                                        <p:tgtEl>
                                          <p:spTgt spid="11"/>
                                        </p:tgtEl>
                                        <p:attrNameLst>
                                          <p:attrName>ppt_w</p:attrName>
                                        </p:attrNameLst>
                                      </p:cBhvr>
                                      <p:tavLst>
                                        <p:tav tm="0">
                                          <p:val>
                                            <p:strVal val="ppt_w"/>
                                          </p:val>
                                        </p:tav>
                                        <p:tav tm="100000">
                                          <p:val>
                                            <p:strVal val="ppt_w*0.70"/>
                                          </p:val>
                                        </p:tav>
                                      </p:tavLst>
                                    </p:anim>
                                    <p:anim calcmode="lin" valueType="num">
                                      <p:cBhvr>
                                        <p:cTn id="31" dur="2000"/>
                                        <p:tgtEl>
                                          <p:spTgt spid="11"/>
                                        </p:tgtEl>
                                        <p:attrNameLst>
                                          <p:attrName>ppt_h</p:attrName>
                                        </p:attrNameLst>
                                      </p:cBhvr>
                                      <p:tavLst>
                                        <p:tav tm="0">
                                          <p:val>
                                            <p:strVal val="ppt_h"/>
                                          </p:val>
                                        </p:tav>
                                        <p:tav tm="100000">
                                          <p:val>
                                            <p:strVal val="ppt_h"/>
                                          </p:val>
                                        </p:tav>
                                      </p:tavLst>
                                    </p:anim>
                                    <p:animEffect transition="out" filter="fade">
                                      <p:cBhvr>
                                        <p:cTn id="32" dur="2000"/>
                                        <p:tgtEl>
                                          <p:spTgt spid="11"/>
                                        </p:tgtEl>
                                      </p:cBhvr>
                                    </p:animEffect>
                                    <p:set>
                                      <p:cBhvr>
                                        <p:cTn id="33" dur="1" fill="hold">
                                          <p:stCondLst>
                                            <p:cond delay="1999"/>
                                          </p:stCondLst>
                                        </p:cTn>
                                        <p:tgtEl>
                                          <p:spTgt spid="11"/>
                                        </p:tgtEl>
                                        <p:attrNameLst>
                                          <p:attrName>style.visibility</p:attrName>
                                        </p:attrNameLst>
                                      </p:cBhvr>
                                      <p:to>
                                        <p:strVal val="hidden"/>
                                      </p:to>
                                    </p:set>
                                  </p:childTnLst>
                                </p:cTn>
                              </p:par>
                            </p:childTnLst>
                          </p:cTn>
                        </p:par>
                        <p:par>
                          <p:cTn id="34" fill="hold">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2000" fill="hold"/>
                                        <p:tgtEl>
                                          <p:spTgt spid="5"/>
                                        </p:tgtEl>
                                        <p:attrNameLst>
                                          <p:attrName>ppt_x</p:attrName>
                                        </p:attrNameLst>
                                      </p:cBhvr>
                                      <p:tavLst>
                                        <p:tav tm="0">
                                          <p:val>
                                            <p:strVal val="#ppt_x"/>
                                          </p:val>
                                        </p:tav>
                                        <p:tav tm="100000">
                                          <p:val>
                                            <p:strVal val="#ppt_x"/>
                                          </p:val>
                                        </p:tav>
                                      </p:tavLst>
                                    </p:anim>
                                    <p:anim calcmode="lin" valueType="num">
                                      <p:cBhvr additive="base">
                                        <p:cTn id="38" dur="2000" fill="hold"/>
                                        <p:tgtEl>
                                          <p:spTgt spid="5"/>
                                        </p:tgtEl>
                                        <p:attrNameLst>
                                          <p:attrName>ppt_y</p:attrName>
                                        </p:attrNameLst>
                                      </p:cBhvr>
                                      <p:tavLst>
                                        <p:tav tm="0">
                                          <p:val>
                                            <p:strVal val="1+#ppt_h/2"/>
                                          </p:val>
                                        </p:tav>
                                        <p:tav tm="100000">
                                          <p:val>
                                            <p:strVal val="#ppt_y"/>
                                          </p:val>
                                        </p:tav>
                                      </p:tavLst>
                                    </p:anim>
                                  </p:childTnLst>
                                </p:cTn>
                              </p:par>
                            </p:childTnLst>
                          </p:cTn>
                        </p:par>
                        <p:par>
                          <p:cTn id="39" fill="hold">
                            <p:stCondLst>
                              <p:cond delay="14000"/>
                            </p:stCondLst>
                            <p:childTnLst>
                              <p:par>
                                <p:cTn id="40" presetID="5" presetClass="entr" presetSubtype="1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heckerboard(across)">
                                      <p:cBhvr>
                                        <p:cTn id="42" dur="2000"/>
                                        <p:tgtEl>
                                          <p:spTgt spid="12"/>
                                        </p:tgtEl>
                                      </p:cBhvr>
                                    </p:animEffect>
                                  </p:childTnLst>
                                </p:cTn>
                              </p:par>
                            </p:childTnLst>
                          </p:cTn>
                        </p:par>
                        <p:par>
                          <p:cTn id="43" fill="hold">
                            <p:stCondLst>
                              <p:cond delay="16000"/>
                            </p:stCondLst>
                            <p:childTnLst>
                              <p:par>
                                <p:cTn id="44" presetID="55" presetClass="exit" presetSubtype="0" fill="hold" nodeType="afterEffect">
                                  <p:stCondLst>
                                    <p:cond delay="0"/>
                                  </p:stCondLst>
                                  <p:childTnLst>
                                    <p:anim calcmode="lin" valueType="num">
                                      <p:cBhvr>
                                        <p:cTn id="45" dur="2000"/>
                                        <p:tgtEl>
                                          <p:spTgt spid="12"/>
                                        </p:tgtEl>
                                        <p:attrNameLst>
                                          <p:attrName>ppt_w</p:attrName>
                                        </p:attrNameLst>
                                      </p:cBhvr>
                                      <p:tavLst>
                                        <p:tav tm="0">
                                          <p:val>
                                            <p:strVal val="ppt_w"/>
                                          </p:val>
                                        </p:tav>
                                        <p:tav tm="100000">
                                          <p:val>
                                            <p:strVal val="ppt_w*0.70"/>
                                          </p:val>
                                        </p:tav>
                                      </p:tavLst>
                                    </p:anim>
                                    <p:anim calcmode="lin" valueType="num">
                                      <p:cBhvr>
                                        <p:cTn id="46" dur="2000"/>
                                        <p:tgtEl>
                                          <p:spTgt spid="12"/>
                                        </p:tgtEl>
                                        <p:attrNameLst>
                                          <p:attrName>ppt_h</p:attrName>
                                        </p:attrNameLst>
                                      </p:cBhvr>
                                      <p:tavLst>
                                        <p:tav tm="0">
                                          <p:val>
                                            <p:strVal val="ppt_h"/>
                                          </p:val>
                                        </p:tav>
                                        <p:tav tm="100000">
                                          <p:val>
                                            <p:strVal val="ppt_h"/>
                                          </p:val>
                                        </p:tav>
                                      </p:tavLst>
                                    </p:anim>
                                    <p:animEffect transition="out" filter="fade">
                                      <p:cBhvr>
                                        <p:cTn id="47" dur="2000"/>
                                        <p:tgtEl>
                                          <p:spTgt spid="12"/>
                                        </p:tgtEl>
                                      </p:cBhvr>
                                    </p:animEffect>
                                    <p:set>
                                      <p:cBhvr>
                                        <p:cTn id="48"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42910" y="642924"/>
            <a:ext cx="5429288" cy="2308324"/>
          </a:xfrm>
          <a:prstGeom prst="rect">
            <a:avLst/>
          </a:prstGeom>
        </p:spPr>
        <p:txBody>
          <a:bodyPr wrap="square">
            <a:spAutoFit/>
          </a:bodyPr>
          <a:lstStyle/>
          <a:p>
            <a:r>
              <a:rPr lang="ru-RU" sz="2400" b="1" dirty="0" smtClean="0">
                <a:latin typeface="Times New Roman" pitchFamily="18" charset="0"/>
                <a:cs typeface="Times New Roman" pitchFamily="18" charset="0"/>
              </a:rPr>
              <a:t>Греческий математик </a:t>
            </a:r>
            <a:r>
              <a:rPr lang="ru-RU" sz="2400" b="1" i="1" dirty="0" smtClean="0">
                <a:solidFill>
                  <a:srgbClr val="C00000"/>
                </a:solidFill>
                <a:latin typeface="Monotype Corsiva" pitchFamily="66" charset="0"/>
                <a:cs typeface="Times New Roman" pitchFamily="18" charset="0"/>
              </a:rPr>
              <a:t>Фалес</a:t>
            </a:r>
            <a:r>
              <a:rPr lang="ru-RU" sz="2400" b="1" dirty="0" smtClean="0">
                <a:latin typeface="Times New Roman" pitchFamily="18" charset="0"/>
                <a:cs typeface="Times New Roman" pitchFamily="18" charset="0"/>
              </a:rPr>
              <a:t> научил египтян определять высоту пирамиды по длине ее тени: </a:t>
            </a:r>
            <a:r>
              <a:rPr lang="ru-RU" sz="2400" b="1" i="1" dirty="0" smtClean="0">
                <a:latin typeface="Times New Roman" pitchFamily="18" charset="0"/>
                <a:cs typeface="Times New Roman" pitchFamily="18" charset="0"/>
              </a:rPr>
              <a:t>Когда длина тени палки будет равна её длине, то и высота пирамиды будет равна длине её тени.</a:t>
            </a:r>
            <a:endParaRPr lang="ru-RU" sz="2400" b="1" i="1" dirty="0">
              <a:latin typeface="Times New Roman" pitchFamily="18" charset="0"/>
              <a:cs typeface="Times New Roman" pitchFamily="18" charset="0"/>
            </a:endParaRPr>
          </a:p>
        </p:txBody>
      </p:sp>
      <p:pic>
        <p:nvPicPr>
          <p:cNvPr id="19457" name="Picture 1" descr="рнипн"/>
          <p:cNvPicPr>
            <a:picLocks noChangeAspect="1" noChangeArrowheads="1"/>
          </p:cNvPicPr>
          <p:nvPr/>
        </p:nvPicPr>
        <p:blipFill>
          <a:blip r:embed="rId2" cstate="print"/>
          <a:srcRect/>
          <a:stretch>
            <a:fillRect/>
          </a:stretch>
        </p:blipFill>
        <p:spPr bwMode="auto">
          <a:xfrm>
            <a:off x="6357950" y="1000114"/>
            <a:ext cx="2000264" cy="2467127"/>
          </a:xfrm>
          <a:prstGeom prst="rect">
            <a:avLst/>
          </a:prstGeom>
          <a:noFill/>
          <a:ln w="9525">
            <a:noFill/>
            <a:miter lim="800000"/>
            <a:headEnd/>
            <a:tailEnd/>
          </a:ln>
        </p:spPr>
      </p:pic>
      <p:pic>
        <p:nvPicPr>
          <p:cNvPr id="10241" name="Picture 1" descr="C:\Users\Ирина\Desktop\презентация\0008-004-.png"/>
          <p:cNvPicPr>
            <a:picLocks noChangeAspect="1" noChangeArrowheads="1"/>
          </p:cNvPicPr>
          <p:nvPr/>
        </p:nvPicPr>
        <p:blipFill>
          <a:blip r:embed="rId3" cstate="print"/>
          <a:srcRect/>
          <a:stretch>
            <a:fillRect/>
          </a:stretch>
        </p:blipFill>
        <p:spPr bwMode="auto">
          <a:xfrm>
            <a:off x="1142976" y="3000378"/>
            <a:ext cx="4929222" cy="1718186"/>
          </a:xfrm>
          <a:prstGeom prst="rect">
            <a:avLst/>
          </a:prstGeom>
          <a:noFill/>
        </p:spPr>
      </p:pic>
      <p:pic>
        <p:nvPicPr>
          <p:cNvPr id="5" name="Picture 2" descr="C:\Users\Ирина\Desktop\EZ_Wheel.gif"/>
          <p:cNvPicPr>
            <a:picLocks noChangeAspect="1" noChangeArrowheads="1" noCrop="1"/>
          </p:cNvPicPr>
          <p:nvPr/>
        </p:nvPicPr>
        <p:blipFill>
          <a:blip r:embed="rId4" cstate="print"/>
          <a:srcRect/>
          <a:stretch>
            <a:fillRect/>
          </a:stretch>
        </p:blipFill>
        <p:spPr bwMode="auto">
          <a:xfrm>
            <a:off x="6286512" y="3429006"/>
            <a:ext cx="1933575" cy="149542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0" y="1602668"/>
            <a:ext cx="5000628"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smtClean="0">
                <a:ln>
                  <a:noFill/>
                </a:ln>
                <a:solidFill>
                  <a:schemeClr val="bg1"/>
                </a:solidFill>
                <a:effectLst/>
                <a:latin typeface="Monotype Corsiva" pitchFamily="66" charset="0"/>
                <a:ea typeface="MS Mincho" pitchFamily="49" charset="-128"/>
                <a:cs typeface="Times New Roman" pitchFamily="18" charset="0"/>
              </a:rPr>
              <a:t>Начался тысячелетний период средних веков, который можно назвать сложным для математики, т.к. у науки появился злейший враг – христианская церковь. Книги ученых монахи палили на кострах. Церковь жестоко преследовала любую научную идею. От инквизиции пострадали такие выдающиеся ученые, как Галилей, Бруно и другие.</a:t>
            </a:r>
            <a:endParaRPr kumimoji="0" lang="ru-RU" altLang="ja-JP" sz="2400" b="1" i="0" u="none" strike="noStrike" cap="none" normalizeH="0" baseline="0" dirty="0" smtClean="0">
              <a:ln>
                <a:noFill/>
              </a:ln>
              <a:solidFill>
                <a:schemeClr val="bg1"/>
              </a:solidFill>
              <a:effectLst/>
              <a:latin typeface="Monotype Corsiva" pitchFamily="66" charset="0"/>
              <a:cs typeface="Arial" pitchFamily="34" charset="0"/>
            </a:endParaRPr>
          </a:p>
        </p:txBody>
      </p:sp>
      <p:pic>
        <p:nvPicPr>
          <p:cNvPr id="34818" name="Picture 2" descr="Image1207"/>
          <p:cNvPicPr>
            <a:picLocks noChangeAspect="1" noChangeArrowheads="1"/>
          </p:cNvPicPr>
          <p:nvPr/>
        </p:nvPicPr>
        <p:blipFill>
          <a:blip r:embed="rId2" cstate="print"/>
          <a:srcRect/>
          <a:stretch>
            <a:fillRect/>
          </a:stretch>
        </p:blipFill>
        <p:spPr bwMode="auto">
          <a:xfrm>
            <a:off x="4929190" y="1857370"/>
            <a:ext cx="4075127" cy="3075937"/>
          </a:xfrm>
          <a:prstGeom prst="rect">
            <a:avLst/>
          </a:prstGeom>
          <a:noFill/>
          <a:ln w="9525">
            <a:noFill/>
            <a:miter lim="800000"/>
            <a:headEnd/>
            <a:tailEnd/>
          </a:ln>
        </p:spPr>
      </p:pic>
      <p:sp>
        <p:nvSpPr>
          <p:cNvPr id="4" name="Rectangle 1"/>
          <p:cNvSpPr>
            <a:spLocks noChangeArrowheads="1"/>
          </p:cNvSpPr>
          <p:nvPr/>
        </p:nvSpPr>
        <p:spPr bwMode="auto">
          <a:xfrm>
            <a:off x="142844" y="0"/>
            <a:ext cx="8715436"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smtClean="0">
                <a:ln>
                  <a:noFill/>
                </a:ln>
                <a:solidFill>
                  <a:schemeClr val="bg1"/>
                </a:solidFill>
                <a:effectLst/>
                <a:latin typeface="Monotype Corsiva" pitchFamily="66" charset="0"/>
                <a:ea typeface="MS Mincho" pitchFamily="49" charset="-128"/>
                <a:cs typeface="Times New Roman" pitchFamily="18" charset="0"/>
              </a:rPr>
              <a:t>Вскоре все страны, про которые мы рассказывали, были завоеваны римлянами. Римляне убили Архимеда. А вот настоящими математиками они так и не стали..  Около 500 лет Римская империя была разбита племенами с севера Европы и перестала существовать.  </a:t>
            </a:r>
            <a:endParaRPr kumimoji="0" lang="ru-RU" altLang="ja-JP" sz="2400" b="1" i="0" u="none" strike="noStrike" cap="none" normalizeH="0" baseline="0" dirty="0" smtClean="0">
              <a:ln>
                <a:noFill/>
              </a:ln>
              <a:solidFill>
                <a:schemeClr val="bg1"/>
              </a:solidFill>
              <a:effectLst/>
              <a:latin typeface="Monotype Corsiva" pitchFamily="66"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43372" y="3571882"/>
            <a:ext cx="2664512" cy="461665"/>
          </a:xfrm>
          <a:prstGeom prst="rect">
            <a:avLst/>
          </a:prstGeom>
        </p:spPr>
        <p:txBody>
          <a:bodyPr wrap="none">
            <a:spAutoFit/>
          </a:bodyPr>
          <a:lstStyle/>
          <a:p>
            <a:r>
              <a:rPr lang="ru-RU" sz="2400" b="1" i="1" dirty="0" smtClean="0">
                <a:solidFill>
                  <a:srgbClr val="C00000"/>
                </a:solidFill>
                <a:latin typeface="Monotype Corsiva" pitchFamily="66" charset="0"/>
              </a:rPr>
              <a:t>Варианты  ответов: </a:t>
            </a:r>
            <a:endParaRPr lang="ru-RU" sz="2400" b="1" i="1" dirty="0">
              <a:solidFill>
                <a:srgbClr val="C00000"/>
              </a:solidFill>
              <a:latin typeface="Monotype Corsiva" pitchFamily="66" charset="0"/>
            </a:endParaRPr>
          </a:p>
        </p:txBody>
      </p:sp>
      <p:sp>
        <p:nvSpPr>
          <p:cNvPr id="23553" name="Rectangle 1"/>
          <p:cNvSpPr>
            <a:spLocks noChangeArrowheads="1"/>
          </p:cNvSpPr>
          <p:nvPr/>
        </p:nvSpPr>
        <p:spPr bwMode="auto">
          <a:xfrm>
            <a:off x="1714480" y="357172"/>
            <a:ext cx="6786610" cy="35086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smtClean="0">
                <a:ln>
                  <a:noFill/>
                </a:ln>
                <a:solidFill>
                  <a:srgbClr val="0000FF"/>
                </a:solidFill>
                <a:effectLst/>
                <a:latin typeface="Monotype Corsiva" pitchFamily="66" charset="0"/>
                <a:ea typeface="MS Mincho" pitchFamily="49" charset="-128"/>
                <a:cs typeface="Times New Roman" pitchFamily="18" charset="0"/>
              </a:rPr>
              <a:t>Вопрос 7:</a:t>
            </a:r>
            <a:r>
              <a:rPr kumimoji="0" lang="ru-RU" altLang="ja-JP" sz="2400" b="1" i="0" u="none" strike="noStrike" cap="none" normalizeH="0" baseline="0" dirty="0" smtClean="0">
                <a:ln>
                  <a:noFill/>
                </a:ln>
                <a:solidFill>
                  <a:schemeClr val="tx1"/>
                </a:solidFill>
                <a:effectLst/>
                <a:latin typeface="Monotype Corsiva" pitchFamily="66" charset="0"/>
                <a:ea typeface="MS Mincho" pitchFamily="49" charset="-128"/>
                <a:cs typeface="Times New Roman" pitchFamily="18" charset="0"/>
              </a:rPr>
              <a:t> </a:t>
            </a:r>
            <a:r>
              <a:rPr kumimoji="0" lang="ru-RU"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Этот человек – известный математики и физик Учений жил одновременно с Декартом, Ферма, которые были более знатными людьми, чем он сам. Его новаторская работа по теории вероятности созвучна с аналогичной работой Ферма.</a:t>
            </a:r>
            <a:endParaRPr kumimoji="0" lang="ru-RU" altLang="ja-JP"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Его жизнь – это история человека, который не оценил свой талант. Ученый не осознал, что был рожден не для того, чтобы уничтожать иезуитов, а чтоб стать великим математиком. И все же ему удалось осуществить то, на что он был способен, и никто не сможет больше этого сделать. Как физик, изучающий работы Торричелли, которые касаются атмосферного давления, он внес существенные изменения к ним.</a:t>
            </a:r>
            <a:endParaRPr kumimoji="0" lang="ru-RU" altLang="ja-JP"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Кто этот ученый?</a:t>
            </a:r>
            <a:endParaRPr kumimoji="0" lang="ru-RU" altLang="ja-JP" b="1" i="0" u="none" strike="noStrike" cap="none" normalizeH="0" baseline="0" dirty="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2643174" y="4071948"/>
            <a:ext cx="1164101" cy="461665"/>
          </a:xfrm>
          <a:prstGeom prst="rect">
            <a:avLst/>
          </a:prstGeom>
        </p:spPr>
        <p:txBody>
          <a:bodyPr wrap="none">
            <a:spAutoFit/>
          </a:bodyPr>
          <a:lstStyle/>
          <a:p>
            <a:r>
              <a:rPr lang="ru-RU" sz="2400" b="1" dirty="0" smtClean="0">
                <a:latin typeface="Monotype Corsiva" pitchFamily="66" charset="0"/>
              </a:rPr>
              <a:t>Ньютон</a:t>
            </a:r>
            <a:endParaRPr lang="ru-RU" sz="2400" b="1" dirty="0">
              <a:latin typeface="Monotype Corsiva" pitchFamily="66" charset="0"/>
            </a:endParaRPr>
          </a:p>
        </p:txBody>
      </p:sp>
      <p:sp>
        <p:nvSpPr>
          <p:cNvPr id="6" name="Прямоугольник 5"/>
          <p:cNvSpPr/>
          <p:nvPr/>
        </p:nvSpPr>
        <p:spPr>
          <a:xfrm>
            <a:off x="6500826" y="4143386"/>
            <a:ext cx="1311578" cy="461665"/>
          </a:xfrm>
          <a:prstGeom prst="rect">
            <a:avLst/>
          </a:prstGeom>
        </p:spPr>
        <p:txBody>
          <a:bodyPr wrap="none">
            <a:spAutoFit/>
          </a:bodyPr>
          <a:lstStyle/>
          <a:p>
            <a:pPr lvl="0"/>
            <a:r>
              <a:rPr lang="ru-RU" sz="2400" b="1" dirty="0" smtClean="0">
                <a:solidFill>
                  <a:prstClr val="black"/>
                </a:solidFill>
                <a:latin typeface="Monotype Corsiva" pitchFamily="66" charset="0"/>
              </a:rPr>
              <a:t>Коперник</a:t>
            </a:r>
            <a:endParaRPr lang="ru-RU" sz="2400" b="1" dirty="0">
              <a:solidFill>
                <a:prstClr val="black"/>
              </a:solidFill>
              <a:latin typeface="Monotype Corsiva" pitchFamily="66" charset="0"/>
            </a:endParaRPr>
          </a:p>
        </p:txBody>
      </p:sp>
      <p:sp>
        <p:nvSpPr>
          <p:cNvPr id="7" name="Прямоугольник 6"/>
          <p:cNvSpPr/>
          <p:nvPr/>
        </p:nvSpPr>
        <p:spPr>
          <a:xfrm>
            <a:off x="4572000" y="4071948"/>
            <a:ext cx="1151277" cy="461665"/>
          </a:xfrm>
          <a:prstGeom prst="rect">
            <a:avLst/>
          </a:prstGeom>
        </p:spPr>
        <p:txBody>
          <a:bodyPr wrap="none">
            <a:spAutoFit/>
          </a:bodyPr>
          <a:lstStyle/>
          <a:p>
            <a:r>
              <a:rPr lang="ru-RU" sz="2400" b="1" dirty="0" smtClean="0">
                <a:solidFill>
                  <a:prstClr val="black"/>
                </a:solidFill>
                <a:latin typeface="Monotype Corsiva" pitchFamily="66" charset="0"/>
              </a:rPr>
              <a:t>Паскаль</a:t>
            </a:r>
            <a:endParaRPr lang="ru-RU" dirty="0"/>
          </a:p>
        </p:txBody>
      </p:sp>
      <p:pic>
        <p:nvPicPr>
          <p:cNvPr id="8193" name="Picture 1" descr="C:\Users\Ирина\Desktop\презентация\1484675122_preview_Isaac-Newton-Drawing-Pic.jpg"/>
          <p:cNvPicPr>
            <a:picLocks noChangeAspect="1" noChangeArrowheads="1"/>
          </p:cNvPicPr>
          <p:nvPr/>
        </p:nvPicPr>
        <p:blipFill>
          <a:blip r:embed="rId2" cstate="print"/>
          <a:srcRect/>
          <a:stretch>
            <a:fillRect/>
          </a:stretch>
        </p:blipFill>
        <p:spPr bwMode="auto">
          <a:xfrm>
            <a:off x="2285985" y="105220"/>
            <a:ext cx="4357718" cy="4829983"/>
          </a:xfrm>
          <a:prstGeom prst="rect">
            <a:avLst/>
          </a:prstGeom>
          <a:noFill/>
        </p:spPr>
      </p:pic>
      <p:pic>
        <p:nvPicPr>
          <p:cNvPr id="8194" name="Picture 2" descr="C:\Users\Ирина\Desktop\презентация\1_paskal_000.jpg"/>
          <p:cNvPicPr>
            <a:picLocks noChangeAspect="1" noChangeArrowheads="1"/>
          </p:cNvPicPr>
          <p:nvPr/>
        </p:nvPicPr>
        <p:blipFill>
          <a:blip r:embed="rId3" cstate="print"/>
          <a:srcRect/>
          <a:stretch>
            <a:fillRect/>
          </a:stretch>
        </p:blipFill>
        <p:spPr bwMode="auto">
          <a:xfrm>
            <a:off x="2643174" y="0"/>
            <a:ext cx="4286248" cy="5228587"/>
          </a:xfrm>
          <a:prstGeom prst="rect">
            <a:avLst/>
          </a:prstGeom>
          <a:noFill/>
        </p:spPr>
      </p:pic>
      <p:pic>
        <p:nvPicPr>
          <p:cNvPr id="8195" name="Picture 3" descr="C:\Users\Ирина\Desktop\презентация\slide_15.jpg"/>
          <p:cNvPicPr>
            <a:picLocks noChangeAspect="1" noChangeArrowheads="1"/>
          </p:cNvPicPr>
          <p:nvPr/>
        </p:nvPicPr>
        <p:blipFill>
          <a:blip r:embed="rId4" cstate="print"/>
          <a:srcRect/>
          <a:stretch>
            <a:fillRect/>
          </a:stretch>
        </p:blipFill>
        <p:spPr bwMode="auto">
          <a:xfrm>
            <a:off x="1214414" y="285734"/>
            <a:ext cx="7000924" cy="4619118"/>
          </a:xfrm>
          <a:prstGeom prst="rect">
            <a:avLst/>
          </a:prstGeom>
          <a:noFill/>
        </p:spPr>
      </p:pic>
      <p:pic>
        <p:nvPicPr>
          <p:cNvPr id="10" name="Picture 2" descr="C:\Users\Ирина\Desktop\EZ_Wheel.gif"/>
          <p:cNvPicPr>
            <a:picLocks noChangeAspect="1" noChangeArrowheads="1" noCrop="1"/>
          </p:cNvPicPr>
          <p:nvPr/>
        </p:nvPicPr>
        <p:blipFill>
          <a:blip r:embed="rId5" cstate="print"/>
          <a:srcRect/>
          <a:stretch>
            <a:fillRect/>
          </a:stretch>
        </p:blipFill>
        <p:spPr bwMode="auto">
          <a:xfrm>
            <a:off x="0" y="285734"/>
            <a:ext cx="1933575" cy="14954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8" presetClass="entr" presetSubtype="16" fill="hold" nodeType="afterEffect">
                                  <p:stCondLst>
                                    <p:cond delay="0"/>
                                  </p:stCondLst>
                                  <p:childTnLst>
                                    <p:set>
                                      <p:cBhvr>
                                        <p:cTn id="11" dur="1" fill="hold">
                                          <p:stCondLst>
                                            <p:cond delay="0"/>
                                          </p:stCondLst>
                                        </p:cTn>
                                        <p:tgtEl>
                                          <p:spTgt spid="8193"/>
                                        </p:tgtEl>
                                        <p:attrNameLst>
                                          <p:attrName>style.visibility</p:attrName>
                                        </p:attrNameLst>
                                      </p:cBhvr>
                                      <p:to>
                                        <p:strVal val="visible"/>
                                      </p:to>
                                    </p:set>
                                    <p:animEffect transition="in" filter="diamond(in)">
                                      <p:cBhvr>
                                        <p:cTn id="12" dur="2000"/>
                                        <p:tgtEl>
                                          <p:spTgt spid="8193"/>
                                        </p:tgtEl>
                                      </p:cBhvr>
                                    </p:animEffect>
                                  </p:childTnLst>
                                </p:cTn>
                              </p:par>
                            </p:childTnLst>
                          </p:cTn>
                        </p:par>
                        <p:par>
                          <p:cTn id="13" fill="hold">
                            <p:stCondLst>
                              <p:cond delay="4000"/>
                            </p:stCondLst>
                            <p:childTnLst>
                              <p:par>
                                <p:cTn id="14" presetID="55" presetClass="exit" presetSubtype="0" fill="hold" nodeType="afterEffect">
                                  <p:stCondLst>
                                    <p:cond delay="0"/>
                                  </p:stCondLst>
                                  <p:childTnLst>
                                    <p:anim calcmode="lin" valueType="num">
                                      <p:cBhvr>
                                        <p:cTn id="15" dur="2000"/>
                                        <p:tgtEl>
                                          <p:spTgt spid="8193"/>
                                        </p:tgtEl>
                                        <p:attrNameLst>
                                          <p:attrName>ppt_w</p:attrName>
                                        </p:attrNameLst>
                                      </p:cBhvr>
                                      <p:tavLst>
                                        <p:tav tm="0">
                                          <p:val>
                                            <p:strVal val="ppt_w"/>
                                          </p:val>
                                        </p:tav>
                                        <p:tav tm="100000">
                                          <p:val>
                                            <p:strVal val="ppt_w*0.70"/>
                                          </p:val>
                                        </p:tav>
                                      </p:tavLst>
                                    </p:anim>
                                    <p:anim calcmode="lin" valueType="num">
                                      <p:cBhvr>
                                        <p:cTn id="16" dur="2000"/>
                                        <p:tgtEl>
                                          <p:spTgt spid="8193"/>
                                        </p:tgtEl>
                                        <p:attrNameLst>
                                          <p:attrName>ppt_h</p:attrName>
                                        </p:attrNameLst>
                                      </p:cBhvr>
                                      <p:tavLst>
                                        <p:tav tm="0">
                                          <p:val>
                                            <p:strVal val="ppt_h"/>
                                          </p:val>
                                        </p:tav>
                                        <p:tav tm="100000">
                                          <p:val>
                                            <p:strVal val="ppt_h"/>
                                          </p:val>
                                        </p:tav>
                                      </p:tavLst>
                                    </p:anim>
                                    <p:animEffect transition="out" filter="fade">
                                      <p:cBhvr>
                                        <p:cTn id="17" dur="2000"/>
                                        <p:tgtEl>
                                          <p:spTgt spid="8193"/>
                                        </p:tgtEl>
                                      </p:cBhvr>
                                    </p:animEffect>
                                    <p:set>
                                      <p:cBhvr>
                                        <p:cTn id="18" dur="1" fill="hold">
                                          <p:stCondLst>
                                            <p:cond delay="1999"/>
                                          </p:stCondLst>
                                        </p:cTn>
                                        <p:tgtEl>
                                          <p:spTgt spid="8193"/>
                                        </p:tgtEl>
                                        <p:attrNameLst>
                                          <p:attrName>style.visibility</p:attrName>
                                        </p:attrNameLst>
                                      </p:cBhvr>
                                      <p:to>
                                        <p:strVal val="hidden"/>
                                      </p:to>
                                    </p:set>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2000" fill="hold"/>
                                        <p:tgtEl>
                                          <p:spTgt spid="7"/>
                                        </p:tgtEl>
                                        <p:attrNameLst>
                                          <p:attrName>ppt_x</p:attrName>
                                        </p:attrNameLst>
                                      </p:cBhvr>
                                      <p:tavLst>
                                        <p:tav tm="0">
                                          <p:val>
                                            <p:strVal val="#ppt_x"/>
                                          </p:val>
                                        </p:tav>
                                        <p:tav tm="100000">
                                          <p:val>
                                            <p:strVal val="#ppt_x"/>
                                          </p:val>
                                        </p:tav>
                                      </p:tavLst>
                                    </p:anim>
                                    <p:anim calcmode="lin" valueType="num">
                                      <p:cBhvr additive="base">
                                        <p:cTn id="23" dur="20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8" presetClass="entr" presetSubtype="16" fill="hold" nodeType="afterEffect">
                                  <p:stCondLst>
                                    <p:cond delay="0"/>
                                  </p:stCondLst>
                                  <p:childTnLst>
                                    <p:set>
                                      <p:cBhvr>
                                        <p:cTn id="26" dur="1" fill="hold">
                                          <p:stCondLst>
                                            <p:cond delay="0"/>
                                          </p:stCondLst>
                                        </p:cTn>
                                        <p:tgtEl>
                                          <p:spTgt spid="8194"/>
                                        </p:tgtEl>
                                        <p:attrNameLst>
                                          <p:attrName>style.visibility</p:attrName>
                                        </p:attrNameLst>
                                      </p:cBhvr>
                                      <p:to>
                                        <p:strVal val="visible"/>
                                      </p:to>
                                    </p:set>
                                    <p:animEffect transition="in" filter="diamond(in)">
                                      <p:cBhvr>
                                        <p:cTn id="27" dur="2000"/>
                                        <p:tgtEl>
                                          <p:spTgt spid="8194"/>
                                        </p:tgtEl>
                                      </p:cBhvr>
                                    </p:animEffect>
                                  </p:childTnLst>
                                </p:cTn>
                              </p:par>
                            </p:childTnLst>
                          </p:cTn>
                        </p:par>
                        <p:par>
                          <p:cTn id="28" fill="hold">
                            <p:stCondLst>
                              <p:cond delay="10000"/>
                            </p:stCondLst>
                            <p:childTnLst>
                              <p:par>
                                <p:cTn id="29" presetID="55" presetClass="exit" presetSubtype="0" fill="hold" nodeType="afterEffect">
                                  <p:stCondLst>
                                    <p:cond delay="0"/>
                                  </p:stCondLst>
                                  <p:childTnLst>
                                    <p:anim calcmode="lin" valueType="num">
                                      <p:cBhvr>
                                        <p:cTn id="30" dur="2000"/>
                                        <p:tgtEl>
                                          <p:spTgt spid="8194"/>
                                        </p:tgtEl>
                                        <p:attrNameLst>
                                          <p:attrName>ppt_w</p:attrName>
                                        </p:attrNameLst>
                                      </p:cBhvr>
                                      <p:tavLst>
                                        <p:tav tm="0">
                                          <p:val>
                                            <p:strVal val="ppt_w"/>
                                          </p:val>
                                        </p:tav>
                                        <p:tav tm="100000">
                                          <p:val>
                                            <p:strVal val="ppt_w*0.70"/>
                                          </p:val>
                                        </p:tav>
                                      </p:tavLst>
                                    </p:anim>
                                    <p:anim calcmode="lin" valueType="num">
                                      <p:cBhvr>
                                        <p:cTn id="31" dur="2000"/>
                                        <p:tgtEl>
                                          <p:spTgt spid="8194"/>
                                        </p:tgtEl>
                                        <p:attrNameLst>
                                          <p:attrName>ppt_h</p:attrName>
                                        </p:attrNameLst>
                                      </p:cBhvr>
                                      <p:tavLst>
                                        <p:tav tm="0">
                                          <p:val>
                                            <p:strVal val="ppt_h"/>
                                          </p:val>
                                        </p:tav>
                                        <p:tav tm="100000">
                                          <p:val>
                                            <p:strVal val="ppt_h"/>
                                          </p:val>
                                        </p:tav>
                                      </p:tavLst>
                                    </p:anim>
                                    <p:animEffect transition="out" filter="fade">
                                      <p:cBhvr>
                                        <p:cTn id="32" dur="2000"/>
                                        <p:tgtEl>
                                          <p:spTgt spid="8194"/>
                                        </p:tgtEl>
                                      </p:cBhvr>
                                    </p:animEffect>
                                    <p:set>
                                      <p:cBhvr>
                                        <p:cTn id="33" dur="1" fill="hold">
                                          <p:stCondLst>
                                            <p:cond delay="1999"/>
                                          </p:stCondLst>
                                        </p:cTn>
                                        <p:tgtEl>
                                          <p:spTgt spid="8194"/>
                                        </p:tgtEl>
                                        <p:attrNameLst>
                                          <p:attrName>style.visibility</p:attrName>
                                        </p:attrNameLst>
                                      </p:cBhvr>
                                      <p:to>
                                        <p:strVal val="hidden"/>
                                      </p:to>
                                    </p:set>
                                  </p:childTnLst>
                                </p:cTn>
                              </p:par>
                            </p:childTnLst>
                          </p:cTn>
                        </p:par>
                        <p:par>
                          <p:cTn id="34" fill="hold">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2000" fill="hold"/>
                                        <p:tgtEl>
                                          <p:spTgt spid="6"/>
                                        </p:tgtEl>
                                        <p:attrNameLst>
                                          <p:attrName>ppt_x</p:attrName>
                                        </p:attrNameLst>
                                      </p:cBhvr>
                                      <p:tavLst>
                                        <p:tav tm="0">
                                          <p:val>
                                            <p:strVal val="#ppt_x"/>
                                          </p:val>
                                        </p:tav>
                                        <p:tav tm="100000">
                                          <p:val>
                                            <p:strVal val="#ppt_x"/>
                                          </p:val>
                                        </p:tav>
                                      </p:tavLst>
                                    </p:anim>
                                    <p:anim calcmode="lin" valueType="num">
                                      <p:cBhvr additive="base">
                                        <p:cTn id="38" dur="2000" fill="hold"/>
                                        <p:tgtEl>
                                          <p:spTgt spid="6"/>
                                        </p:tgtEl>
                                        <p:attrNameLst>
                                          <p:attrName>ppt_y</p:attrName>
                                        </p:attrNameLst>
                                      </p:cBhvr>
                                      <p:tavLst>
                                        <p:tav tm="0">
                                          <p:val>
                                            <p:strVal val="1+#ppt_h/2"/>
                                          </p:val>
                                        </p:tav>
                                        <p:tav tm="100000">
                                          <p:val>
                                            <p:strVal val="#ppt_y"/>
                                          </p:val>
                                        </p:tav>
                                      </p:tavLst>
                                    </p:anim>
                                  </p:childTnLst>
                                </p:cTn>
                              </p:par>
                            </p:childTnLst>
                          </p:cTn>
                        </p:par>
                        <p:par>
                          <p:cTn id="39" fill="hold">
                            <p:stCondLst>
                              <p:cond delay="14000"/>
                            </p:stCondLst>
                            <p:childTnLst>
                              <p:par>
                                <p:cTn id="40" presetID="8" presetClass="entr" presetSubtype="16" fill="hold" nodeType="afterEffect">
                                  <p:stCondLst>
                                    <p:cond delay="0"/>
                                  </p:stCondLst>
                                  <p:childTnLst>
                                    <p:set>
                                      <p:cBhvr>
                                        <p:cTn id="41" dur="1" fill="hold">
                                          <p:stCondLst>
                                            <p:cond delay="0"/>
                                          </p:stCondLst>
                                        </p:cTn>
                                        <p:tgtEl>
                                          <p:spTgt spid="8195"/>
                                        </p:tgtEl>
                                        <p:attrNameLst>
                                          <p:attrName>style.visibility</p:attrName>
                                        </p:attrNameLst>
                                      </p:cBhvr>
                                      <p:to>
                                        <p:strVal val="visible"/>
                                      </p:to>
                                    </p:set>
                                    <p:animEffect transition="in" filter="diamond(in)">
                                      <p:cBhvr>
                                        <p:cTn id="42" dur="2000"/>
                                        <p:tgtEl>
                                          <p:spTgt spid="8195"/>
                                        </p:tgtEl>
                                      </p:cBhvr>
                                    </p:animEffect>
                                  </p:childTnLst>
                                </p:cTn>
                              </p:par>
                            </p:childTnLst>
                          </p:cTn>
                        </p:par>
                        <p:par>
                          <p:cTn id="43" fill="hold">
                            <p:stCondLst>
                              <p:cond delay="16000"/>
                            </p:stCondLst>
                            <p:childTnLst>
                              <p:par>
                                <p:cTn id="44" presetID="55" presetClass="exit" presetSubtype="0" fill="hold" nodeType="afterEffect">
                                  <p:stCondLst>
                                    <p:cond delay="0"/>
                                  </p:stCondLst>
                                  <p:childTnLst>
                                    <p:anim calcmode="lin" valueType="num">
                                      <p:cBhvr>
                                        <p:cTn id="45" dur="2000"/>
                                        <p:tgtEl>
                                          <p:spTgt spid="8195"/>
                                        </p:tgtEl>
                                        <p:attrNameLst>
                                          <p:attrName>ppt_w</p:attrName>
                                        </p:attrNameLst>
                                      </p:cBhvr>
                                      <p:tavLst>
                                        <p:tav tm="0">
                                          <p:val>
                                            <p:strVal val="ppt_w"/>
                                          </p:val>
                                        </p:tav>
                                        <p:tav tm="100000">
                                          <p:val>
                                            <p:strVal val="ppt_w*0.70"/>
                                          </p:val>
                                        </p:tav>
                                      </p:tavLst>
                                    </p:anim>
                                    <p:anim calcmode="lin" valueType="num">
                                      <p:cBhvr>
                                        <p:cTn id="46" dur="2000"/>
                                        <p:tgtEl>
                                          <p:spTgt spid="8195"/>
                                        </p:tgtEl>
                                        <p:attrNameLst>
                                          <p:attrName>ppt_h</p:attrName>
                                        </p:attrNameLst>
                                      </p:cBhvr>
                                      <p:tavLst>
                                        <p:tav tm="0">
                                          <p:val>
                                            <p:strVal val="ppt_h"/>
                                          </p:val>
                                        </p:tav>
                                        <p:tav tm="100000">
                                          <p:val>
                                            <p:strVal val="ppt_h"/>
                                          </p:val>
                                        </p:tav>
                                      </p:tavLst>
                                    </p:anim>
                                    <p:animEffect transition="out" filter="fade">
                                      <p:cBhvr>
                                        <p:cTn id="47" dur="2000"/>
                                        <p:tgtEl>
                                          <p:spTgt spid="8195"/>
                                        </p:tgtEl>
                                      </p:cBhvr>
                                    </p:animEffect>
                                    <p:set>
                                      <p:cBhvr>
                                        <p:cTn id="48" dur="1" fill="hold">
                                          <p:stCondLst>
                                            <p:cond delay="1999"/>
                                          </p:stCondLst>
                                        </p:cTn>
                                        <p:tgtEl>
                                          <p:spTgt spid="81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857224" y="1183650"/>
            <a:ext cx="2857488" cy="20005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20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Известный французский математик, физик и философ </a:t>
            </a:r>
            <a:r>
              <a:rPr kumimoji="0" lang="ru-RU" altLang="ja-JP" sz="2400" b="1" i="0" u="none" strike="noStrike" cap="none" normalizeH="0" baseline="0" dirty="0" smtClean="0">
                <a:ln>
                  <a:noFill/>
                </a:ln>
                <a:solidFill>
                  <a:srgbClr val="C00000"/>
                </a:solidFill>
                <a:effectLst/>
                <a:latin typeface="Monotype Corsiva" pitchFamily="66" charset="0"/>
                <a:ea typeface="MS Mincho" pitchFamily="49" charset="-128"/>
                <a:cs typeface="Times New Roman" pitchFamily="18" charset="0"/>
              </a:rPr>
              <a:t>Блез Паскаль </a:t>
            </a:r>
            <a:r>
              <a:rPr kumimoji="0" lang="ru-RU" altLang="ja-JP" sz="20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сделал все эти открытия</a:t>
            </a:r>
            <a:r>
              <a:rPr kumimoji="0" lang="ru-RU" altLang="ja-JP" sz="14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a:t>
            </a:r>
            <a:endParaRPr kumimoji="0" lang="ru-RU" altLang="ja-JP"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22" name="Picture 2" descr="Pascal_2"/>
          <p:cNvPicPr>
            <a:picLocks noChangeAspect="1" noChangeArrowheads="1"/>
          </p:cNvPicPr>
          <p:nvPr/>
        </p:nvPicPr>
        <p:blipFill>
          <a:blip r:embed="rId2" cstate="print"/>
          <a:srcRect/>
          <a:stretch>
            <a:fillRect/>
          </a:stretch>
        </p:blipFill>
        <p:spPr bwMode="auto">
          <a:xfrm>
            <a:off x="4286248" y="571486"/>
            <a:ext cx="3571875" cy="3810000"/>
          </a:xfrm>
          <a:prstGeom prst="rect">
            <a:avLst/>
          </a:prstGeom>
          <a:noFill/>
          <a:ln w="9525">
            <a:noFill/>
            <a:miter lim="800000"/>
            <a:headEnd/>
            <a:tailEnd/>
          </a:ln>
        </p:spPr>
      </p:pic>
      <p:pic>
        <p:nvPicPr>
          <p:cNvPr id="4" name="Picture 2" descr="C:\Users\Ирина\Desktop\EZ_Wheel.gif"/>
          <p:cNvPicPr>
            <a:picLocks noChangeAspect="1" noChangeArrowheads="1" noCrop="1"/>
          </p:cNvPicPr>
          <p:nvPr/>
        </p:nvPicPr>
        <p:blipFill>
          <a:blip r:embed="rId3" cstate="print"/>
          <a:srcRect/>
          <a:stretch>
            <a:fillRect/>
          </a:stretch>
        </p:blipFill>
        <p:spPr bwMode="auto">
          <a:xfrm>
            <a:off x="1928794" y="2928940"/>
            <a:ext cx="1933575" cy="149542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714362"/>
            <a:ext cx="3571868" cy="1846659"/>
          </a:xfrm>
          <a:prstGeom prst="rect">
            <a:avLst/>
          </a:prstGeom>
        </p:spPr>
        <p:txBody>
          <a:bodyPr wrap="square">
            <a:spAutoFit/>
          </a:bodyPr>
          <a:lstStyle/>
          <a:p>
            <a:r>
              <a:rPr lang="ru-RU" sz="2400" b="1" dirty="0" smtClean="0"/>
              <a:t>Настоящее есть проявление прошлого, как бы далеко оно от нас ни отстояло</a:t>
            </a:r>
            <a:r>
              <a:rPr lang="ru-RU" dirty="0" smtClean="0"/>
              <a:t>.</a:t>
            </a:r>
            <a:r>
              <a:rPr lang="en-US" dirty="0" smtClean="0"/>
              <a:t>  </a:t>
            </a:r>
            <a:r>
              <a:rPr lang="ru-RU" b="1" i="1" dirty="0" smtClean="0"/>
              <a:t> В.И.Вернадский(1863-1945)</a:t>
            </a:r>
            <a:r>
              <a:rPr lang="en-US" b="1" i="1" dirty="0" smtClean="0"/>
              <a:t> </a:t>
            </a:r>
            <a:endParaRPr lang="ru-RU" b="1" i="1" dirty="0"/>
          </a:p>
        </p:txBody>
      </p:sp>
      <p:sp>
        <p:nvSpPr>
          <p:cNvPr id="3" name="Прямоугольник 2"/>
          <p:cNvSpPr/>
          <p:nvPr/>
        </p:nvSpPr>
        <p:spPr>
          <a:xfrm>
            <a:off x="5286380" y="857238"/>
            <a:ext cx="3500430" cy="1569660"/>
          </a:xfrm>
          <a:prstGeom prst="rect">
            <a:avLst/>
          </a:prstGeom>
        </p:spPr>
        <p:txBody>
          <a:bodyPr wrap="square">
            <a:spAutoFit/>
          </a:bodyPr>
          <a:lstStyle/>
          <a:p>
            <a:r>
              <a:rPr lang="ru-RU" sz="2400" b="1" dirty="0" smtClean="0"/>
              <a:t>Никто не вечен в мире, все уйдет, Но вечно имя доброе живет.</a:t>
            </a:r>
            <a:endParaRPr lang="en-US" sz="2400" b="1" dirty="0" smtClean="0"/>
          </a:p>
          <a:p>
            <a:r>
              <a:rPr lang="en-US" sz="2400" b="1" dirty="0" smtClean="0"/>
              <a:t> </a:t>
            </a:r>
            <a:r>
              <a:rPr lang="ru-RU" b="1" i="1" dirty="0" smtClean="0"/>
              <a:t>Саади(1203-1291)</a:t>
            </a:r>
            <a:endParaRPr lang="ru-RU" b="1" i="1" dirty="0"/>
          </a:p>
        </p:txBody>
      </p:sp>
      <p:sp>
        <p:nvSpPr>
          <p:cNvPr id="4" name="Прямоугольник 3"/>
          <p:cNvSpPr/>
          <p:nvPr/>
        </p:nvSpPr>
        <p:spPr>
          <a:xfrm>
            <a:off x="285720" y="2786064"/>
            <a:ext cx="3857652" cy="1107996"/>
          </a:xfrm>
          <a:prstGeom prst="rect">
            <a:avLst/>
          </a:prstGeom>
        </p:spPr>
        <p:txBody>
          <a:bodyPr wrap="square">
            <a:spAutoFit/>
          </a:bodyPr>
          <a:lstStyle/>
          <a:p>
            <a:r>
              <a:rPr lang="ru-RU" sz="2400" b="1" dirty="0" smtClean="0"/>
              <a:t>Блажен, кто предков с чистым сердцем чтит.</a:t>
            </a:r>
            <a:r>
              <a:rPr lang="en-US" sz="2400" b="1" dirty="0" smtClean="0"/>
              <a:t> </a:t>
            </a:r>
            <a:r>
              <a:rPr lang="ru-RU" b="1" i="1" dirty="0" smtClean="0"/>
              <a:t>И.В.Гёте(1749-1832)</a:t>
            </a:r>
            <a:endParaRPr lang="ru-RU" b="1" i="1" dirty="0"/>
          </a:p>
        </p:txBody>
      </p:sp>
      <p:sp>
        <p:nvSpPr>
          <p:cNvPr id="5" name="Прямоугольник 4"/>
          <p:cNvSpPr/>
          <p:nvPr/>
        </p:nvSpPr>
        <p:spPr>
          <a:xfrm>
            <a:off x="5429256" y="2643188"/>
            <a:ext cx="3357586" cy="1477328"/>
          </a:xfrm>
          <a:prstGeom prst="rect">
            <a:avLst/>
          </a:prstGeom>
        </p:spPr>
        <p:txBody>
          <a:bodyPr wrap="square">
            <a:spAutoFit/>
          </a:bodyPr>
          <a:lstStyle/>
          <a:p>
            <a:r>
              <a:rPr lang="ru-RU" sz="2400" b="1" dirty="0" smtClean="0"/>
              <a:t>Прошлое, хранящееся в памяти, есть часть настоящего.</a:t>
            </a:r>
            <a:r>
              <a:rPr lang="en-US" sz="2400" b="1" dirty="0" smtClean="0"/>
              <a:t> </a:t>
            </a:r>
            <a:r>
              <a:rPr lang="ru-RU" b="1" i="1" dirty="0" err="1" smtClean="0"/>
              <a:t>Т.Котарбиньский</a:t>
            </a:r>
            <a:r>
              <a:rPr lang="ru-RU" b="1" i="1" dirty="0" smtClean="0"/>
              <a:t>(1886-1981)</a:t>
            </a:r>
            <a:endParaRPr lang="ru-RU"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nodeType="with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10" fill="hold">
                            <p:stCondLst>
                              <p:cond delay="4800"/>
                            </p:stCondLst>
                            <p:childTnLst>
                              <p:par>
                                <p:cTn id="11" presetID="40" presetClass="entr" presetSubtype="0" fill="hold" grpId="0" nodeType="after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8000"/>
                            </p:stCondLst>
                            <p:childTnLst>
                              <p:par>
                                <p:cTn id="17" presetID="40" presetClass="entr" presetSubtype="0" fill="hold" grpId="0" nodeType="afterEffect">
                                  <p:stCondLst>
                                    <p:cond delay="0"/>
                                  </p:stCondLst>
                                  <p:iterate type="lt">
                                    <p:tmPct val="10000"/>
                                  </p:iterate>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11700"/>
                            </p:stCondLst>
                            <p:childTnLst>
                              <p:par>
                                <p:cTn id="23" presetID="40" presetClass="entr" presetSubtype="0" fill="hold" grpId="0" nodeType="after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1"/>
                                          </p:val>
                                        </p:tav>
                                        <p:tav tm="100000">
                                          <p:val>
                                            <p:strVal val="#ppt_x"/>
                                          </p:val>
                                        </p:tav>
                                      </p:tavLst>
                                    </p:anim>
                                    <p:anim calcmode="lin" valueType="num">
                                      <p:cBhvr>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57620" y="3000378"/>
            <a:ext cx="2664512" cy="461665"/>
          </a:xfrm>
          <a:prstGeom prst="rect">
            <a:avLst/>
          </a:prstGeom>
        </p:spPr>
        <p:txBody>
          <a:bodyPr wrap="none">
            <a:spAutoFit/>
          </a:bodyPr>
          <a:lstStyle/>
          <a:p>
            <a:r>
              <a:rPr lang="ru-RU" sz="2400" b="1" i="1" dirty="0" smtClean="0">
                <a:solidFill>
                  <a:srgbClr val="C00000"/>
                </a:solidFill>
                <a:latin typeface="Monotype Corsiva" pitchFamily="66" charset="0"/>
              </a:rPr>
              <a:t>Варианты  ответов: </a:t>
            </a:r>
            <a:endParaRPr lang="ru-RU" sz="2400" b="1" i="1" dirty="0">
              <a:solidFill>
                <a:srgbClr val="C00000"/>
              </a:solidFill>
              <a:latin typeface="Monotype Corsiva" pitchFamily="66" charset="0"/>
            </a:endParaRPr>
          </a:p>
        </p:txBody>
      </p:sp>
      <p:sp>
        <p:nvSpPr>
          <p:cNvPr id="31745" name="Rectangle 1"/>
          <p:cNvSpPr>
            <a:spLocks noChangeArrowheads="1"/>
          </p:cNvSpPr>
          <p:nvPr/>
        </p:nvSpPr>
        <p:spPr bwMode="auto">
          <a:xfrm>
            <a:off x="1643042" y="357172"/>
            <a:ext cx="7286676"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smtClean="0">
                <a:ln>
                  <a:noFill/>
                </a:ln>
                <a:solidFill>
                  <a:srgbClr val="0000FF"/>
                </a:solidFill>
                <a:effectLst/>
                <a:latin typeface="Monotype Corsiva" pitchFamily="66" charset="0"/>
                <a:ea typeface="MS Mincho" pitchFamily="49" charset="-128"/>
                <a:cs typeface="Times New Roman" pitchFamily="18" charset="0"/>
              </a:rPr>
              <a:t>Вопрос 8:</a:t>
            </a:r>
            <a:r>
              <a:rPr kumimoji="0" lang="ru-RU" altLang="ja-JP" sz="2400" b="1" i="0" u="none" strike="noStrike" cap="none" normalizeH="0" baseline="0" dirty="0" smtClean="0">
                <a:ln>
                  <a:noFill/>
                </a:ln>
                <a:solidFill>
                  <a:schemeClr val="tx1"/>
                </a:solidFill>
                <a:effectLst/>
                <a:latin typeface="Monotype Corsiva" pitchFamily="66" charset="0"/>
                <a:ea typeface="MS Mincho" pitchFamily="49" charset="-128"/>
                <a:cs typeface="Times New Roman" pitchFamily="18" charset="0"/>
              </a:rPr>
              <a:t> </a:t>
            </a:r>
            <a:r>
              <a:rPr kumimoji="0" lang="ru-RU"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Этот  человек внес большой вклад в развитие математики. Он писал свои труды так легко, как опытный литератор пишет письма друзьям. Даже полная слепота на протяжении последних 17 лет жизни не уменьшила его творческой активности. Его труды составляют около 80 томов. Его математическая деятельность началась в год смерти Ньютона. Аналитической геометрии было в то время уже 90 лет, анализу-50, </a:t>
            </a:r>
            <a:r>
              <a:rPr kumimoji="0" lang="en-US"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lang="en-US" altLang="ja-JP" b="1" dirty="0" smtClean="0">
                <a:latin typeface="Times New Roman" pitchFamily="18" charset="0"/>
                <a:ea typeface="MS Mincho" pitchFamily="49" charset="-128"/>
                <a:cs typeface="Times New Roman" pitchFamily="18" charset="0"/>
              </a:rPr>
              <a:t>            </a:t>
            </a:r>
            <a:r>
              <a:rPr kumimoji="0" lang="ru-RU"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а закону всемирного тяготения -40 лет. Как алгоритмист </a:t>
            </a:r>
            <a:endParaRPr kumimoji="0" lang="en-US"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altLang="ja-JP" b="1" dirty="0" smtClean="0">
                <a:latin typeface="Times New Roman" pitchFamily="18" charset="0"/>
                <a:ea typeface="MS Mincho" pitchFamily="49" charset="-128"/>
                <a:cs typeface="Times New Roman" pitchFamily="18" charset="0"/>
              </a:rPr>
              <a:t>               </a:t>
            </a:r>
            <a:r>
              <a:rPr kumimoji="0" lang="ru-RU"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этот</a:t>
            </a:r>
            <a:r>
              <a:rPr kumimoji="0" lang="en-US"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a:t>
            </a:r>
            <a:r>
              <a:rPr kumimoji="0" lang="ru-RU"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ученый не превзойден никем. Кто это?</a:t>
            </a:r>
            <a:endParaRPr kumimoji="0" lang="ru-RU" altLang="ja-JP" b="1" i="0" u="none" strike="noStrike" cap="none" normalizeH="0" baseline="0" dirty="0" smtClean="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2786050" y="3714758"/>
            <a:ext cx="100013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smtClean="0">
                <a:ln>
                  <a:noFill/>
                </a:ln>
                <a:solidFill>
                  <a:schemeClr val="tx1"/>
                </a:solidFill>
                <a:effectLst/>
                <a:latin typeface="Monotype Corsiva" pitchFamily="66" charset="0"/>
                <a:ea typeface="MS Mincho" pitchFamily="49" charset="-128"/>
                <a:cs typeface="Times New Roman" pitchFamily="18" charset="0"/>
              </a:rPr>
              <a:t>Эйлер </a:t>
            </a:r>
            <a:endParaRPr kumimoji="0" lang="ru-RU" altLang="ja-JP" sz="2400" b="1" i="0" u="none" strike="noStrike" cap="none" normalizeH="0" baseline="0" dirty="0" smtClean="0">
              <a:ln>
                <a:noFill/>
              </a:ln>
              <a:solidFill>
                <a:schemeClr val="tx1"/>
              </a:solidFill>
              <a:effectLst/>
              <a:latin typeface="Monotype Corsiva" pitchFamily="66" charset="0"/>
              <a:cs typeface="Arial" pitchFamily="34" charset="0"/>
            </a:endParaRPr>
          </a:p>
        </p:txBody>
      </p:sp>
      <p:sp>
        <p:nvSpPr>
          <p:cNvPr id="6" name="Прямоугольник 5"/>
          <p:cNvSpPr/>
          <p:nvPr/>
        </p:nvSpPr>
        <p:spPr>
          <a:xfrm>
            <a:off x="6643702" y="3643320"/>
            <a:ext cx="861133" cy="461665"/>
          </a:xfrm>
          <a:prstGeom prst="rect">
            <a:avLst/>
          </a:prstGeom>
        </p:spPr>
        <p:txBody>
          <a:bodyPr wrap="none">
            <a:spAutoFit/>
          </a:bodyPr>
          <a:lstStyle/>
          <a:p>
            <a:r>
              <a:rPr lang="ru-RU" altLang="ja-JP" sz="2400" b="1" dirty="0" smtClean="0">
                <a:solidFill>
                  <a:prstClr val="black"/>
                </a:solidFill>
                <a:latin typeface="Monotype Corsiva" pitchFamily="66" charset="0"/>
                <a:ea typeface="MS Mincho" pitchFamily="49" charset="-128"/>
                <a:cs typeface="Times New Roman" pitchFamily="18" charset="0"/>
              </a:rPr>
              <a:t>Абель</a:t>
            </a:r>
            <a:endParaRPr lang="ru-RU" dirty="0"/>
          </a:p>
        </p:txBody>
      </p:sp>
      <p:sp>
        <p:nvSpPr>
          <p:cNvPr id="7" name="Прямоугольник 6"/>
          <p:cNvSpPr/>
          <p:nvPr/>
        </p:nvSpPr>
        <p:spPr>
          <a:xfrm>
            <a:off x="4286248" y="3643320"/>
            <a:ext cx="1625766" cy="461665"/>
          </a:xfrm>
          <a:prstGeom prst="rect">
            <a:avLst/>
          </a:prstGeom>
        </p:spPr>
        <p:txBody>
          <a:bodyPr wrap="none">
            <a:spAutoFit/>
          </a:bodyPr>
          <a:lstStyle/>
          <a:p>
            <a:r>
              <a:rPr lang="ru-RU" altLang="ja-JP" sz="2400" b="1" dirty="0" smtClean="0">
                <a:solidFill>
                  <a:prstClr val="black"/>
                </a:solidFill>
                <a:latin typeface="Monotype Corsiva" pitchFamily="66" charset="0"/>
                <a:ea typeface="MS Mincho" pitchFamily="49" charset="-128"/>
                <a:cs typeface="Times New Roman" pitchFamily="18" charset="0"/>
              </a:rPr>
              <a:t>Лобачевский</a:t>
            </a:r>
            <a:endParaRPr lang="ru-RU" dirty="0"/>
          </a:p>
        </p:txBody>
      </p:sp>
      <p:pic>
        <p:nvPicPr>
          <p:cNvPr id="1029" name="Picture 5" descr="C:\Users\Ирина\Desktop\презентация\4833_html_6d74a765.png"/>
          <p:cNvPicPr>
            <a:picLocks noChangeAspect="1" noChangeArrowheads="1"/>
          </p:cNvPicPr>
          <p:nvPr/>
        </p:nvPicPr>
        <p:blipFill>
          <a:blip r:embed="rId2" cstate="print"/>
          <a:srcRect/>
          <a:stretch>
            <a:fillRect/>
          </a:stretch>
        </p:blipFill>
        <p:spPr bwMode="auto">
          <a:xfrm>
            <a:off x="3571868" y="0"/>
            <a:ext cx="2786082" cy="5143321"/>
          </a:xfrm>
          <a:prstGeom prst="rect">
            <a:avLst/>
          </a:prstGeom>
          <a:noFill/>
        </p:spPr>
      </p:pic>
      <p:pic>
        <p:nvPicPr>
          <p:cNvPr id="1030" name="Picture 6" descr="C:\Users\Ирина\Desktop\презентация\264375_original.jpg"/>
          <p:cNvPicPr>
            <a:picLocks noChangeAspect="1" noChangeArrowheads="1"/>
          </p:cNvPicPr>
          <p:nvPr/>
        </p:nvPicPr>
        <p:blipFill>
          <a:blip r:embed="rId3" cstate="print"/>
          <a:srcRect/>
          <a:stretch>
            <a:fillRect/>
          </a:stretch>
        </p:blipFill>
        <p:spPr bwMode="auto">
          <a:xfrm>
            <a:off x="2786050" y="-142894"/>
            <a:ext cx="4500594" cy="5129466"/>
          </a:xfrm>
          <a:prstGeom prst="rect">
            <a:avLst/>
          </a:prstGeom>
          <a:noFill/>
        </p:spPr>
      </p:pic>
      <p:pic>
        <p:nvPicPr>
          <p:cNvPr id="1031" name="Picture 7" descr="C:\Users\Ирина\Desktop\презентация\347.jpg"/>
          <p:cNvPicPr>
            <a:picLocks noChangeAspect="1" noChangeArrowheads="1"/>
          </p:cNvPicPr>
          <p:nvPr/>
        </p:nvPicPr>
        <p:blipFill>
          <a:blip r:embed="rId4" cstate="print"/>
          <a:srcRect/>
          <a:stretch>
            <a:fillRect/>
          </a:stretch>
        </p:blipFill>
        <p:spPr bwMode="auto">
          <a:xfrm>
            <a:off x="2786050" y="142858"/>
            <a:ext cx="3472548" cy="4786346"/>
          </a:xfrm>
          <a:prstGeom prst="rect">
            <a:avLst/>
          </a:prstGeom>
          <a:noFill/>
        </p:spPr>
      </p:pic>
      <p:pic>
        <p:nvPicPr>
          <p:cNvPr id="13" name="Picture 2" descr="C:\Users\Ирина\Desktop\EZ_Wheel.gif"/>
          <p:cNvPicPr>
            <a:picLocks noChangeAspect="1" noChangeArrowheads="1" noCrop="1"/>
          </p:cNvPicPr>
          <p:nvPr/>
        </p:nvPicPr>
        <p:blipFill>
          <a:blip r:embed="rId5" cstate="print"/>
          <a:srcRect/>
          <a:stretch>
            <a:fillRect/>
          </a:stretch>
        </p:blipFill>
        <p:spPr bwMode="auto">
          <a:xfrm>
            <a:off x="0" y="214296"/>
            <a:ext cx="1933575" cy="14954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additive="base">
                                        <p:cTn id="7" dur="2000" fill="hold"/>
                                        <p:tgtEl>
                                          <p:spTgt spid="31747"/>
                                        </p:tgtEl>
                                        <p:attrNameLst>
                                          <p:attrName>ppt_x</p:attrName>
                                        </p:attrNameLst>
                                      </p:cBhvr>
                                      <p:tavLst>
                                        <p:tav tm="0">
                                          <p:val>
                                            <p:strVal val="#ppt_x"/>
                                          </p:val>
                                        </p:tav>
                                        <p:tav tm="100000">
                                          <p:val>
                                            <p:strVal val="#ppt_x"/>
                                          </p:val>
                                        </p:tav>
                                      </p:tavLst>
                                    </p:anim>
                                    <p:anim calcmode="lin" valueType="num">
                                      <p:cBhvr additive="base">
                                        <p:cTn id="8" dur="2000" fill="hold"/>
                                        <p:tgtEl>
                                          <p:spTgt spid="31747"/>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3" presetClass="entr" presetSubtype="16" fill="hold" nodeType="afterEffect">
                                  <p:stCondLst>
                                    <p:cond delay="0"/>
                                  </p:stCondLst>
                                  <p:childTnLst>
                                    <p:set>
                                      <p:cBhvr>
                                        <p:cTn id="11" dur="1" fill="hold">
                                          <p:stCondLst>
                                            <p:cond delay="0"/>
                                          </p:stCondLst>
                                        </p:cTn>
                                        <p:tgtEl>
                                          <p:spTgt spid="1031"/>
                                        </p:tgtEl>
                                        <p:attrNameLst>
                                          <p:attrName>style.visibility</p:attrName>
                                        </p:attrNameLst>
                                      </p:cBhvr>
                                      <p:to>
                                        <p:strVal val="visible"/>
                                      </p:to>
                                    </p:set>
                                    <p:anim calcmode="lin" valueType="num">
                                      <p:cBhvr>
                                        <p:cTn id="12" dur="2000" fill="hold"/>
                                        <p:tgtEl>
                                          <p:spTgt spid="1031"/>
                                        </p:tgtEl>
                                        <p:attrNameLst>
                                          <p:attrName>ppt_w</p:attrName>
                                        </p:attrNameLst>
                                      </p:cBhvr>
                                      <p:tavLst>
                                        <p:tav tm="0">
                                          <p:val>
                                            <p:fltVal val="0"/>
                                          </p:val>
                                        </p:tav>
                                        <p:tav tm="100000">
                                          <p:val>
                                            <p:strVal val="#ppt_w"/>
                                          </p:val>
                                        </p:tav>
                                      </p:tavLst>
                                    </p:anim>
                                    <p:anim calcmode="lin" valueType="num">
                                      <p:cBhvr>
                                        <p:cTn id="13" dur="2000" fill="hold"/>
                                        <p:tgtEl>
                                          <p:spTgt spid="1031"/>
                                        </p:tgtEl>
                                        <p:attrNameLst>
                                          <p:attrName>ppt_h</p:attrName>
                                        </p:attrNameLst>
                                      </p:cBhvr>
                                      <p:tavLst>
                                        <p:tav tm="0">
                                          <p:val>
                                            <p:fltVal val="0"/>
                                          </p:val>
                                        </p:tav>
                                        <p:tav tm="100000">
                                          <p:val>
                                            <p:strVal val="#ppt_h"/>
                                          </p:val>
                                        </p:tav>
                                      </p:tavLst>
                                    </p:anim>
                                  </p:childTnLst>
                                </p:cTn>
                              </p:par>
                            </p:childTnLst>
                          </p:cTn>
                        </p:par>
                        <p:par>
                          <p:cTn id="14" fill="hold">
                            <p:stCondLst>
                              <p:cond delay="4000"/>
                            </p:stCondLst>
                            <p:childTnLst>
                              <p:par>
                                <p:cTn id="15" presetID="55" presetClass="exit" presetSubtype="0" fill="hold" nodeType="afterEffect">
                                  <p:stCondLst>
                                    <p:cond delay="0"/>
                                  </p:stCondLst>
                                  <p:childTnLst>
                                    <p:anim calcmode="lin" valueType="num">
                                      <p:cBhvr>
                                        <p:cTn id="16" dur="2000"/>
                                        <p:tgtEl>
                                          <p:spTgt spid="1031"/>
                                        </p:tgtEl>
                                        <p:attrNameLst>
                                          <p:attrName>ppt_w</p:attrName>
                                        </p:attrNameLst>
                                      </p:cBhvr>
                                      <p:tavLst>
                                        <p:tav tm="0">
                                          <p:val>
                                            <p:strVal val="ppt_w"/>
                                          </p:val>
                                        </p:tav>
                                        <p:tav tm="100000">
                                          <p:val>
                                            <p:strVal val="ppt_w*0.70"/>
                                          </p:val>
                                        </p:tav>
                                      </p:tavLst>
                                    </p:anim>
                                    <p:anim calcmode="lin" valueType="num">
                                      <p:cBhvr>
                                        <p:cTn id="17" dur="2000"/>
                                        <p:tgtEl>
                                          <p:spTgt spid="1031"/>
                                        </p:tgtEl>
                                        <p:attrNameLst>
                                          <p:attrName>ppt_h</p:attrName>
                                        </p:attrNameLst>
                                      </p:cBhvr>
                                      <p:tavLst>
                                        <p:tav tm="0">
                                          <p:val>
                                            <p:strVal val="ppt_h"/>
                                          </p:val>
                                        </p:tav>
                                        <p:tav tm="100000">
                                          <p:val>
                                            <p:strVal val="ppt_h"/>
                                          </p:val>
                                        </p:tav>
                                      </p:tavLst>
                                    </p:anim>
                                    <p:animEffect transition="out" filter="fade">
                                      <p:cBhvr>
                                        <p:cTn id="18" dur="2000"/>
                                        <p:tgtEl>
                                          <p:spTgt spid="1031"/>
                                        </p:tgtEl>
                                      </p:cBhvr>
                                    </p:animEffect>
                                    <p:set>
                                      <p:cBhvr>
                                        <p:cTn id="19" dur="1" fill="hold">
                                          <p:stCondLst>
                                            <p:cond delay="1999"/>
                                          </p:stCondLst>
                                        </p:cTn>
                                        <p:tgtEl>
                                          <p:spTgt spid="1031"/>
                                        </p:tgtEl>
                                        <p:attrNameLst>
                                          <p:attrName>style.visibility</p:attrName>
                                        </p:attrNameLst>
                                      </p:cBhvr>
                                      <p:to>
                                        <p:strVal val="hidden"/>
                                      </p:to>
                                    </p:set>
                                  </p:childTnLst>
                                </p:cTn>
                              </p:par>
                            </p:childTnLst>
                          </p:cTn>
                        </p:par>
                        <p:par>
                          <p:cTn id="20" fill="hold">
                            <p:stCondLst>
                              <p:cond delay="6000"/>
                            </p:stCondLst>
                            <p:childTnLst>
                              <p:par>
                                <p:cTn id="21" presetID="2" presetClass="entr" presetSubtype="4"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2000" fill="hold"/>
                                        <p:tgtEl>
                                          <p:spTgt spid="7"/>
                                        </p:tgtEl>
                                        <p:attrNameLst>
                                          <p:attrName>ppt_x</p:attrName>
                                        </p:attrNameLst>
                                      </p:cBhvr>
                                      <p:tavLst>
                                        <p:tav tm="0">
                                          <p:val>
                                            <p:strVal val="#ppt_x"/>
                                          </p:val>
                                        </p:tav>
                                        <p:tav tm="100000">
                                          <p:val>
                                            <p:strVal val="#ppt_x"/>
                                          </p:val>
                                        </p:tav>
                                      </p:tavLst>
                                    </p:anim>
                                    <p:anim calcmode="lin" valueType="num">
                                      <p:cBhvr additive="base">
                                        <p:cTn id="24" dur="20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8000"/>
                            </p:stCondLst>
                            <p:childTnLst>
                              <p:par>
                                <p:cTn id="26" presetID="23" presetClass="entr" presetSubtype="16" fill="hold" nodeType="afterEffect">
                                  <p:stCondLst>
                                    <p:cond delay="0"/>
                                  </p:stCondLst>
                                  <p:childTnLst>
                                    <p:set>
                                      <p:cBhvr>
                                        <p:cTn id="27" dur="1" fill="hold">
                                          <p:stCondLst>
                                            <p:cond delay="0"/>
                                          </p:stCondLst>
                                        </p:cTn>
                                        <p:tgtEl>
                                          <p:spTgt spid="1029"/>
                                        </p:tgtEl>
                                        <p:attrNameLst>
                                          <p:attrName>style.visibility</p:attrName>
                                        </p:attrNameLst>
                                      </p:cBhvr>
                                      <p:to>
                                        <p:strVal val="visible"/>
                                      </p:to>
                                    </p:set>
                                    <p:anim calcmode="lin" valueType="num">
                                      <p:cBhvr>
                                        <p:cTn id="28" dur="2000" fill="hold"/>
                                        <p:tgtEl>
                                          <p:spTgt spid="1029"/>
                                        </p:tgtEl>
                                        <p:attrNameLst>
                                          <p:attrName>ppt_w</p:attrName>
                                        </p:attrNameLst>
                                      </p:cBhvr>
                                      <p:tavLst>
                                        <p:tav tm="0">
                                          <p:val>
                                            <p:fltVal val="0"/>
                                          </p:val>
                                        </p:tav>
                                        <p:tav tm="100000">
                                          <p:val>
                                            <p:strVal val="#ppt_w"/>
                                          </p:val>
                                        </p:tav>
                                      </p:tavLst>
                                    </p:anim>
                                    <p:anim calcmode="lin" valueType="num">
                                      <p:cBhvr>
                                        <p:cTn id="29" dur="2000" fill="hold"/>
                                        <p:tgtEl>
                                          <p:spTgt spid="1029"/>
                                        </p:tgtEl>
                                        <p:attrNameLst>
                                          <p:attrName>ppt_h</p:attrName>
                                        </p:attrNameLst>
                                      </p:cBhvr>
                                      <p:tavLst>
                                        <p:tav tm="0">
                                          <p:val>
                                            <p:fltVal val="0"/>
                                          </p:val>
                                        </p:tav>
                                        <p:tav tm="100000">
                                          <p:val>
                                            <p:strVal val="#ppt_h"/>
                                          </p:val>
                                        </p:tav>
                                      </p:tavLst>
                                    </p:anim>
                                  </p:childTnLst>
                                </p:cTn>
                              </p:par>
                            </p:childTnLst>
                          </p:cTn>
                        </p:par>
                        <p:par>
                          <p:cTn id="30" fill="hold">
                            <p:stCondLst>
                              <p:cond delay="10000"/>
                            </p:stCondLst>
                            <p:childTnLst>
                              <p:par>
                                <p:cTn id="31" presetID="55" presetClass="exit" presetSubtype="0" fill="hold" nodeType="afterEffect">
                                  <p:stCondLst>
                                    <p:cond delay="0"/>
                                  </p:stCondLst>
                                  <p:childTnLst>
                                    <p:anim calcmode="lin" valueType="num">
                                      <p:cBhvr>
                                        <p:cTn id="32" dur="2000"/>
                                        <p:tgtEl>
                                          <p:spTgt spid="1029"/>
                                        </p:tgtEl>
                                        <p:attrNameLst>
                                          <p:attrName>ppt_w</p:attrName>
                                        </p:attrNameLst>
                                      </p:cBhvr>
                                      <p:tavLst>
                                        <p:tav tm="0">
                                          <p:val>
                                            <p:strVal val="ppt_w"/>
                                          </p:val>
                                        </p:tav>
                                        <p:tav tm="100000">
                                          <p:val>
                                            <p:strVal val="ppt_w*0.70"/>
                                          </p:val>
                                        </p:tav>
                                      </p:tavLst>
                                    </p:anim>
                                    <p:anim calcmode="lin" valueType="num">
                                      <p:cBhvr>
                                        <p:cTn id="33" dur="2000"/>
                                        <p:tgtEl>
                                          <p:spTgt spid="1029"/>
                                        </p:tgtEl>
                                        <p:attrNameLst>
                                          <p:attrName>ppt_h</p:attrName>
                                        </p:attrNameLst>
                                      </p:cBhvr>
                                      <p:tavLst>
                                        <p:tav tm="0">
                                          <p:val>
                                            <p:strVal val="ppt_h"/>
                                          </p:val>
                                        </p:tav>
                                        <p:tav tm="100000">
                                          <p:val>
                                            <p:strVal val="ppt_h"/>
                                          </p:val>
                                        </p:tav>
                                      </p:tavLst>
                                    </p:anim>
                                    <p:animEffect transition="out" filter="fade">
                                      <p:cBhvr>
                                        <p:cTn id="34" dur="2000"/>
                                        <p:tgtEl>
                                          <p:spTgt spid="1029"/>
                                        </p:tgtEl>
                                      </p:cBhvr>
                                    </p:animEffect>
                                    <p:set>
                                      <p:cBhvr>
                                        <p:cTn id="35" dur="1" fill="hold">
                                          <p:stCondLst>
                                            <p:cond delay="1999"/>
                                          </p:stCondLst>
                                        </p:cTn>
                                        <p:tgtEl>
                                          <p:spTgt spid="1029"/>
                                        </p:tgtEl>
                                        <p:attrNameLst>
                                          <p:attrName>style.visibility</p:attrName>
                                        </p:attrNameLst>
                                      </p:cBhvr>
                                      <p:to>
                                        <p:strVal val="hidden"/>
                                      </p:to>
                                    </p:set>
                                  </p:childTnLst>
                                </p:cTn>
                              </p:par>
                            </p:childTnLst>
                          </p:cTn>
                        </p:par>
                        <p:par>
                          <p:cTn id="36" fill="hold">
                            <p:stCondLst>
                              <p:cond delay="12000"/>
                            </p:stCondLst>
                            <p:childTnLst>
                              <p:par>
                                <p:cTn id="37" presetID="2" presetClass="entr" presetSubtype="4"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2000" fill="hold"/>
                                        <p:tgtEl>
                                          <p:spTgt spid="6"/>
                                        </p:tgtEl>
                                        <p:attrNameLst>
                                          <p:attrName>ppt_x</p:attrName>
                                        </p:attrNameLst>
                                      </p:cBhvr>
                                      <p:tavLst>
                                        <p:tav tm="0">
                                          <p:val>
                                            <p:strVal val="#ppt_x"/>
                                          </p:val>
                                        </p:tav>
                                        <p:tav tm="100000">
                                          <p:val>
                                            <p:strVal val="#ppt_x"/>
                                          </p:val>
                                        </p:tav>
                                      </p:tavLst>
                                    </p:anim>
                                    <p:anim calcmode="lin" valueType="num">
                                      <p:cBhvr additive="base">
                                        <p:cTn id="40" dur="2000" fill="hold"/>
                                        <p:tgtEl>
                                          <p:spTgt spid="6"/>
                                        </p:tgtEl>
                                        <p:attrNameLst>
                                          <p:attrName>ppt_y</p:attrName>
                                        </p:attrNameLst>
                                      </p:cBhvr>
                                      <p:tavLst>
                                        <p:tav tm="0">
                                          <p:val>
                                            <p:strVal val="1+#ppt_h/2"/>
                                          </p:val>
                                        </p:tav>
                                        <p:tav tm="100000">
                                          <p:val>
                                            <p:strVal val="#ppt_y"/>
                                          </p:val>
                                        </p:tav>
                                      </p:tavLst>
                                    </p:anim>
                                  </p:childTnLst>
                                </p:cTn>
                              </p:par>
                            </p:childTnLst>
                          </p:cTn>
                        </p:par>
                        <p:par>
                          <p:cTn id="41" fill="hold">
                            <p:stCondLst>
                              <p:cond delay="14000"/>
                            </p:stCondLst>
                            <p:childTnLst>
                              <p:par>
                                <p:cTn id="42" presetID="23" presetClass="entr" presetSubtype="16" fill="hold" nodeType="afterEffect">
                                  <p:stCondLst>
                                    <p:cond delay="0"/>
                                  </p:stCondLst>
                                  <p:childTnLst>
                                    <p:set>
                                      <p:cBhvr>
                                        <p:cTn id="43" dur="1" fill="hold">
                                          <p:stCondLst>
                                            <p:cond delay="0"/>
                                          </p:stCondLst>
                                        </p:cTn>
                                        <p:tgtEl>
                                          <p:spTgt spid="1030"/>
                                        </p:tgtEl>
                                        <p:attrNameLst>
                                          <p:attrName>style.visibility</p:attrName>
                                        </p:attrNameLst>
                                      </p:cBhvr>
                                      <p:to>
                                        <p:strVal val="visible"/>
                                      </p:to>
                                    </p:set>
                                    <p:anim calcmode="lin" valueType="num">
                                      <p:cBhvr>
                                        <p:cTn id="44" dur="2000" fill="hold"/>
                                        <p:tgtEl>
                                          <p:spTgt spid="1030"/>
                                        </p:tgtEl>
                                        <p:attrNameLst>
                                          <p:attrName>ppt_w</p:attrName>
                                        </p:attrNameLst>
                                      </p:cBhvr>
                                      <p:tavLst>
                                        <p:tav tm="0">
                                          <p:val>
                                            <p:fltVal val="0"/>
                                          </p:val>
                                        </p:tav>
                                        <p:tav tm="100000">
                                          <p:val>
                                            <p:strVal val="#ppt_w"/>
                                          </p:val>
                                        </p:tav>
                                      </p:tavLst>
                                    </p:anim>
                                    <p:anim calcmode="lin" valueType="num">
                                      <p:cBhvr>
                                        <p:cTn id="45" dur="2000" fill="hold"/>
                                        <p:tgtEl>
                                          <p:spTgt spid="1030"/>
                                        </p:tgtEl>
                                        <p:attrNameLst>
                                          <p:attrName>ppt_h</p:attrName>
                                        </p:attrNameLst>
                                      </p:cBhvr>
                                      <p:tavLst>
                                        <p:tav tm="0">
                                          <p:val>
                                            <p:fltVal val="0"/>
                                          </p:val>
                                        </p:tav>
                                        <p:tav tm="100000">
                                          <p:val>
                                            <p:strVal val="#ppt_h"/>
                                          </p:val>
                                        </p:tav>
                                      </p:tavLst>
                                    </p:anim>
                                  </p:childTnLst>
                                </p:cTn>
                              </p:par>
                            </p:childTnLst>
                          </p:cTn>
                        </p:par>
                        <p:par>
                          <p:cTn id="46" fill="hold">
                            <p:stCondLst>
                              <p:cond delay="16000"/>
                            </p:stCondLst>
                            <p:childTnLst>
                              <p:par>
                                <p:cTn id="47" presetID="55" presetClass="exit" presetSubtype="0" fill="hold" nodeType="afterEffect">
                                  <p:stCondLst>
                                    <p:cond delay="0"/>
                                  </p:stCondLst>
                                  <p:childTnLst>
                                    <p:anim calcmode="lin" valueType="num">
                                      <p:cBhvr>
                                        <p:cTn id="48" dur="2000"/>
                                        <p:tgtEl>
                                          <p:spTgt spid="1030"/>
                                        </p:tgtEl>
                                        <p:attrNameLst>
                                          <p:attrName>ppt_w</p:attrName>
                                        </p:attrNameLst>
                                      </p:cBhvr>
                                      <p:tavLst>
                                        <p:tav tm="0">
                                          <p:val>
                                            <p:strVal val="ppt_w"/>
                                          </p:val>
                                        </p:tav>
                                        <p:tav tm="100000">
                                          <p:val>
                                            <p:strVal val="ppt_w*0.70"/>
                                          </p:val>
                                        </p:tav>
                                      </p:tavLst>
                                    </p:anim>
                                    <p:anim calcmode="lin" valueType="num">
                                      <p:cBhvr>
                                        <p:cTn id="49" dur="2000"/>
                                        <p:tgtEl>
                                          <p:spTgt spid="1030"/>
                                        </p:tgtEl>
                                        <p:attrNameLst>
                                          <p:attrName>ppt_h</p:attrName>
                                        </p:attrNameLst>
                                      </p:cBhvr>
                                      <p:tavLst>
                                        <p:tav tm="0">
                                          <p:val>
                                            <p:strVal val="ppt_h"/>
                                          </p:val>
                                        </p:tav>
                                        <p:tav tm="100000">
                                          <p:val>
                                            <p:strVal val="ppt_h"/>
                                          </p:val>
                                        </p:tav>
                                      </p:tavLst>
                                    </p:anim>
                                    <p:animEffect transition="out" filter="fade">
                                      <p:cBhvr>
                                        <p:cTn id="50" dur="2000"/>
                                        <p:tgtEl>
                                          <p:spTgt spid="1030"/>
                                        </p:tgtEl>
                                      </p:cBhvr>
                                    </p:animEffect>
                                    <p:set>
                                      <p:cBhvr>
                                        <p:cTn id="51" dur="1" fill="hold">
                                          <p:stCondLst>
                                            <p:cond delay="1999"/>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14414" y="1214428"/>
            <a:ext cx="2857504" cy="2616101"/>
          </a:xfrm>
          <a:prstGeom prst="rect">
            <a:avLst/>
          </a:prstGeom>
        </p:spPr>
        <p:txBody>
          <a:bodyPr wrap="square">
            <a:spAutoFit/>
          </a:bodyPr>
          <a:lstStyle/>
          <a:p>
            <a:r>
              <a:rPr lang="ru-RU" sz="2000" b="1" dirty="0" smtClean="0">
                <a:latin typeface="Times New Roman" pitchFamily="18" charset="0"/>
                <a:cs typeface="Times New Roman" pitchFamily="18" charset="0"/>
              </a:rPr>
              <a:t>Это – </a:t>
            </a:r>
            <a:r>
              <a:rPr lang="ru-RU" sz="2400" b="1" dirty="0" smtClean="0">
                <a:solidFill>
                  <a:srgbClr val="C00000"/>
                </a:solidFill>
                <a:latin typeface="Monotype Corsiva" pitchFamily="66" charset="0"/>
                <a:cs typeface="Times New Roman" pitchFamily="18" charset="0"/>
              </a:rPr>
              <a:t>Леонард Эйлер, </a:t>
            </a:r>
            <a:r>
              <a:rPr lang="ru-RU" sz="2000" b="1" dirty="0" smtClean="0">
                <a:latin typeface="Times New Roman" pitchFamily="18" charset="0"/>
                <a:cs typeface="Times New Roman" pitchFamily="18" charset="0"/>
              </a:rPr>
              <a:t>который принадлежит к гениальнейшим математикам всех времен. В истории точных наук его имя стоит рядом с Декартом и Галилеем.</a:t>
            </a:r>
            <a:endParaRPr lang="ru-RU" sz="2000" b="1" dirty="0">
              <a:latin typeface="Times New Roman" pitchFamily="18" charset="0"/>
              <a:cs typeface="Times New Roman" pitchFamily="18" charset="0"/>
            </a:endParaRPr>
          </a:p>
        </p:txBody>
      </p:sp>
      <p:pic>
        <p:nvPicPr>
          <p:cNvPr id="35841" name="Picture 1" descr="с  чм"/>
          <p:cNvPicPr>
            <a:picLocks noChangeAspect="1" noChangeArrowheads="1"/>
          </p:cNvPicPr>
          <p:nvPr/>
        </p:nvPicPr>
        <p:blipFill>
          <a:blip r:embed="rId2" cstate="print"/>
          <a:srcRect/>
          <a:stretch>
            <a:fillRect/>
          </a:stretch>
        </p:blipFill>
        <p:spPr bwMode="auto">
          <a:xfrm>
            <a:off x="5143504" y="785800"/>
            <a:ext cx="2500298" cy="3550559"/>
          </a:xfrm>
          <a:prstGeom prst="rect">
            <a:avLst/>
          </a:prstGeom>
          <a:noFill/>
          <a:ln w="9525">
            <a:noFill/>
            <a:miter lim="800000"/>
            <a:headEnd/>
            <a:tailEnd/>
          </a:ln>
        </p:spPr>
      </p:pic>
      <p:pic>
        <p:nvPicPr>
          <p:cNvPr id="4" name="Picture 2" descr="C:\Users\Ирина\Desktop\EZ_Wheel.gif"/>
          <p:cNvPicPr>
            <a:picLocks noChangeAspect="1" noChangeArrowheads="1" noCrop="1"/>
          </p:cNvPicPr>
          <p:nvPr/>
        </p:nvPicPr>
        <p:blipFill>
          <a:blip r:embed="rId3" cstate="print"/>
          <a:srcRect/>
          <a:stretch>
            <a:fillRect/>
          </a:stretch>
        </p:blipFill>
        <p:spPr bwMode="auto">
          <a:xfrm>
            <a:off x="3071802" y="3429006"/>
            <a:ext cx="1933575" cy="1495425"/>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57620" y="3286130"/>
            <a:ext cx="2664512" cy="461665"/>
          </a:xfrm>
          <a:prstGeom prst="rect">
            <a:avLst/>
          </a:prstGeom>
        </p:spPr>
        <p:txBody>
          <a:bodyPr wrap="none">
            <a:spAutoFit/>
          </a:bodyPr>
          <a:lstStyle/>
          <a:p>
            <a:r>
              <a:rPr lang="ru-RU" sz="2400" b="1" i="1" dirty="0" smtClean="0">
                <a:solidFill>
                  <a:srgbClr val="C00000"/>
                </a:solidFill>
                <a:latin typeface="Monotype Corsiva" pitchFamily="66" charset="0"/>
              </a:rPr>
              <a:t>Варианты  ответов: </a:t>
            </a:r>
            <a:endParaRPr lang="ru-RU" sz="2400" b="1" i="1" dirty="0">
              <a:solidFill>
                <a:srgbClr val="C00000"/>
              </a:solidFill>
              <a:latin typeface="Monotype Corsiva" pitchFamily="66" charset="0"/>
            </a:endParaRPr>
          </a:p>
        </p:txBody>
      </p:sp>
      <p:sp>
        <p:nvSpPr>
          <p:cNvPr id="3" name="Прямоугольник 2"/>
          <p:cNvSpPr/>
          <p:nvPr/>
        </p:nvSpPr>
        <p:spPr>
          <a:xfrm>
            <a:off x="2285984" y="357172"/>
            <a:ext cx="6429420" cy="2954655"/>
          </a:xfrm>
          <a:prstGeom prst="rect">
            <a:avLst/>
          </a:prstGeom>
        </p:spPr>
        <p:txBody>
          <a:bodyPr wrap="square">
            <a:spAutoFit/>
          </a:bodyPr>
          <a:lstStyle/>
          <a:p>
            <a:pPr lvl="0" fontAlgn="base">
              <a:spcBef>
                <a:spcPct val="0"/>
              </a:spcBef>
              <a:spcAft>
                <a:spcPct val="0"/>
              </a:spcAft>
            </a:pPr>
            <a:r>
              <a:rPr lang="ru-RU" altLang="ja-JP" sz="2400" b="1" dirty="0" smtClean="0">
                <a:solidFill>
                  <a:srgbClr val="0000FF"/>
                </a:solidFill>
                <a:latin typeface="Monotype Corsiva" pitchFamily="66" charset="0"/>
                <a:ea typeface="MS Mincho" pitchFamily="49" charset="-128"/>
                <a:cs typeface="Times New Roman" pitchFamily="18" charset="0"/>
              </a:rPr>
              <a:t>Вопрос </a:t>
            </a:r>
            <a:r>
              <a:rPr lang="en-US" altLang="ja-JP" sz="2400" b="1" dirty="0" smtClean="0">
                <a:solidFill>
                  <a:srgbClr val="0000FF"/>
                </a:solidFill>
                <a:latin typeface="Monotype Corsiva" pitchFamily="66" charset="0"/>
                <a:ea typeface="MS Mincho" pitchFamily="49" charset="-128"/>
                <a:cs typeface="Times New Roman" pitchFamily="18" charset="0"/>
              </a:rPr>
              <a:t>9</a:t>
            </a:r>
            <a:r>
              <a:rPr lang="ru-RU" altLang="ja-JP" sz="2400" b="1" dirty="0" smtClean="0">
                <a:solidFill>
                  <a:srgbClr val="0000FF"/>
                </a:solidFill>
                <a:latin typeface="Monotype Corsiva" pitchFamily="66" charset="0"/>
                <a:ea typeface="MS Mincho" pitchFamily="49" charset="-128"/>
                <a:cs typeface="Times New Roman" pitchFamily="18" charset="0"/>
              </a:rPr>
              <a:t>:</a:t>
            </a:r>
            <a:r>
              <a:rPr lang="ru-RU" altLang="ja-JP" sz="2400" b="1" dirty="0" smtClean="0">
                <a:latin typeface="Monotype Corsiva" pitchFamily="66" charset="0"/>
                <a:ea typeface="MS Mincho" pitchFamily="49" charset="-128"/>
                <a:cs typeface="Times New Roman" pitchFamily="18" charset="0"/>
              </a:rPr>
              <a:t> </a:t>
            </a:r>
            <a:r>
              <a:rPr lang="ru-RU" altLang="ja-JP" b="1" dirty="0" smtClean="0">
                <a:latin typeface="Times New Roman" pitchFamily="18" charset="0"/>
                <a:ea typeface="MS Mincho" pitchFamily="49" charset="-128"/>
                <a:cs typeface="Times New Roman" pitchFamily="18" charset="0"/>
              </a:rPr>
              <a:t>Этот  человек внес большой вклад в развитие геометрии. </a:t>
            </a:r>
            <a:r>
              <a:rPr lang="ru-RU" b="1" dirty="0" smtClean="0">
                <a:latin typeface="Times New Roman" pitchFamily="18" charset="0"/>
                <a:cs typeface="Times New Roman" pitchFamily="18" charset="0"/>
              </a:rPr>
              <a:t>В работе «О началах геометрии», первой его печатной работе по неевклидовой геометрии, заявил, что пятый постулат </a:t>
            </a:r>
            <a:r>
              <a:rPr lang="ru-RU" b="1" i="1" dirty="0" smtClean="0">
                <a:latin typeface="Times New Roman" pitchFamily="18" charset="0"/>
                <a:cs typeface="Times New Roman" pitchFamily="18" charset="0"/>
              </a:rPr>
              <a:t>(«через точку, не </a:t>
            </a:r>
            <a:r>
              <a:rPr lang="ru-RU" b="1" i="1" dirty="0" err="1" smtClean="0">
                <a:latin typeface="Times New Roman" pitchFamily="18" charset="0"/>
                <a:cs typeface="Times New Roman" pitchFamily="18" charset="0"/>
              </a:rPr>
              <a:t>лежищую</a:t>
            </a:r>
            <a:r>
              <a:rPr lang="ru-RU" b="1" i="1" dirty="0" smtClean="0">
                <a:latin typeface="Times New Roman" pitchFamily="18" charset="0"/>
                <a:cs typeface="Times New Roman" pitchFamily="18" charset="0"/>
              </a:rPr>
              <a:t> на </a:t>
            </a:r>
            <a:r>
              <a:rPr lang="ru-RU" b="1" i="1" dirty="0" err="1" smtClean="0">
                <a:latin typeface="Times New Roman" pitchFamily="18" charset="0"/>
                <a:cs typeface="Times New Roman" pitchFamily="18" charset="0"/>
              </a:rPr>
              <a:t>пряиой</a:t>
            </a:r>
            <a:r>
              <a:rPr lang="ru-RU" b="1" i="1" dirty="0" smtClean="0">
                <a:latin typeface="Times New Roman" pitchFamily="18" charset="0"/>
                <a:cs typeface="Times New Roman" pitchFamily="18" charset="0"/>
              </a:rPr>
              <a:t> можно провести только одну прямую параллельную данной»</a:t>
            </a:r>
            <a:r>
              <a:rPr lang="ru-RU" b="1" dirty="0" smtClean="0">
                <a:latin typeface="Times New Roman" pitchFamily="18" charset="0"/>
                <a:cs typeface="Times New Roman" pitchFamily="18" charset="0"/>
              </a:rPr>
              <a:t>) не может быть доказан на основе других посылок евклидовой геометрии, и что допущение постулата, противоположного постулату Евклида, позволяет построить геометрию столь же содержательную и свободную от противоречий, как и </a:t>
            </a:r>
            <a:r>
              <a:rPr lang="ru-RU" b="1" dirty="0" err="1" smtClean="0">
                <a:latin typeface="Times New Roman" pitchFamily="18" charset="0"/>
                <a:cs typeface="Times New Roman" pitchFamily="18" charset="0"/>
              </a:rPr>
              <a:t>евклидова.</a:t>
            </a:r>
            <a:r>
              <a:rPr lang="ru-RU" altLang="ja-JP" b="1" dirty="0" err="1" smtClean="0">
                <a:latin typeface="Times New Roman" pitchFamily="18" charset="0"/>
                <a:ea typeface="MS Mincho" pitchFamily="49" charset="-128"/>
                <a:cs typeface="Times New Roman" pitchFamily="18" charset="0"/>
              </a:rPr>
              <a:t>Кто</a:t>
            </a:r>
            <a:r>
              <a:rPr lang="ru-RU" altLang="ja-JP" b="1" dirty="0" smtClean="0">
                <a:latin typeface="Times New Roman" pitchFamily="18" charset="0"/>
                <a:ea typeface="MS Mincho" pitchFamily="49" charset="-128"/>
                <a:cs typeface="Times New Roman" pitchFamily="18" charset="0"/>
              </a:rPr>
              <a:t> это?</a:t>
            </a:r>
            <a:endParaRPr lang="ru-RU" altLang="ja-JP" b="1" dirty="0" smtClean="0">
              <a:latin typeface="Arial" pitchFamily="34" charset="0"/>
              <a:cs typeface="Arial" pitchFamily="34" charset="0"/>
            </a:endParaRPr>
          </a:p>
        </p:txBody>
      </p:sp>
      <p:sp>
        <p:nvSpPr>
          <p:cNvPr id="4" name="Rectangle 3"/>
          <p:cNvSpPr>
            <a:spLocks noChangeArrowheads="1"/>
          </p:cNvSpPr>
          <p:nvPr/>
        </p:nvSpPr>
        <p:spPr bwMode="auto">
          <a:xfrm>
            <a:off x="3071802" y="3857634"/>
            <a:ext cx="78581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2400" b="1" i="1" u="none" strike="noStrike" cap="none" normalizeH="0" baseline="0" dirty="0" err="1" smtClean="0">
                <a:ln>
                  <a:noFill/>
                </a:ln>
                <a:solidFill>
                  <a:schemeClr val="tx1"/>
                </a:solidFill>
                <a:effectLst/>
                <a:latin typeface="Monotype Corsiva" pitchFamily="66" charset="0"/>
                <a:ea typeface="MS Mincho" pitchFamily="49" charset="-128"/>
                <a:cs typeface="Times New Roman" pitchFamily="18" charset="0"/>
              </a:rPr>
              <a:t>Гаус</a:t>
            </a:r>
            <a:r>
              <a:rPr kumimoji="0" lang="ru-RU" altLang="ja-JP" sz="2400" b="1" i="0" u="none" strike="noStrike" cap="none" normalizeH="0" baseline="0" dirty="0" smtClean="0">
                <a:ln>
                  <a:noFill/>
                </a:ln>
                <a:solidFill>
                  <a:schemeClr val="tx1"/>
                </a:solidFill>
                <a:effectLst/>
                <a:latin typeface="Monotype Corsiva" pitchFamily="66" charset="0"/>
                <a:ea typeface="MS Mincho" pitchFamily="49" charset="-128"/>
                <a:cs typeface="Times New Roman" pitchFamily="18" charset="0"/>
              </a:rPr>
              <a:t> </a:t>
            </a:r>
            <a:endParaRPr kumimoji="0" lang="ru-RU" altLang="ja-JP" sz="2400" b="1" i="0" u="none" strike="noStrike" cap="none" normalizeH="0" baseline="0" dirty="0" smtClean="0">
              <a:ln>
                <a:noFill/>
              </a:ln>
              <a:solidFill>
                <a:schemeClr val="tx1"/>
              </a:solidFill>
              <a:effectLst/>
              <a:latin typeface="Monotype Corsiva" pitchFamily="66" charset="0"/>
              <a:cs typeface="Arial" pitchFamily="34" charset="0"/>
            </a:endParaRPr>
          </a:p>
        </p:txBody>
      </p:sp>
      <p:sp>
        <p:nvSpPr>
          <p:cNvPr id="5" name="Прямоугольник 4"/>
          <p:cNvSpPr/>
          <p:nvPr/>
        </p:nvSpPr>
        <p:spPr>
          <a:xfrm>
            <a:off x="4429124" y="3857634"/>
            <a:ext cx="1625766" cy="461665"/>
          </a:xfrm>
          <a:prstGeom prst="rect">
            <a:avLst/>
          </a:prstGeom>
        </p:spPr>
        <p:txBody>
          <a:bodyPr wrap="none">
            <a:spAutoFit/>
          </a:bodyPr>
          <a:lstStyle/>
          <a:p>
            <a:r>
              <a:rPr lang="ru-RU" altLang="ja-JP" sz="2400" b="1" dirty="0" smtClean="0">
                <a:solidFill>
                  <a:prstClr val="black"/>
                </a:solidFill>
                <a:latin typeface="Monotype Corsiva" pitchFamily="66" charset="0"/>
                <a:ea typeface="MS Mincho" pitchFamily="49" charset="-128"/>
                <a:cs typeface="Times New Roman" pitchFamily="18" charset="0"/>
              </a:rPr>
              <a:t>Лобачевский</a:t>
            </a:r>
            <a:endParaRPr lang="ru-RU" dirty="0"/>
          </a:p>
        </p:txBody>
      </p:sp>
      <p:sp>
        <p:nvSpPr>
          <p:cNvPr id="6" name="Прямоугольник 5"/>
          <p:cNvSpPr/>
          <p:nvPr/>
        </p:nvSpPr>
        <p:spPr>
          <a:xfrm>
            <a:off x="6643702" y="3929072"/>
            <a:ext cx="861133" cy="461665"/>
          </a:xfrm>
          <a:prstGeom prst="rect">
            <a:avLst/>
          </a:prstGeom>
        </p:spPr>
        <p:txBody>
          <a:bodyPr wrap="none">
            <a:spAutoFit/>
          </a:bodyPr>
          <a:lstStyle/>
          <a:p>
            <a:r>
              <a:rPr lang="ru-RU" altLang="ja-JP" sz="2400" b="1" dirty="0" smtClean="0">
                <a:solidFill>
                  <a:prstClr val="black"/>
                </a:solidFill>
                <a:latin typeface="Monotype Corsiva" pitchFamily="66" charset="0"/>
                <a:ea typeface="MS Mincho" pitchFamily="49" charset="-128"/>
                <a:cs typeface="Times New Roman" pitchFamily="18" charset="0"/>
              </a:rPr>
              <a:t>Абель</a:t>
            </a:r>
            <a:endParaRPr lang="ru-RU" dirty="0"/>
          </a:p>
        </p:txBody>
      </p:sp>
      <p:pic>
        <p:nvPicPr>
          <p:cNvPr id="2050" name="Picture 2" descr="C:\Users\Ирина\Desktop\презентация\0023-014- (3).jpg"/>
          <p:cNvPicPr>
            <a:picLocks noChangeAspect="1" noChangeArrowheads="1"/>
          </p:cNvPicPr>
          <p:nvPr/>
        </p:nvPicPr>
        <p:blipFill>
          <a:blip r:embed="rId2" cstate="print"/>
          <a:srcRect/>
          <a:stretch>
            <a:fillRect/>
          </a:stretch>
        </p:blipFill>
        <p:spPr bwMode="auto">
          <a:xfrm>
            <a:off x="2786050" y="61757"/>
            <a:ext cx="3512051" cy="5081743"/>
          </a:xfrm>
          <a:prstGeom prst="rect">
            <a:avLst/>
          </a:prstGeom>
          <a:noFill/>
        </p:spPr>
      </p:pic>
      <p:pic>
        <p:nvPicPr>
          <p:cNvPr id="2051" name="Picture 3" descr="C:\Users\Ирина\Desktop\презентация\4833_html_6d74a765.png"/>
          <p:cNvPicPr>
            <a:picLocks noChangeAspect="1" noChangeArrowheads="1"/>
          </p:cNvPicPr>
          <p:nvPr/>
        </p:nvPicPr>
        <p:blipFill>
          <a:blip r:embed="rId3" cstate="print"/>
          <a:srcRect/>
          <a:stretch>
            <a:fillRect/>
          </a:stretch>
        </p:blipFill>
        <p:spPr bwMode="auto">
          <a:xfrm>
            <a:off x="3428992" y="0"/>
            <a:ext cx="2714644" cy="5011441"/>
          </a:xfrm>
          <a:prstGeom prst="rect">
            <a:avLst/>
          </a:prstGeom>
          <a:noFill/>
        </p:spPr>
      </p:pic>
      <p:pic>
        <p:nvPicPr>
          <p:cNvPr id="2052" name="Picture 4" descr="C:\Users\Ирина\Desktop\презентация\264375_original.jpg"/>
          <p:cNvPicPr>
            <a:picLocks noChangeAspect="1" noChangeArrowheads="1"/>
          </p:cNvPicPr>
          <p:nvPr/>
        </p:nvPicPr>
        <p:blipFill>
          <a:blip r:embed="rId4" cstate="print"/>
          <a:srcRect/>
          <a:stretch>
            <a:fillRect/>
          </a:stretch>
        </p:blipFill>
        <p:spPr bwMode="auto">
          <a:xfrm>
            <a:off x="2857488" y="1"/>
            <a:ext cx="4512908" cy="5143500"/>
          </a:xfrm>
          <a:prstGeom prst="rect">
            <a:avLst/>
          </a:prstGeom>
          <a:noFill/>
        </p:spPr>
      </p:pic>
      <p:pic>
        <p:nvPicPr>
          <p:cNvPr id="10" name="Picture 2" descr="C:\Users\Ирина\Desktop\EZ_Wheel.gif"/>
          <p:cNvPicPr>
            <a:picLocks noChangeAspect="1" noChangeArrowheads="1" noCrop="1"/>
          </p:cNvPicPr>
          <p:nvPr/>
        </p:nvPicPr>
        <p:blipFill>
          <a:blip r:embed="rId5" cstate="print"/>
          <a:srcRect/>
          <a:stretch>
            <a:fillRect/>
          </a:stretch>
        </p:blipFill>
        <p:spPr bwMode="auto">
          <a:xfrm>
            <a:off x="428596" y="428610"/>
            <a:ext cx="1933575" cy="14954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18" presetClass="entr" presetSubtype="12" fill="hold" nodeType="after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strips(downLeft)">
                                      <p:cBhvr>
                                        <p:cTn id="12" dur="2000"/>
                                        <p:tgtEl>
                                          <p:spTgt spid="2050"/>
                                        </p:tgtEl>
                                      </p:cBhvr>
                                    </p:animEffect>
                                  </p:childTnLst>
                                </p:cTn>
                              </p:par>
                            </p:childTnLst>
                          </p:cTn>
                        </p:par>
                        <p:par>
                          <p:cTn id="13" fill="hold">
                            <p:stCondLst>
                              <p:cond delay="4000"/>
                            </p:stCondLst>
                            <p:childTnLst>
                              <p:par>
                                <p:cTn id="14" presetID="55" presetClass="exit" presetSubtype="0" fill="hold" nodeType="afterEffect">
                                  <p:stCondLst>
                                    <p:cond delay="0"/>
                                  </p:stCondLst>
                                  <p:childTnLst>
                                    <p:anim calcmode="lin" valueType="num">
                                      <p:cBhvr>
                                        <p:cTn id="15" dur="2000"/>
                                        <p:tgtEl>
                                          <p:spTgt spid="2050"/>
                                        </p:tgtEl>
                                        <p:attrNameLst>
                                          <p:attrName>ppt_w</p:attrName>
                                        </p:attrNameLst>
                                      </p:cBhvr>
                                      <p:tavLst>
                                        <p:tav tm="0">
                                          <p:val>
                                            <p:strVal val="ppt_w"/>
                                          </p:val>
                                        </p:tav>
                                        <p:tav tm="100000">
                                          <p:val>
                                            <p:strVal val="ppt_w*0.70"/>
                                          </p:val>
                                        </p:tav>
                                      </p:tavLst>
                                    </p:anim>
                                    <p:anim calcmode="lin" valueType="num">
                                      <p:cBhvr>
                                        <p:cTn id="16" dur="2000"/>
                                        <p:tgtEl>
                                          <p:spTgt spid="2050"/>
                                        </p:tgtEl>
                                        <p:attrNameLst>
                                          <p:attrName>ppt_h</p:attrName>
                                        </p:attrNameLst>
                                      </p:cBhvr>
                                      <p:tavLst>
                                        <p:tav tm="0">
                                          <p:val>
                                            <p:strVal val="ppt_h"/>
                                          </p:val>
                                        </p:tav>
                                        <p:tav tm="100000">
                                          <p:val>
                                            <p:strVal val="ppt_h"/>
                                          </p:val>
                                        </p:tav>
                                      </p:tavLst>
                                    </p:anim>
                                    <p:animEffect transition="out" filter="fade">
                                      <p:cBhvr>
                                        <p:cTn id="17" dur="2000"/>
                                        <p:tgtEl>
                                          <p:spTgt spid="2050"/>
                                        </p:tgtEl>
                                      </p:cBhvr>
                                    </p:animEffect>
                                    <p:set>
                                      <p:cBhvr>
                                        <p:cTn id="18" dur="1" fill="hold">
                                          <p:stCondLst>
                                            <p:cond delay="1999"/>
                                          </p:stCondLst>
                                        </p:cTn>
                                        <p:tgtEl>
                                          <p:spTgt spid="2050"/>
                                        </p:tgtEl>
                                        <p:attrNameLst>
                                          <p:attrName>style.visibility</p:attrName>
                                        </p:attrNameLst>
                                      </p:cBhvr>
                                      <p:to>
                                        <p:strVal val="hidden"/>
                                      </p:to>
                                    </p:set>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2000" fill="hold"/>
                                        <p:tgtEl>
                                          <p:spTgt spid="5"/>
                                        </p:tgtEl>
                                        <p:attrNameLst>
                                          <p:attrName>ppt_x</p:attrName>
                                        </p:attrNameLst>
                                      </p:cBhvr>
                                      <p:tavLst>
                                        <p:tav tm="0">
                                          <p:val>
                                            <p:strVal val="#ppt_x"/>
                                          </p:val>
                                        </p:tav>
                                        <p:tav tm="100000">
                                          <p:val>
                                            <p:strVal val="#ppt_x"/>
                                          </p:val>
                                        </p:tav>
                                      </p:tavLst>
                                    </p:anim>
                                    <p:anim calcmode="lin" valueType="num">
                                      <p:cBhvr additive="base">
                                        <p:cTn id="23" dur="20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18" presetClass="entr" presetSubtype="12" fill="hold" nodeType="afterEffect">
                                  <p:stCondLst>
                                    <p:cond delay="0"/>
                                  </p:stCondLst>
                                  <p:childTnLst>
                                    <p:set>
                                      <p:cBhvr>
                                        <p:cTn id="26" dur="1" fill="hold">
                                          <p:stCondLst>
                                            <p:cond delay="0"/>
                                          </p:stCondLst>
                                        </p:cTn>
                                        <p:tgtEl>
                                          <p:spTgt spid="2051"/>
                                        </p:tgtEl>
                                        <p:attrNameLst>
                                          <p:attrName>style.visibility</p:attrName>
                                        </p:attrNameLst>
                                      </p:cBhvr>
                                      <p:to>
                                        <p:strVal val="visible"/>
                                      </p:to>
                                    </p:set>
                                    <p:animEffect transition="in" filter="strips(downLeft)">
                                      <p:cBhvr>
                                        <p:cTn id="27" dur="2000"/>
                                        <p:tgtEl>
                                          <p:spTgt spid="2051"/>
                                        </p:tgtEl>
                                      </p:cBhvr>
                                    </p:animEffect>
                                  </p:childTnLst>
                                </p:cTn>
                              </p:par>
                            </p:childTnLst>
                          </p:cTn>
                        </p:par>
                        <p:par>
                          <p:cTn id="28" fill="hold">
                            <p:stCondLst>
                              <p:cond delay="10000"/>
                            </p:stCondLst>
                            <p:childTnLst>
                              <p:par>
                                <p:cTn id="29" presetID="55" presetClass="exit" presetSubtype="0" fill="hold" nodeType="afterEffect">
                                  <p:stCondLst>
                                    <p:cond delay="0"/>
                                  </p:stCondLst>
                                  <p:childTnLst>
                                    <p:anim calcmode="lin" valueType="num">
                                      <p:cBhvr>
                                        <p:cTn id="30" dur="2000"/>
                                        <p:tgtEl>
                                          <p:spTgt spid="2051"/>
                                        </p:tgtEl>
                                        <p:attrNameLst>
                                          <p:attrName>ppt_w</p:attrName>
                                        </p:attrNameLst>
                                      </p:cBhvr>
                                      <p:tavLst>
                                        <p:tav tm="0">
                                          <p:val>
                                            <p:strVal val="ppt_w"/>
                                          </p:val>
                                        </p:tav>
                                        <p:tav tm="100000">
                                          <p:val>
                                            <p:strVal val="ppt_w*0.70"/>
                                          </p:val>
                                        </p:tav>
                                      </p:tavLst>
                                    </p:anim>
                                    <p:anim calcmode="lin" valueType="num">
                                      <p:cBhvr>
                                        <p:cTn id="31" dur="2000"/>
                                        <p:tgtEl>
                                          <p:spTgt spid="2051"/>
                                        </p:tgtEl>
                                        <p:attrNameLst>
                                          <p:attrName>ppt_h</p:attrName>
                                        </p:attrNameLst>
                                      </p:cBhvr>
                                      <p:tavLst>
                                        <p:tav tm="0">
                                          <p:val>
                                            <p:strVal val="ppt_h"/>
                                          </p:val>
                                        </p:tav>
                                        <p:tav tm="100000">
                                          <p:val>
                                            <p:strVal val="ppt_h"/>
                                          </p:val>
                                        </p:tav>
                                      </p:tavLst>
                                    </p:anim>
                                    <p:animEffect transition="out" filter="fade">
                                      <p:cBhvr>
                                        <p:cTn id="32" dur="2000"/>
                                        <p:tgtEl>
                                          <p:spTgt spid="2051"/>
                                        </p:tgtEl>
                                      </p:cBhvr>
                                    </p:animEffect>
                                    <p:set>
                                      <p:cBhvr>
                                        <p:cTn id="33" dur="1" fill="hold">
                                          <p:stCondLst>
                                            <p:cond delay="1999"/>
                                          </p:stCondLst>
                                        </p:cTn>
                                        <p:tgtEl>
                                          <p:spTgt spid="2051"/>
                                        </p:tgtEl>
                                        <p:attrNameLst>
                                          <p:attrName>style.visibility</p:attrName>
                                        </p:attrNameLst>
                                      </p:cBhvr>
                                      <p:to>
                                        <p:strVal val="hidden"/>
                                      </p:to>
                                    </p:set>
                                  </p:childTnLst>
                                </p:cTn>
                              </p:par>
                            </p:childTnLst>
                          </p:cTn>
                        </p:par>
                        <p:par>
                          <p:cTn id="34" fill="hold">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2000" fill="hold"/>
                                        <p:tgtEl>
                                          <p:spTgt spid="6"/>
                                        </p:tgtEl>
                                        <p:attrNameLst>
                                          <p:attrName>ppt_x</p:attrName>
                                        </p:attrNameLst>
                                      </p:cBhvr>
                                      <p:tavLst>
                                        <p:tav tm="0">
                                          <p:val>
                                            <p:strVal val="#ppt_x"/>
                                          </p:val>
                                        </p:tav>
                                        <p:tav tm="100000">
                                          <p:val>
                                            <p:strVal val="#ppt_x"/>
                                          </p:val>
                                        </p:tav>
                                      </p:tavLst>
                                    </p:anim>
                                    <p:anim calcmode="lin" valueType="num">
                                      <p:cBhvr additive="base">
                                        <p:cTn id="38" dur="2000" fill="hold"/>
                                        <p:tgtEl>
                                          <p:spTgt spid="6"/>
                                        </p:tgtEl>
                                        <p:attrNameLst>
                                          <p:attrName>ppt_y</p:attrName>
                                        </p:attrNameLst>
                                      </p:cBhvr>
                                      <p:tavLst>
                                        <p:tav tm="0">
                                          <p:val>
                                            <p:strVal val="1+#ppt_h/2"/>
                                          </p:val>
                                        </p:tav>
                                        <p:tav tm="100000">
                                          <p:val>
                                            <p:strVal val="#ppt_y"/>
                                          </p:val>
                                        </p:tav>
                                      </p:tavLst>
                                    </p:anim>
                                  </p:childTnLst>
                                </p:cTn>
                              </p:par>
                            </p:childTnLst>
                          </p:cTn>
                        </p:par>
                        <p:par>
                          <p:cTn id="39" fill="hold">
                            <p:stCondLst>
                              <p:cond delay="14000"/>
                            </p:stCondLst>
                            <p:childTnLst>
                              <p:par>
                                <p:cTn id="40" presetID="18" presetClass="entr" presetSubtype="12" fill="hold" nodeType="afterEffect">
                                  <p:stCondLst>
                                    <p:cond delay="0"/>
                                  </p:stCondLst>
                                  <p:childTnLst>
                                    <p:set>
                                      <p:cBhvr>
                                        <p:cTn id="41" dur="1" fill="hold">
                                          <p:stCondLst>
                                            <p:cond delay="0"/>
                                          </p:stCondLst>
                                        </p:cTn>
                                        <p:tgtEl>
                                          <p:spTgt spid="2052"/>
                                        </p:tgtEl>
                                        <p:attrNameLst>
                                          <p:attrName>style.visibility</p:attrName>
                                        </p:attrNameLst>
                                      </p:cBhvr>
                                      <p:to>
                                        <p:strVal val="visible"/>
                                      </p:to>
                                    </p:set>
                                    <p:animEffect transition="in" filter="strips(downLeft)">
                                      <p:cBhvr>
                                        <p:cTn id="42" dur="2000"/>
                                        <p:tgtEl>
                                          <p:spTgt spid="2052"/>
                                        </p:tgtEl>
                                      </p:cBhvr>
                                    </p:animEffect>
                                  </p:childTnLst>
                                </p:cTn>
                              </p:par>
                            </p:childTnLst>
                          </p:cTn>
                        </p:par>
                        <p:par>
                          <p:cTn id="43" fill="hold">
                            <p:stCondLst>
                              <p:cond delay="16000"/>
                            </p:stCondLst>
                            <p:childTnLst>
                              <p:par>
                                <p:cTn id="44" presetID="55" presetClass="exit" presetSubtype="0" fill="hold" nodeType="afterEffect">
                                  <p:stCondLst>
                                    <p:cond delay="0"/>
                                  </p:stCondLst>
                                  <p:childTnLst>
                                    <p:anim calcmode="lin" valueType="num">
                                      <p:cBhvr>
                                        <p:cTn id="45" dur="2000"/>
                                        <p:tgtEl>
                                          <p:spTgt spid="2052"/>
                                        </p:tgtEl>
                                        <p:attrNameLst>
                                          <p:attrName>ppt_w</p:attrName>
                                        </p:attrNameLst>
                                      </p:cBhvr>
                                      <p:tavLst>
                                        <p:tav tm="0">
                                          <p:val>
                                            <p:strVal val="ppt_w"/>
                                          </p:val>
                                        </p:tav>
                                        <p:tav tm="100000">
                                          <p:val>
                                            <p:strVal val="ppt_w*0.70"/>
                                          </p:val>
                                        </p:tav>
                                      </p:tavLst>
                                    </p:anim>
                                    <p:anim calcmode="lin" valueType="num">
                                      <p:cBhvr>
                                        <p:cTn id="46" dur="2000"/>
                                        <p:tgtEl>
                                          <p:spTgt spid="2052"/>
                                        </p:tgtEl>
                                        <p:attrNameLst>
                                          <p:attrName>ppt_h</p:attrName>
                                        </p:attrNameLst>
                                      </p:cBhvr>
                                      <p:tavLst>
                                        <p:tav tm="0">
                                          <p:val>
                                            <p:strVal val="ppt_h"/>
                                          </p:val>
                                        </p:tav>
                                        <p:tav tm="100000">
                                          <p:val>
                                            <p:strVal val="ppt_h"/>
                                          </p:val>
                                        </p:tav>
                                      </p:tavLst>
                                    </p:anim>
                                    <p:animEffect transition="out" filter="fade">
                                      <p:cBhvr>
                                        <p:cTn id="47" dur="2000"/>
                                        <p:tgtEl>
                                          <p:spTgt spid="2052"/>
                                        </p:tgtEl>
                                      </p:cBhvr>
                                    </p:animEffect>
                                    <p:set>
                                      <p:cBhvr>
                                        <p:cTn id="48" dur="1" fill="hold">
                                          <p:stCondLst>
                                            <p:cond delay="1999"/>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42910" y="642924"/>
            <a:ext cx="4000528" cy="2677656"/>
          </a:xfrm>
          <a:prstGeom prst="rect">
            <a:avLst/>
          </a:prstGeom>
        </p:spPr>
        <p:txBody>
          <a:bodyPr wrap="square">
            <a:spAutoFit/>
          </a:bodyPr>
          <a:lstStyle/>
          <a:p>
            <a:r>
              <a:rPr lang="ru-RU" b="1" dirty="0" smtClean="0"/>
              <a:t>Геометрия </a:t>
            </a:r>
            <a:r>
              <a:rPr lang="ru-RU" sz="2400" b="1" dirty="0" err="1" smtClean="0">
                <a:solidFill>
                  <a:srgbClr val="C00000"/>
                </a:solidFill>
                <a:latin typeface="Monotype Corsiva" pitchFamily="66" charset="0"/>
              </a:rPr>
              <a:t>Лобачесвкого</a:t>
            </a:r>
            <a:r>
              <a:rPr lang="ru-RU" sz="2400" b="1" dirty="0" smtClean="0">
                <a:solidFill>
                  <a:srgbClr val="C00000"/>
                </a:solidFill>
                <a:latin typeface="Monotype Corsiva" pitchFamily="66" charset="0"/>
              </a:rPr>
              <a:t> </a:t>
            </a:r>
            <a:r>
              <a:rPr lang="ru-RU" dirty="0" smtClean="0"/>
              <a:t>(</a:t>
            </a:r>
            <a:r>
              <a:rPr lang="ru-RU" b="1" dirty="0" smtClean="0">
                <a:latin typeface="Times New Roman" pitchFamily="18" charset="0"/>
                <a:cs typeface="Times New Roman" pitchFamily="18" charset="0"/>
              </a:rPr>
              <a:t>или гиперболическая геометрия) — одна из неевклидовых геометрий, геометрическая теория, основанная на тех же основных посылках, что и обычная геометрия, за исключением аксиомы о параллельных прямых, которая заменяется её отрицанием.</a:t>
            </a:r>
            <a:endParaRPr lang="ru-RU" b="1" dirty="0">
              <a:latin typeface="Times New Roman" pitchFamily="18" charset="0"/>
              <a:cs typeface="Times New Roman" pitchFamily="18" charset="0"/>
            </a:endParaRPr>
          </a:p>
        </p:txBody>
      </p:sp>
      <p:pic>
        <p:nvPicPr>
          <p:cNvPr id="1026" name="Picture 2" descr="C:\Users\Ирина\Desktop\презентация\PseudoSphere.svg.png"/>
          <p:cNvPicPr>
            <a:picLocks noChangeAspect="1" noChangeArrowheads="1"/>
          </p:cNvPicPr>
          <p:nvPr/>
        </p:nvPicPr>
        <p:blipFill>
          <a:blip r:embed="rId2" cstate="print"/>
          <a:srcRect/>
          <a:stretch>
            <a:fillRect/>
          </a:stretch>
        </p:blipFill>
        <p:spPr bwMode="auto">
          <a:xfrm>
            <a:off x="1785918" y="3286130"/>
            <a:ext cx="1214446" cy="1373842"/>
          </a:xfrm>
          <a:prstGeom prst="rect">
            <a:avLst/>
          </a:prstGeom>
          <a:noFill/>
        </p:spPr>
      </p:pic>
      <p:pic>
        <p:nvPicPr>
          <p:cNvPr id="1027" name="Picture 3" descr="C:\Users\Ирина\Desktop\презентация\4833_html_6d74a765.png"/>
          <p:cNvPicPr>
            <a:picLocks noChangeAspect="1" noChangeArrowheads="1"/>
          </p:cNvPicPr>
          <p:nvPr/>
        </p:nvPicPr>
        <p:blipFill>
          <a:blip r:embed="rId3" cstate="print"/>
          <a:srcRect/>
          <a:stretch>
            <a:fillRect/>
          </a:stretch>
        </p:blipFill>
        <p:spPr bwMode="auto">
          <a:xfrm>
            <a:off x="5143504" y="500048"/>
            <a:ext cx="2798766" cy="4223275"/>
          </a:xfrm>
          <a:prstGeom prst="rect">
            <a:avLst/>
          </a:prstGeom>
          <a:noFill/>
        </p:spPr>
      </p:pic>
      <p:pic>
        <p:nvPicPr>
          <p:cNvPr id="5" name="Picture 2" descr="C:\Users\Ирина\Desktop\EZ_Wheel.gif"/>
          <p:cNvPicPr>
            <a:picLocks noChangeAspect="1" noChangeArrowheads="1" noCrop="1"/>
          </p:cNvPicPr>
          <p:nvPr/>
        </p:nvPicPr>
        <p:blipFill>
          <a:blip r:embed="rId4" cstate="print"/>
          <a:srcRect/>
          <a:stretch>
            <a:fillRect/>
          </a:stretch>
        </p:blipFill>
        <p:spPr bwMode="auto">
          <a:xfrm>
            <a:off x="3143240" y="3143254"/>
            <a:ext cx="1933575" cy="1495425"/>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b="1" dirty="0" smtClean="0">
                <a:solidFill>
                  <a:srgbClr val="FF0000"/>
                </a:solidFill>
                <a:latin typeface="Times New Roman" pitchFamily="18" charset="0"/>
                <a:cs typeface="Times New Roman" pitchFamily="18" charset="0"/>
              </a:rPr>
              <a:t>СПАСИБО ЗА ИГРУ!!!</a:t>
            </a:r>
            <a:r>
              <a:rPr lang="ru-RU" b="1" dirty="0" smtClean="0">
                <a:solidFill>
                  <a:srgbClr val="FF0000"/>
                </a:solidFill>
              </a:rPr>
              <a:t/>
            </a:r>
            <a:br>
              <a:rPr lang="ru-RU" b="1" dirty="0" smtClean="0">
                <a:solidFill>
                  <a:srgbClr val="FF0000"/>
                </a:solidFill>
              </a:rPr>
            </a:br>
            <a:r>
              <a:rPr lang="ru-RU" b="1" dirty="0" smtClean="0">
                <a:solidFill>
                  <a:srgbClr val="FF0000"/>
                </a:solidFill>
              </a:rPr>
              <a:t/>
            </a:r>
            <a:br>
              <a:rPr lang="ru-RU" b="1" dirty="0" smtClean="0">
                <a:solidFill>
                  <a:srgbClr val="FF0000"/>
                </a:solidFill>
              </a:rPr>
            </a:br>
            <a:r>
              <a:rPr lang="ru-RU" b="1" dirty="0" smtClean="0">
                <a:solidFill>
                  <a:srgbClr val="FF0000"/>
                </a:solidFill>
              </a:rPr>
              <a:t/>
            </a:r>
            <a:br>
              <a:rPr lang="ru-RU" b="1" dirty="0" smtClean="0">
                <a:solidFill>
                  <a:srgbClr val="FF0000"/>
                </a:solidFill>
              </a:rPr>
            </a:br>
            <a:r>
              <a:rPr lang="ru-RU" b="1" dirty="0" smtClean="0">
                <a:solidFill>
                  <a:srgbClr val="FFFF00"/>
                </a:solidFill>
                <a:latin typeface="Times New Roman" pitchFamily="18" charset="0"/>
                <a:cs typeface="Times New Roman" pitchFamily="18" charset="0"/>
              </a:rPr>
              <a:t>ПОЗДРАВЛЯЕМ</a:t>
            </a:r>
            <a:br>
              <a:rPr lang="ru-RU" b="1" dirty="0" smtClean="0">
                <a:solidFill>
                  <a:srgbClr val="FFFF00"/>
                </a:solidFill>
                <a:latin typeface="Times New Roman" pitchFamily="18" charset="0"/>
                <a:cs typeface="Times New Roman" pitchFamily="18" charset="0"/>
              </a:rPr>
            </a:br>
            <a:r>
              <a:rPr lang="ru-RU" b="1" dirty="0" smtClean="0">
                <a:solidFill>
                  <a:srgbClr val="FFFF00"/>
                </a:solidFill>
                <a:latin typeface="Times New Roman" pitchFamily="18" charset="0"/>
                <a:cs typeface="Times New Roman" pitchFamily="18" charset="0"/>
              </a:rPr>
              <a:t> ПОБЕДИТЕЛЕЙ</a:t>
            </a:r>
            <a:r>
              <a:rPr lang="ru-RU" dirty="0" smtClean="0">
                <a:solidFill>
                  <a:srgbClr val="FF0000"/>
                </a:solidFill>
              </a:rPr>
              <a:t/>
            </a:r>
            <a:br>
              <a:rPr lang="ru-RU" dirty="0" smtClean="0">
                <a:solidFill>
                  <a:srgbClr val="FF0000"/>
                </a:solidFill>
              </a:rPr>
            </a:br>
            <a:endParaRPr lang="ru-RU" dirty="0">
              <a:solidFill>
                <a:srgbClr val="FF0000"/>
              </a:solidFill>
            </a:endParaRPr>
          </a:p>
        </p:txBody>
      </p:sp>
      <p:pic>
        <p:nvPicPr>
          <p:cNvPr id="4" name="Picture 2" descr="C:\Users\Ирина\Desktop\где логика\25406908.gif"/>
          <p:cNvPicPr>
            <a:picLocks noChangeAspect="1" noChangeArrowheads="1" noCrop="1"/>
          </p:cNvPicPr>
          <p:nvPr/>
        </p:nvPicPr>
        <p:blipFill>
          <a:blip r:embed="rId2" cstate="print"/>
          <a:srcRect/>
          <a:stretch>
            <a:fillRect/>
          </a:stretch>
        </p:blipFill>
        <p:spPr bwMode="auto">
          <a:xfrm>
            <a:off x="0" y="0"/>
            <a:ext cx="8429652" cy="55007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0100" y="500048"/>
            <a:ext cx="4214842" cy="1446550"/>
          </a:xfrm>
          <a:prstGeom prst="rect">
            <a:avLst/>
          </a:prstGeom>
          <a:noFill/>
        </p:spPr>
        <p:txBody>
          <a:bodyPr wrap="square" rtlCol="0">
            <a:spAutoFit/>
          </a:bodyPr>
          <a:lstStyle/>
          <a:p>
            <a:r>
              <a:rPr lang="ru-RU" sz="800" dirty="0" smtClean="0"/>
              <a:t>Ссылки на интернет-ресурсы</a:t>
            </a:r>
          </a:p>
          <a:p>
            <a:r>
              <a:rPr lang="en-US" sz="800" dirty="0" smtClean="0">
                <a:hlinkClick r:id="rId2"/>
              </a:rPr>
              <a:t>http://i.ucrazy.ru/files/i/2007.1.20/jop_alldayru_42.jpg</a:t>
            </a:r>
            <a:r>
              <a:rPr lang="ru-RU" sz="800" dirty="0" smtClean="0"/>
              <a:t> </a:t>
            </a:r>
          </a:p>
          <a:p>
            <a:r>
              <a:rPr lang="en-US" sz="800" dirty="0" smtClean="0">
                <a:hlinkClick r:id="rId3"/>
              </a:rPr>
              <a:t>http://static1.keep4u.ru/2007/03/20/777d24ba97559b2c98.jpg</a:t>
            </a:r>
            <a:r>
              <a:rPr lang="ru-RU" sz="800" dirty="0" smtClean="0"/>
              <a:t> </a:t>
            </a:r>
          </a:p>
          <a:p>
            <a:r>
              <a:rPr lang="en-US" sz="800" dirty="0" smtClean="0">
                <a:hlinkClick r:id="rId4"/>
              </a:rPr>
              <a:t>https://img-fotki.yandex.ru/get/4119/28257045.d94/0_99d2a_ebb82a09_XL.png</a:t>
            </a:r>
            <a:r>
              <a:rPr lang="ru-RU" sz="800" dirty="0" smtClean="0"/>
              <a:t> </a:t>
            </a:r>
          </a:p>
          <a:p>
            <a:r>
              <a:rPr lang="en-US" sz="800" dirty="0" smtClean="0">
                <a:hlinkClick r:id="rId5"/>
              </a:rPr>
              <a:t>https://img-fotki.yandex.ru/get/45537/342785739.8ad/0_17b591_68d830c7_XL.png</a:t>
            </a:r>
            <a:r>
              <a:rPr lang="ru-RU" sz="800" dirty="0" smtClean="0"/>
              <a:t> </a:t>
            </a:r>
          </a:p>
          <a:p>
            <a:r>
              <a:rPr lang="en-US" sz="800" dirty="0" smtClean="0">
                <a:hlinkClick r:id="rId6"/>
              </a:rPr>
              <a:t>https://img-fotki.yandex.ru/get/45537/342785739.8ad/0_17b593_45203f4f_XL.png</a:t>
            </a:r>
            <a:r>
              <a:rPr lang="ru-RU" sz="800" dirty="0" smtClean="0"/>
              <a:t> </a:t>
            </a:r>
          </a:p>
          <a:p>
            <a:r>
              <a:rPr lang="en-US" sz="800" dirty="0" smtClean="0">
                <a:hlinkClick r:id="rId7"/>
              </a:rPr>
              <a:t>https://img-fotki.yandex.ru/get/133056/342785739.8ae/0_17b5a7_fb2aa8d7_XL.png</a:t>
            </a:r>
            <a:r>
              <a:rPr lang="ru-RU" sz="800" dirty="0" smtClean="0"/>
              <a:t> </a:t>
            </a:r>
          </a:p>
          <a:p>
            <a:r>
              <a:rPr lang="en-US" sz="800" dirty="0" smtClean="0">
                <a:hlinkClick r:id="rId8"/>
              </a:rPr>
              <a:t>https://img-fotki.yandex.ru/get/131107/342785739.8ae/0_17b5a4_2c15cd1b_XL.png</a:t>
            </a:r>
            <a:r>
              <a:rPr lang="ru-RU" sz="800" dirty="0" smtClean="0"/>
              <a:t> </a:t>
            </a:r>
          </a:p>
          <a:p>
            <a:r>
              <a:rPr lang="en-US" sz="800" dirty="0" smtClean="0">
                <a:hlinkClick r:id="rId9"/>
              </a:rPr>
              <a:t>https://img-fotki.yandex.ru/get/57985/342785739.8ae/0_17b5aa_8277bf2c_XL.png</a:t>
            </a:r>
            <a:r>
              <a:rPr lang="ru-RU" sz="800" dirty="0" smtClean="0"/>
              <a:t> </a:t>
            </a:r>
          </a:p>
          <a:p>
            <a:r>
              <a:rPr lang="en-US" sz="800" dirty="0" smtClean="0">
                <a:hlinkClick r:id="rId10"/>
              </a:rPr>
              <a:t>http://www.zwalls.ru/pic/201310/1680x1050/zwalls.ru-30877.jpg</a:t>
            </a:r>
            <a:r>
              <a:rPr lang="ru-RU" sz="800" dirty="0" smtClean="0"/>
              <a:t> </a:t>
            </a:r>
            <a:endParaRPr lang="en-US" sz="800" dirty="0" smtClean="0"/>
          </a:p>
          <a:p>
            <a:r>
              <a:rPr lang="ru-RU" sz="800" dirty="0" err="1" smtClean="0"/>
              <a:t>Википедия</a:t>
            </a:r>
            <a:endParaRPr lang="ru-RU" sz="800" dirty="0"/>
          </a:p>
        </p:txBody>
      </p:sp>
      <p:sp>
        <p:nvSpPr>
          <p:cNvPr id="3" name="Прямоугольник 2"/>
          <p:cNvSpPr/>
          <p:nvPr/>
        </p:nvSpPr>
        <p:spPr>
          <a:xfrm>
            <a:off x="4714876" y="357172"/>
            <a:ext cx="3643338" cy="1631216"/>
          </a:xfrm>
          <a:prstGeom prst="rect">
            <a:avLst/>
          </a:prstGeom>
          <a:ln>
            <a:noFill/>
          </a:ln>
        </p:spPr>
        <p:txBody>
          <a:bodyPr wrap="square">
            <a:spAutoFit/>
            <a:scene3d>
              <a:camera prst="orthographicFront"/>
              <a:lightRig rig="threePt" dir="t"/>
            </a:scene3d>
            <a:sp3d extrusionH="57150">
              <a:bevelT w="82550" h="38100" prst="coolSlant"/>
            </a:sp3d>
          </a:bodyPr>
          <a:lstStyle/>
          <a:p>
            <a:pPr algn="ctr"/>
            <a:r>
              <a:rPr lang="ru-RU" sz="2000" b="1" i="1" dirty="0" smtClean="0">
                <a:solidFill>
                  <a:srgbClr val="C00000"/>
                </a:solidFill>
                <a:latin typeface="Monotype Corsiva" pitchFamily="66" charset="0"/>
              </a:rPr>
              <a:t>Шаблон выполнен</a:t>
            </a:r>
          </a:p>
          <a:p>
            <a:pPr algn="ctr"/>
            <a:r>
              <a:rPr lang="ru-RU" sz="2000" b="1" i="1" dirty="0" smtClean="0">
                <a:solidFill>
                  <a:srgbClr val="C00000"/>
                </a:solidFill>
                <a:latin typeface="Monotype Corsiva" pitchFamily="66" charset="0"/>
              </a:rPr>
              <a:t>учителем </a:t>
            </a:r>
          </a:p>
          <a:p>
            <a:pPr algn="ctr"/>
            <a:r>
              <a:rPr lang="ru-RU" sz="2000" b="1" i="1" dirty="0" smtClean="0">
                <a:solidFill>
                  <a:srgbClr val="C00000"/>
                </a:solidFill>
                <a:latin typeface="Monotype Corsiva" pitchFamily="66" charset="0"/>
              </a:rPr>
              <a:t>иностранного языка</a:t>
            </a:r>
          </a:p>
          <a:p>
            <a:pPr algn="ctr"/>
            <a:r>
              <a:rPr lang="ru-RU" sz="2000" b="1" i="1" dirty="0" smtClean="0">
                <a:solidFill>
                  <a:srgbClr val="C00000"/>
                </a:solidFill>
                <a:latin typeface="Monotype Corsiva" pitchFamily="66" charset="0"/>
              </a:rPr>
              <a:t>МОУ СОШ №1 г. Камешково</a:t>
            </a:r>
          </a:p>
          <a:p>
            <a:pPr algn="ctr"/>
            <a:r>
              <a:rPr lang="ru-RU" sz="2000" b="1" i="1" dirty="0" err="1" smtClean="0">
                <a:solidFill>
                  <a:srgbClr val="C00000"/>
                </a:solidFill>
                <a:latin typeface="Monotype Corsiva" pitchFamily="66" charset="0"/>
              </a:rPr>
              <a:t>Шахториной</a:t>
            </a:r>
            <a:r>
              <a:rPr lang="ru-RU" sz="2000" b="1" i="1" dirty="0" smtClean="0">
                <a:solidFill>
                  <a:srgbClr val="C00000"/>
                </a:solidFill>
                <a:latin typeface="Monotype Corsiva" pitchFamily="66" charset="0"/>
              </a:rPr>
              <a:t> О. В.</a:t>
            </a:r>
            <a:endParaRPr lang="ru-RU" sz="2000" b="1" i="1" dirty="0">
              <a:solidFill>
                <a:srgbClr val="C00000"/>
              </a:solidFill>
              <a:latin typeface="Monotype Corsiva" pitchFamily="66"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Ирина\Desktop\презентация\0002-001-.jpg"/>
          <p:cNvPicPr>
            <a:picLocks noChangeAspect="1" noChangeArrowheads="1"/>
          </p:cNvPicPr>
          <p:nvPr/>
        </p:nvPicPr>
        <p:blipFill>
          <a:blip r:embed="rId2" cstate="print"/>
          <a:srcRect/>
          <a:stretch>
            <a:fillRect/>
          </a:stretch>
        </p:blipFill>
        <p:spPr bwMode="auto">
          <a:xfrm>
            <a:off x="1857356" y="142858"/>
            <a:ext cx="6858027" cy="4744290"/>
          </a:xfrm>
          <a:prstGeom prst="rect">
            <a:avLst/>
          </a:prstGeom>
          <a:noFill/>
        </p:spPr>
      </p:pic>
      <p:sp>
        <p:nvSpPr>
          <p:cNvPr id="4" name="Содержимое 3"/>
          <p:cNvSpPr>
            <a:spLocks noGrp="1"/>
          </p:cNvSpPr>
          <p:nvPr>
            <p:ph idx="1"/>
          </p:nvPr>
        </p:nvSpPr>
        <p:spPr>
          <a:xfrm>
            <a:off x="1071538" y="571486"/>
            <a:ext cx="642942" cy="4389835"/>
          </a:xfrm>
        </p:spPr>
        <p:txBody>
          <a:bodyPr/>
          <a:lstStyle/>
          <a:p>
            <a:pPr>
              <a:buNone/>
            </a:pPr>
            <a:r>
              <a:rPr lang="ru-RU" b="1" dirty="0" smtClean="0">
                <a:solidFill>
                  <a:srgbClr val="FFFF00"/>
                </a:solidFill>
                <a:latin typeface="Monotype Corsiva" pitchFamily="66" charset="0"/>
              </a:rPr>
              <a:t>В</a:t>
            </a:r>
          </a:p>
          <a:p>
            <a:pPr>
              <a:buNone/>
            </a:pPr>
            <a:r>
              <a:rPr lang="ru-RU" b="1" dirty="0" smtClean="0">
                <a:solidFill>
                  <a:srgbClr val="FFFF00"/>
                </a:solidFill>
                <a:latin typeface="Monotype Corsiva" pitchFamily="66" charset="0"/>
              </a:rPr>
              <a:t>Р</a:t>
            </a:r>
          </a:p>
          <a:p>
            <a:pPr>
              <a:buNone/>
            </a:pPr>
            <a:r>
              <a:rPr lang="ru-RU" b="1" dirty="0" smtClean="0">
                <a:solidFill>
                  <a:srgbClr val="FFFF00"/>
                </a:solidFill>
                <a:latin typeface="Monotype Corsiva" pitchFamily="66" charset="0"/>
              </a:rPr>
              <a:t>Е</a:t>
            </a:r>
          </a:p>
          <a:p>
            <a:pPr>
              <a:buNone/>
            </a:pPr>
            <a:r>
              <a:rPr lang="ru-RU" b="1" dirty="0" smtClean="0">
                <a:solidFill>
                  <a:srgbClr val="FFFF00"/>
                </a:solidFill>
                <a:latin typeface="Monotype Corsiva" pitchFamily="66" charset="0"/>
              </a:rPr>
              <a:t>М</a:t>
            </a:r>
          </a:p>
          <a:p>
            <a:pPr>
              <a:buNone/>
            </a:pPr>
            <a:r>
              <a:rPr lang="ru-RU" b="1" dirty="0" smtClean="0">
                <a:solidFill>
                  <a:srgbClr val="FFFF00"/>
                </a:solidFill>
                <a:latin typeface="Monotype Corsiva" pitchFamily="66" charset="0"/>
              </a:rPr>
              <a:t>Е</a:t>
            </a:r>
          </a:p>
          <a:p>
            <a:pPr>
              <a:buNone/>
            </a:pPr>
            <a:r>
              <a:rPr lang="ru-RU" b="1" dirty="0" smtClean="0">
                <a:solidFill>
                  <a:srgbClr val="FFFF00"/>
                </a:solidFill>
                <a:latin typeface="Monotype Corsiva" pitchFamily="66" charset="0"/>
              </a:rPr>
              <a:t>Н</a:t>
            </a:r>
          </a:p>
          <a:p>
            <a:pPr>
              <a:buNone/>
            </a:pPr>
            <a:r>
              <a:rPr lang="ru-RU" b="1" dirty="0" smtClean="0">
                <a:solidFill>
                  <a:srgbClr val="FFFF00"/>
                </a:solidFill>
                <a:latin typeface="Monotype Corsiva" pitchFamily="66" charset="0"/>
              </a:rPr>
              <a:t>И</a:t>
            </a:r>
          </a:p>
          <a:p>
            <a:endParaRPr lang="ru-RU" b="1" dirty="0"/>
          </a:p>
        </p:txBody>
      </p:sp>
      <p:sp>
        <p:nvSpPr>
          <p:cNvPr id="5" name="Текст 4"/>
          <p:cNvSpPr>
            <a:spLocks noGrp="1"/>
          </p:cNvSpPr>
          <p:nvPr>
            <p:ph type="body" sz="half" idx="2"/>
          </p:nvPr>
        </p:nvSpPr>
        <p:spPr>
          <a:xfrm>
            <a:off x="285720" y="1357304"/>
            <a:ext cx="542899" cy="2928958"/>
          </a:xfrm>
        </p:spPr>
        <p:txBody>
          <a:bodyPr/>
          <a:lstStyle/>
          <a:p>
            <a:r>
              <a:rPr lang="ru-RU" sz="3200" b="1" smtClean="0">
                <a:solidFill>
                  <a:schemeClr val="bg1"/>
                </a:solidFill>
                <a:latin typeface="Monotype Corsiva" pitchFamily="66" charset="0"/>
              </a:rPr>
              <a:t>Л</a:t>
            </a:r>
            <a:endParaRPr lang="ru-RU" sz="3200" b="1" dirty="0" smtClean="0">
              <a:solidFill>
                <a:schemeClr val="bg1"/>
              </a:solidFill>
              <a:latin typeface="Monotype Corsiva" pitchFamily="66" charset="0"/>
            </a:endParaRPr>
          </a:p>
          <a:p>
            <a:r>
              <a:rPr lang="ru-RU" sz="3200" b="1" dirty="0" smtClean="0">
                <a:solidFill>
                  <a:schemeClr val="bg1"/>
                </a:solidFill>
                <a:latin typeface="Monotype Corsiva" pitchFamily="66" charset="0"/>
              </a:rPr>
              <a:t>Е</a:t>
            </a:r>
          </a:p>
          <a:p>
            <a:r>
              <a:rPr lang="ru-RU" sz="3200" b="1" dirty="0" smtClean="0">
                <a:solidFill>
                  <a:schemeClr val="bg1"/>
                </a:solidFill>
                <a:latin typeface="Monotype Corsiva" pitchFamily="66" charset="0"/>
              </a:rPr>
              <a:t>Н   </a:t>
            </a:r>
          </a:p>
          <a:p>
            <a:r>
              <a:rPr lang="ru-RU" sz="3200" b="1" dirty="0" smtClean="0">
                <a:solidFill>
                  <a:schemeClr val="bg1"/>
                </a:solidFill>
                <a:latin typeface="Monotype Corsiva" pitchFamily="66" charset="0"/>
              </a:rPr>
              <a:t>Т</a:t>
            </a:r>
          </a:p>
          <a:p>
            <a:r>
              <a:rPr lang="ru-RU" sz="3200" b="1" dirty="0" smtClean="0">
                <a:solidFill>
                  <a:schemeClr val="bg1"/>
                </a:solidFill>
                <a:latin typeface="Monotype Corsiva" pitchFamily="66" charset="0"/>
              </a:rPr>
              <a:t>А   </a:t>
            </a:r>
          </a:p>
          <a:p>
            <a:r>
              <a:rPr lang="ru-RU" sz="2400" b="1" dirty="0" smtClean="0">
                <a:solidFill>
                  <a:schemeClr val="bg1"/>
                </a:solidFill>
                <a:latin typeface="Monotype Corsiva" pitchFamily="66" charset="0"/>
              </a:rPr>
              <a:t>      </a:t>
            </a:r>
          </a:p>
          <a:p>
            <a:r>
              <a:rPr lang="ru-RU" sz="2400" dirty="0" smtClean="0">
                <a:solidFill>
                  <a:srgbClr val="FFFF00"/>
                </a:solidFill>
                <a:latin typeface="Monotype Corsiva" pitchFamily="66" charset="0"/>
              </a:rPr>
              <a:t>           </a:t>
            </a:r>
          </a:p>
          <a:p>
            <a:r>
              <a:rPr lang="ru-RU" sz="2400" dirty="0" smtClean="0">
                <a:solidFill>
                  <a:srgbClr val="FFFF00"/>
                </a:solidFill>
                <a:latin typeface="Monotype Corsiva" pitchFamily="66" charset="0"/>
              </a:rPr>
              <a:t>      </a:t>
            </a:r>
          </a:p>
          <a:p>
            <a:endParaRPr lang="ru-RU" sz="2400" dirty="0">
              <a:solidFill>
                <a:schemeClr val="bg1"/>
              </a:solidFill>
              <a:latin typeface="Monotype Corsiva"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4"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5">
                                            <p:txEl>
                                              <p:pRg st="1" end="1"/>
                                            </p:txEl>
                                          </p:spTgt>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5">
                                            <p:txEl>
                                              <p:pRg st="2" end="2"/>
                                            </p:txEl>
                                          </p:spTgt>
                                        </p:tgtEl>
                                      </p:cBhvr>
                                    </p:animEffect>
                                  </p:childTnLst>
                                </p:cTn>
                              </p:par>
                            </p:childTnLst>
                          </p:cTn>
                        </p:par>
                        <p:par>
                          <p:cTn id="22" fill="hold">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p:cTn id="25"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26"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27" dur="1000"/>
                                        <p:tgtEl>
                                          <p:spTgt spid="5">
                                            <p:txEl>
                                              <p:pRg st="3" end="3"/>
                                            </p:txEl>
                                          </p:spTgt>
                                        </p:tgtEl>
                                      </p:cBhvr>
                                    </p:animEffect>
                                  </p:childTnLst>
                                </p:cTn>
                              </p:par>
                            </p:childTnLst>
                          </p:cTn>
                        </p:par>
                        <p:par>
                          <p:cTn id="28" fill="hold">
                            <p:stCondLst>
                              <p:cond delay="4000"/>
                            </p:stCondLst>
                            <p:childTnLst>
                              <p:par>
                                <p:cTn id="29" presetID="55" presetClass="entr" presetSubtype="0" fill="hold" grpId="0"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p:cTn id="31"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5">
                                            <p:txEl>
                                              <p:pRg st="4" end="4"/>
                                            </p:txEl>
                                          </p:spTgt>
                                        </p:tgtEl>
                                      </p:cBhvr>
                                    </p:animEffect>
                                  </p:childTnLst>
                                </p:cTn>
                              </p:par>
                            </p:childTnLst>
                          </p:cTn>
                        </p:par>
                        <p:par>
                          <p:cTn id="34" fill="hold">
                            <p:stCondLst>
                              <p:cond delay="5000"/>
                            </p:stCondLst>
                            <p:childTnLst>
                              <p:par>
                                <p:cTn id="35" presetID="55" presetClass="entr" presetSubtype="0" fill="hold" grpId="0" nodeType="after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p:cTn id="3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3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39" dur="1000"/>
                                        <p:tgtEl>
                                          <p:spTgt spid="4">
                                            <p:txEl>
                                              <p:pRg st="0" end="0"/>
                                            </p:txEl>
                                          </p:spTgt>
                                        </p:tgtEl>
                                      </p:cBhvr>
                                    </p:animEffect>
                                  </p:childTnLst>
                                </p:cTn>
                              </p:par>
                            </p:childTnLst>
                          </p:cTn>
                        </p:par>
                        <p:par>
                          <p:cTn id="40" fill="hold">
                            <p:stCondLst>
                              <p:cond delay="6000"/>
                            </p:stCondLst>
                            <p:childTnLst>
                              <p:par>
                                <p:cTn id="41" presetID="55" presetClass="entr" presetSubtype="0" fill="hold" grpId="0" nodeType="after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 calcmode="lin" valueType="num">
                                      <p:cBhvr>
                                        <p:cTn id="43"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44"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45" dur="1000"/>
                                        <p:tgtEl>
                                          <p:spTgt spid="4">
                                            <p:txEl>
                                              <p:pRg st="1" end="1"/>
                                            </p:txEl>
                                          </p:spTgt>
                                        </p:tgtEl>
                                      </p:cBhvr>
                                    </p:animEffect>
                                  </p:childTnLst>
                                </p:cTn>
                              </p:par>
                            </p:childTnLst>
                          </p:cTn>
                        </p:par>
                        <p:par>
                          <p:cTn id="46" fill="hold">
                            <p:stCondLst>
                              <p:cond delay="7000"/>
                            </p:stCondLst>
                            <p:childTnLst>
                              <p:par>
                                <p:cTn id="47" presetID="55" presetClass="entr" presetSubtype="0" fill="hold" grpId="0" nodeType="after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 calcmode="lin" valueType="num">
                                      <p:cBhvr>
                                        <p:cTn id="49"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50"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51" dur="1000"/>
                                        <p:tgtEl>
                                          <p:spTgt spid="4">
                                            <p:txEl>
                                              <p:pRg st="2" end="2"/>
                                            </p:txEl>
                                          </p:spTgt>
                                        </p:tgtEl>
                                      </p:cBhvr>
                                    </p:animEffect>
                                  </p:childTnLst>
                                </p:cTn>
                              </p:par>
                            </p:childTnLst>
                          </p:cTn>
                        </p:par>
                        <p:par>
                          <p:cTn id="52" fill="hold">
                            <p:stCondLst>
                              <p:cond delay="8000"/>
                            </p:stCondLst>
                            <p:childTnLst>
                              <p:par>
                                <p:cTn id="53" presetID="55" presetClass="entr" presetSubtype="0" fill="hold" grpId="0" nodeType="after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 calcmode="lin" valueType="num">
                                      <p:cBhvr>
                                        <p:cTn id="55"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56"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57" dur="1000"/>
                                        <p:tgtEl>
                                          <p:spTgt spid="4">
                                            <p:txEl>
                                              <p:pRg st="3" end="3"/>
                                            </p:txEl>
                                          </p:spTgt>
                                        </p:tgtEl>
                                      </p:cBhvr>
                                    </p:animEffect>
                                  </p:childTnLst>
                                </p:cTn>
                              </p:par>
                            </p:childTnLst>
                          </p:cTn>
                        </p:par>
                        <p:par>
                          <p:cTn id="58" fill="hold">
                            <p:stCondLst>
                              <p:cond delay="9000"/>
                            </p:stCondLst>
                            <p:childTnLst>
                              <p:par>
                                <p:cTn id="59" presetID="55" presetClass="entr" presetSubtype="0" fill="hold" grpId="0" nodeType="afterEffect">
                                  <p:stCondLst>
                                    <p:cond delay="0"/>
                                  </p:stCondLst>
                                  <p:childTnLst>
                                    <p:set>
                                      <p:cBhvr>
                                        <p:cTn id="60" dur="1" fill="hold">
                                          <p:stCondLst>
                                            <p:cond delay="0"/>
                                          </p:stCondLst>
                                        </p:cTn>
                                        <p:tgtEl>
                                          <p:spTgt spid="4">
                                            <p:txEl>
                                              <p:pRg st="4" end="4"/>
                                            </p:txEl>
                                          </p:spTgt>
                                        </p:tgtEl>
                                        <p:attrNameLst>
                                          <p:attrName>style.visibility</p:attrName>
                                        </p:attrNameLst>
                                      </p:cBhvr>
                                      <p:to>
                                        <p:strVal val="visible"/>
                                      </p:to>
                                    </p:set>
                                    <p:anim calcmode="lin" valueType="num">
                                      <p:cBhvr>
                                        <p:cTn id="61"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62"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63" dur="1000"/>
                                        <p:tgtEl>
                                          <p:spTgt spid="4">
                                            <p:txEl>
                                              <p:pRg st="4" end="4"/>
                                            </p:txEl>
                                          </p:spTgt>
                                        </p:tgtEl>
                                      </p:cBhvr>
                                    </p:animEffect>
                                  </p:childTnLst>
                                </p:cTn>
                              </p:par>
                            </p:childTnLst>
                          </p:cTn>
                        </p:par>
                        <p:par>
                          <p:cTn id="64" fill="hold">
                            <p:stCondLst>
                              <p:cond delay="10000"/>
                            </p:stCondLst>
                            <p:childTnLst>
                              <p:par>
                                <p:cTn id="65" presetID="55" presetClass="entr" presetSubtype="0" fill="hold" grpId="0" nodeType="afterEffect">
                                  <p:stCondLst>
                                    <p:cond delay="0"/>
                                  </p:stCondLst>
                                  <p:childTnLst>
                                    <p:set>
                                      <p:cBhvr>
                                        <p:cTn id="66" dur="1" fill="hold">
                                          <p:stCondLst>
                                            <p:cond delay="0"/>
                                          </p:stCondLst>
                                        </p:cTn>
                                        <p:tgtEl>
                                          <p:spTgt spid="4">
                                            <p:txEl>
                                              <p:pRg st="5" end="5"/>
                                            </p:txEl>
                                          </p:spTgt>
                                        </p:tgtEl>
                                        <p:attrNameLst>
                                          <p:attrName>style.visibility</p:attrName>
                                        </p:attrNameLst>
                                      </p:cBhvr>
                                      <p:to>
                                        <p:strVal val="visible"/>
                                      </p:to>
                                    </p:set>
                                    <p:anim calcmode="lin" valueType="num">
                                      <p:cBhvr>
                                        <p:cTn id="67" dur="1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68" dur="1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69" dur="1000"/>
                                        <p:tgtEl>
                                          <p:spTgt spid="4">
                                            <p:txEl>
                                              <p:pRg st="5" end="5"/>
                                            </p:txEl>
                                          </p:spTgt>
                                        </p:tgtEl>
                                      </p:cBhvr>
                                    </p:animEffect>
                                  </p:childTnLst>
                                </p:cTn>
                              </p:par>
                            </p:childTnLst>
                          </p:cTn>
                        </p:par>
                        <p:par>
                          <p:cTn id="70" fill="hold">
                            <p:stCondLst>
                              <p:cond delay="11000"/>
                            </p:stCondLst>
                            <p:childTnLst>
                              <p:par>
                                <p:cTn id="71" presetID="55" presetClass="entr" presetSubtype="0" fill="hold" grpId="0" nodeType="afterEffect">
                                  <p:stCondLst>
                                    <p:cond delay="0"/>
                                  </p:stCondLst>
                                  <p:childTnLst>
                                    <p:set>
                                      <p:cBhvr>
                                        <p:cTn id="72" dur="1" fill="hold">
                                          <p:stCondLst>
                                            <p:cond delay="0"/>
                                          </p:stCondLst>
                                        </p:cTn>
                                        <p:tgtEl>
                                          <p:spTgt spid="4">
                                            <p:txEl>
                                              <p:pRg st="6" end="6"/>
                                            </p:txEl>
                                          </p:spTgt>
                                        </p:tgtEl>
                                        <p:attrNameLst>
                                          <p:attrName>style.visibility</p:attrName>
                                        </p:attrNameLst>
                                      </p:cBhvr>
                                      <p:to>
                                        <p:strVal val="visible"/>
                                      </p:to>
                                    </p:set>
                                    <p:anim calcmode="lin" valueType="num">
                                      <p:cBhvr>
                                        <p:cTn id="73" dur="1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74" dur="1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75"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1928794" y="584774"/>
            <a:ext cx="6429420" cy="34470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ja-JP" sz="5400" b="1" i="1" u="none" strike="noStrike" cap="none" normalizeH="0" baseline="0" dirty="0" smtClean="0">
                <a:ln>
                  <a:noFill/>
                </a:ln>
                <a:solidFill>
                  <a:srgbClr val="C00000"/>
                </a:solidFill>
                <a:effectLst>
                  <a:outerShdw blurRad="38100" dist="38100" dir="2700000" algn="tl">
                    <a:srgbClr val="000000">
                      <a:alpha val="43137"/>
                    </a:srgbClr>
                  </a:outerShdw>
                </a:effectLst>
                <a:latin typeface="Monotype Corsiva" pitchFamily="66" charset="0"/>
                <a:ea typeface="MS Mincho" pitchFamily="49" charset="-128"/>
                <a:cs typeface="Times New Roman" pitchFamily="18" charset="0"/>
              </a:rPr>
              <a:t>Правила игры.</a:t>
            </a:r>
            <a:endParaRPr kumimoji="0" lang="ru-RU" altLang="ja-JP" sz="5400" b="1" i="1" u="none" strike="noStrike" cap="none" normalizeH="0" baseline="0" dirty="0" smtClean="0">
              <a:ln>
                <a:noFill/>
              </a:ln>
              <a:solidFill>
                <a:srgbClr val="C00000"/>
              </a:solidFill>
              <a:effectLst>
                <a:outerShdw blurRad="38100" dist="38100" dir="2700000" algn="tl">
                  <a:srgbClr val="000000">
                    <a:alpha val="43137"/>
                  </a:srgbClr>
                </a:outerShdw>
              </a:effectLst>
              <a:latin typeface="Monotype Corsiva"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Ведущий читает вопрос</a:t>
            </a:r>
            <a:r>
              <a:rPr lang="ru-RU" altLang="ja-JP" b="1" dirty="0" smtClean="0">
                <a:latin typeface="Times New Roman" pitchFamily="18" charset="0"/>
                <a:ea typeface="MS Mincho" pitchFamily="49" charset="-128"/>
                <a:cs typeface="Times New Roman" pitchFamily="18" charset="0"/>
              </a:rPr>
              <a:t>, одновременно он появляется на экране.  </a:t>
            </a:r>
            <a:r>
              <a:rPr kumimoji="0" lang="ru-RU"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Команды в течение минуты думают, записывают на листах бумаги свои ответы и сдают мудрецам. Мудрецы оценивают ответы команд . Затем озвучивается</a:t>
            </a:r>
            <a:r>
              <a:rPr kumimoji="0" lang="ru-RU" altLang="ja-JP" b="1" i="0" u="none" strike="noStrike" cap="none" normalizeH="0" dirty="0" smtClean="0">
                <a:ln>
                  <a:noFill/>
                </a:ln>
                <a:solidFill>
                  <a:schemeClr val="tx1"/>
                </a:solidFill>
                <a:effectLst/>
                <a:latin typeface="Times New Roman" pitchFamily="18" charset="0"/>
                <a:ea typeface="MS Mincho" pitchFamily="49" charset="-128"/>
                <a:cs typeface="Times New Roman" pitchFamily="18" charset="0"/>
              </a:rPr>
              <a:t> правильный ответ.</a:t>
            </a:r>
            <a:r>
              <a:rPr kumimoji="0" lang="ru-RU"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a:t>
            </a:r>
            <a:endParaRPr kumimoji="0" lang="ru-RU" altLang="ja-JP"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За каждый правильный ответ команда получает 100 баллов и условно «проезжает» 100 верст. </a:t>
            </a:r>
            <a:endParaRPr kumimoji="0" lang="ru-RU" altLang="ja-JP"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Побеждает команда, которая «проехала» большее расстояние</a:t>
            </a:r>
            <a:r>
              <a:rPr kumimoji="0" lang="ru-RU" altLang="ja-JP" sz="20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a:t>
            </a:r>
            <a:endParaRPr kumimoji="0" lang="ru-RU" altLang="ja-JP" sz="2000" b="1"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descr="C:\Users\Ирина\Desktop\EZ_Wheel.gif"/>
          <p:cNvPicPr>
            <a:picLocks noChangeAspect="1" noChangeArrowheads="1" noCrop="1"/>
          </p:cNvPicPr>
          <p:nvPr/>
        </p:nvPicPr>
        <p:blipFill>
          <a:blip r:embed="rId2" cstate="print"/>
          <a:srcRect/>
          <a:stretch>
            <a:fillRect/>
          </a:stretch>
        </p:blipFill>
        <p:spPr bwMode="auto">
          <a:xfrm>
            <a:off x="6643702" y="3286130"/>
            <a:ext cx="1933575" cy="1495425"/>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1857356" y="243944"/>
            <a:ext cx="6500858" cy="24006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2400" b="1" i="1" u="none" strike="noStrike" cap="none" normalizeH="0" baseline="0" dirty="0" smtClean="0">
                <a:ln>
                  <a:noFill/>
                </a:ln>
                <a:solidFill>
                  <a:srgbClr val="0000FF"/>
                </a:solidFill>
                <a:effectLst/>
                <a:latin typeface="Monotype Corsiva" pitchFamily="66" charset="0"/>
                <a:ea typeface="MS Mincho" pitchFamily="49" charset="-128"/>
                <a:cs typeface="Times New Roman" pitchFamily="18" charset="0"/>
              </a:rPr>
              <a:t>Вопрос 1</a:t>
            </a:r>
            <a:r>
              <a:rPr kumimoji="0" lang="ru-RU" altLang="ja-JP" u="none" strike="noStrike" cap="none" normalizeH="0" baseline="0" dirty="0" smtClean="0">
                <a:ln>
                  <a:noFill/>
                </a:ln>
                <a:solidFill>
                  <a:srgbClr val="0000FF"/>
                </a:solidFill>
                <a:effectLst/>
                <a:latin typeface="Times New Roman" pitchFamily="18" charset="0"/>
                <a:ea typeface="MS Mincho" pitchFamily="49" charset="-128"/>
                <a:cs typeface="Times New Roman" pitchFamily="18" charset="0"/>
              </a:rPr>
              <a:t>.</a:t>
            </a:r>
            <a:r>
              <a:rPr kumimoji="0" lang="ru-RU" altLang="ja-JP"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a:t>
            </a:r>
            <a:r>
              <a:rPr kumimoji="0" lang="ru-RU" altLang="ja-JP" b="1"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В далеком прошлом египтяне свободно выполняли арифметические действия не только над целыми числами, но и над дробными. И это происходило тогда, когда у них не было ни удобного способа записи числа, ни правил арифметических действий, ни таблицы умножения.</a:t>
            </a:r>
            <a:endParaRPr kumimoji="0" lang="ru-RU" altLang="ja-JP" b="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ja-JP" b="1"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В папирусах какого ученого дается решение 84 задач на разные вычисления?</a:t>
            </a:r>
            <a:endParaRPr kumimoji="0" lang="ru-RU" altLang="ja-JP" b="1" u="none" strike="noStrike" cap="none" normalizeH="0" baseline="0" dirty="0" smtClean="0">
              <a:ln>
                <a:noFill/>
              </a:ln>
              <a:solidFill>
                <a:schemeClr val="tx1"/>
              </a:solidFill>
              <a:effectLst/>
              <a:latin typeface="Arial" pitchFamily="34" charset="0"/>
              <a:cs typeface="Arial" pitchFamily="34" charset="0"/>
            </a:endParaRPr>
          </a:p>
        </p:txBody>
      </p:sp>
      <p:sp>
        <p:nvSpPr>
          <p:cNvPr id="3" name="Прямоугольник 2"/>
          <p:cNvSpPr/>
          <p:nvPr/>
        </p:nvSpPr>
        <p:spPr>
          <a:xfrm>
            <a:off x="2857488" y="2571750"/>
            <a:ext cx="2597186" cy="461665"/>
          </a:xfrm>
          <a:prstGeom prst="rect">
            <a:avLst/>
          </a:prstGeom>
        </p:spPr>
        <p:txBody>
          <a:bodyPr wrap="none">
            <a:spAutoFit/>
          </a:bodyPr>
          <a:lstStyle/>
          <a:p>
            <a:r>
              <a:rPr lang="ru-RU" sz="2400" b="1" i="1" dirty="0" smtClean="0">
                <a:solidFill>
                  <a:srgbClr val="C00000"/>
                </a:solidFill>
                <a:latin typeface="Monotype Corsiva" pitchFamily="66" charset="0"/>
              </a:rPr>
              <a:t>Варианты ответов: </a:t>
            </a:r>
            <a:endParaRPr lang="ru-RU" sz="2400" b="1" i="1" dirty="0">
              <a:solidFill>
                <a:srgbClr val="C00000"/>
              </a:solidFill>
              <a:latin typeface="Monotype Corsiva" pitchFamily="66" charset="0"/>
            </a:endParaRPr>
          </a:p>
        </p:txBody>
      </p:sp>
      <p:sp>
        <p:nvSpPr>
          <p:cNvPr id="4" name="Прямоугольник 3"/>
          <p:cNvSpPr/>
          <p:nvPr/>
        </p:nvSpPr>
        <p:spPr>
          <a:xfrm>
            <a:off x="2714612" y="3000378"/>
            <a:ext cx="1202573" cy="1938992"/>
          </a:xfrm>
          <a:prstGeom prst="rect">
            <a:avLst/>
          </a:prstGeom>
        </p:spPr>
        <p:txBody>
          <a:bodyPr wrap="square">
            <a:spAutoFit/>
          </a:bodyPr>
          <a:lstStyle/>
          <a:p>
            <a:r>
              <a:rPr lang="ru-RU" sz="2400" b="1" dirty="0" smtClean="0">
                <a:latin typeface="Monotype Corsiva" pitchFamily="66" charset="0"/>
              </a:rPr>
              <a:t>Архимед</a:t>
            </a:r>
          </a:p>
          <a:p>
            <a:endParaRPr lang="ru-RU" sz="2400" b="1" dirty="0" smtClean="0">
              <a:latin typeface="Monotype Corsiva" pitchFamily="66" charset="0"/>
            </a:endParaRPr>
          </a:p>
          <a:p>
            <a:endParaRPr lang="ru-RU" sz="2400" b="1" dirty="0" smtClean="0">
              <a:latin typeface="Monotype Corsiva" pitchFamily="66" charset="0"/>
            </a:endParaRPr>
          </a:p>
          <a:p>
            <a:endParaRPr lang="ru-RU" sz="2400" b="1" dirty="0" smtClean="0">
              <a:latin typeface="Monotype Corsiva" pitchFamily="66" charset="0"/>
            </a:endParaRPr>
          </a:p>
          <a:p>
            <a:endParaRPr lang="ru-RU" sz="2400" b="1" dirty="0">
              <a:latin typeface="Monotype Corsiva" pitchFamily="66" charset="0"/>
            </a:endParaRPr>
          </a:p>
        </p:txBody>
      </p:sp>
      <p:sp>
        <p:nvSpPr>
          <p:cNvPr id="5" name="Прямоугольник 4"/>
          <p:cNvSpPr/>
          <p:nvPr/>
        </p:nvSpPr>
        <p:spPr>
          <a:xfrm>
            <a:off x="4714876" y="3000378"/>
            <a:ext cx="906017" cy="1200329"/>
          </a:xfrm>
          <a:prstGeom prst="rect">
            <a:avLst/>
          </a:prstGeom>
        </p:spPr>
        <p:txBody>
          <a:bodyPr wrap="square">
            <a:spAutoFit/>
          </a:bodyPr>
          <a:lstStyle/>
          <a:p>
            <a:r>
              <a:rPr lang="ru-RU" sz="2400" b="1" dirty="0" err="1" smtClean="0">
                <a:latin typeface="Monotype Corsiva" pitchFamily="66" charset="0"/>
              </a:rPr>
              <a:t>Ахмес</a:t>
            </a:r>
            <a:endParaRPr lang="ru-RU" sz="2400" b="1" dirty="0" smtClean="0">
              <a:latin typeface="Monotype Corsiva" pitchFamily="66" charset="0"/>
            </a:endParaRPr>
          </a:p>
          <a:p>
            <a:endParaRPr lang="ru-RU" sz="2400" b="1" dirty="0" smtClean="0">
              <a:latin typeface="Monotype Corsiva" pitchFamily="66" charset="0"/>
            </a:endParaRPr>
          </a:p>
          <a:p>
            <a:endParaRPr lang="ru-RU" sz="2400" b="1" dirty="0">
              <a:latin typeface="Monotype Corsiva" pitchFamily="66" charset="0"/>
            </a:endParaRPr>
          </a:p>
        </p:txBody>
      </p:sp>
      <p:sp>
        <p:nvSpPr>
          <p:cNvPr id="6" name="Прямоугольник 5"/>
          <p:cNvSpPr/>
          <p:nvPr/>
        </p:nvSpPr>
        <p:spPr>
          <a:xfrm>
            <a:off x="6643702" y="2928940"/>
            <a:ext cx="1019831" cy="1569660"/>
          </a:xfrm>
          <a:prstGeom prst="rect">
            <a:avLst/>
          </a:prstGeom>
        </p:spPr>
        <p:txBody>
          <a:bodyPr wrap="none">
            <a:spAutoFit/>
          </a:bodyPr>
          <a:lstStyle/>
          <a:p>
            <a:r>
              <a:rPr lang="ru-RU" sz="2400" b="1" i="1" dirty="0" smtClean="0">
                <a:latin typeface="Monotype Corsiva" pitchFamily="66" charset="0"/>
              </a:rPr>
              <a:t>Евклид</a:t>
            </a:r>
          </a:p>
          <a:p>
            <a:endParaRPr lang="ru-RU" sz="2400" b="1" i="1" dirty="0" smtClean="0">
              <a:latin typeface="Monotype Corsiva" pitchFamily="66" charset="0"/>
            </a:endParaRPr>
          </a:p>
          <a:p>
            <a:endParaRPr lang="ru-RU" sz="2400" b="1" i="1" dirty="0" smtClean="0">
              <a:latin typeface="Monotype Corsiva" pitchFamily="66" charset="0"/>
            </a:endParaRPr>
          </a:p>
          <a:p>
            <a:endParaRPr lang="ru-RU" sz="2400" b="1" i="1" dirty="0">
              <a:latin typeface="Monotype Corsiva" pitchFamily="66" charset="0"/>
            </a:endParaRPr>
          </a:p>
        </p:txBody>
      </p:sp>
      <p:pic>
        <p:nvPicPr>
          <p:cNvPr id="2058" name="Рисунок 3" descr="s1200"/>
          <p:cNvPicPr>
            <a:picLocks noChangeAspect="1" noChangeArrowheads="1"/>
          </p:cNvPicPr>
          <p:nvPr/>
        </p:nvPicPr>
        <p:blipFill>
          <a:blip r:embed="rId2" cstate="print"/>
          <a:srcRect/>
          <a:stretch>
            <a:fillRect/>
          </a:stretch>
        </p:blipFill>
        <p:spPr bwMode="auto">
          <a:xfrm>
            <a:off x="2857488" y="3429006"/>
            <a:ext cx="909017" cy="1214446"/>
          </a:xfrm>
          <a:prstGeom prst="rect">
            <a:avLst/>
          </a:prstGeom>
          <a:noFill/>
        </p:spPr>
      </p:pic>
      <p:pic>
        <p:nvPicPr>
          <p:cNvPr id="2056" name="Рисунок 1" descr="31c0832112647a93cbce09f036d87e23"/>
          <p:cNvPicPr>
            <a:picLocks noChangeAspect="1" noChangeArrowheads="1"/>
          </p:cNvPicPr>
          <p:nvPr/>
        </p:nvPicPr>
        <p:blipFill>
          <a:blip r:embed="rId3" cstate="print"/>
          <a:srcRect/>
          <a:stretch>
            <a:fillRect/>
          </a:stretch>
        </p:blipFill>
        <p:spPr bwMode="auto">
          <a:xfrm>
            <a:off x="6715140" y="3429006"/>
            <a:ext cx="1000132" cy="1204384"/>
          </a:xfrm>
          <a:prstGeom prst="rect">
            <a:avLst/>
          </a:prstGeom>
          <a:noFill/>
        </p:spPr>
      </p:pic>
      <p:pic>
        <p:nvPicPr>
          <p:cNvPr id="18" name="Рисунок 17" descr="C:\Users\Ирина\Desktop\презентация\sri-lanka-1024347_960_720.jpg"/>
          <p:cNvPicPr/>
          <p:nvPr/>
        </p:nvPicPr>
        <p:blipFill>
          <a:blip r:embed="rId4" cstate="print"/>
          <a:srcRect/>
          <a:stretch>
            <a:fillRect/>
          </a:stretch>
        </p:blipFill>
        <p:spPr bwMode="auto">
          <a:xfrm>
            <a:off x="4786314" y="3429006"/>
            <a:ext cx="928694" cy="1214446"/>
          </a:xfrm>
          <a:prstGeom prst="rect">
            <a:avLst/>
          </a:prstGeom>
          <a:noFill/>
          <a:ln w="9525">
            <a:noFill/>
            <a:miter lim="800000"/>
            <a:headEnd/>
            <a:tailEnd/>
          </a:ln>
        </p:spPr>
      </p:pic>
      <p:pic>
        <p:nvPicPr>
          <p:cNvPr id="13" name="Рисунок 3" descr="s1200"/>
          <p:cNvPicPr>
            <a:picLocks noChangeAspect="1" noChangeArrowheads="1"/>
          </p:cNvPicPr>
          <p:nvPr/>
        </p:nvPicPr>
        <p:blipFill>
          <a:blip r:embed="rId2" cstate="print"/>
          <a:srcRect/>
          <a:stretch>
            <a:fillRect/>
          </a:stretch>
        </p:blipFill>
        <p:spPr bwMode="auto">
          <a:xfrm>
            <a:off x="2928926" y="142858"/>
            <a:ext cx="3857652" cy="5153820"/>
          </a:xfrm>
          <a:prstGeom prst="rect">
            <a:avLst/>
          </a:prstGeom>
          <a:noFill/>
        </p:spPr>
      </p:pic>
      <p:pic>
        <p:nvPicPr>
          <p:cNvPr id="14" name="Рисунок 13" descr="C:\Users\Ирина\Desktop\презентация\sri-lanka-1024347_960_720.jpg"/>
          <p:cNvPicPr/>
          <p:nvPr/>
        </p:nvPicPr>
        <p:blipFill>
          <a:blip r:embed="rId4" cstate="print"/>
          <a:srcRect/>
          <a:stretch>
            <a:fillRect/>
          </a:stretch>
        </p:blipFill>
        <p:spPr bwMode="auto">
          <a:xfrm>
            <a:off x="2143108" y="142858"/>
            <a:ext cx="5643602" cy="5143536"/>
          </a:xfrm>
          <a:prstGeom prst="rect">
            <a:avLst/>
          </a:prstGeom>
          <a:noFill/>
          <a:ln w="9525">
            <a:noFill/>
            <a:miter lim="800000"/>
            <a:headEnd/>
            <a:tailEnd/>
          </a:ln>
        </p:spPr>
      </p:pic>
      <p:pic>
        <p:nvPicPr>
          <p:cNvPr id="15" name="Рисунок 1" descr="31c0832112647a93cbce09f036d87e23"/>
          <p:cNvPicPr>
            <a:picLocks noChangeAspect="1" noChangeArrowheads="1"/>
          </p:cNvPicPr>
          <p:nvPr/>
        </p:nvPicPr>
        <p:blipFill>
          <a:blip r:embed="rId3" cstate="print"/>
          <a:srcRect/>
          <a:stretch>
            <a:fillRect/>
          </a:stretch>
        </p:blipFill>
        <p:spPr bwMode="auto">
          <a:xfrm>
            <a:off x="2857488" y="-142894"/>
            <a:ext cx="4572032" cy="5505755"/>
          </a:xfrm>
          <a:prstGeom prst="rect">
            <a:avLst/>
          </a:prstGeom>
          <a:noFill/>
        </p:spPr>
      </p:pic>
      <p:pic>
        <p:nvPicPr>
          <p:cNvPr id="16" name="Picture 2" descr="C:\Users\Ирина\Desktop\EZ_Wheel.gif"/>
          <p:cNvPicPr>
            <a:picLocks noChangeAspect="1" noChangeArrowheads="1" noCrop="1"/>
          </p:cNvPicPr>
          <p:nvPr/>
        </p:nvPicPr>
        <p:blipFill>
          <a:blip r:embed="rId5" cstate="print"/>
          <a:srcRect/>
          <a:stretch>
            <a:fillRect/>
          </a:stretch>
        </p:blipFill>
        <p:spPr bwMode="auto">
          <a:xfrm>
            <a:off x="0" y="142858"/>
            <a:ext cx="1933575" cy="14954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3" presetClass="entr" presetSubtype="16"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fltVal val="0"/>
                                          </p:val>
                                        </p:tav>
                                        <p:tav tm="100000">
                                          <p:val>
                                            <p:strVal val="#ppt_w"/>
                                          </p:val>
                                        </p:tav>
                                      </p:tavLst>
                                    </p:anim>
                                    <p:anim calcmode="lin" valueType="num">
                                      <p:cBhvr>
                                        <p:cTn id="13" dur="2000" fill="hold"/>
                                        <p:tgtEl>
                                          <p:spTgt spid="13"/>
                                        </p:tgtEl>
                                        <p:attrNameLst>
                                          <p:attrName>ppt_h</p:attrName>
                                        </p:attrNameLst>
                                      </p:cBhvr>
                                      <p:tavLst>
                                        <p:tav tm="0">
                                          <p:val>
                                            <p:fltVal val="0"/>
                                          </p:val>
                                        </p:tav>
                                        <p:tav tm="100000">
                                          <p:val>
                                            <p:strVal val="#ppt_h"/>
                                          </p:val>
                                        </p:tav>
                                      </p:tavLst>
                                    </p:anim>
                                  </p:childTnLst>
                                </p:cTn>
                              </p:par>
                            </p:childTnLst>
                          </p:cTn>
                        </p:par>
                        <p:par>
                          <p:cTn id="14" fill="hold">
                            <p:stCondLst>
                              <p:cond delay="4000"/>
                            </p:stCondLst>
                            <p:childTnLst>
                              <p:par>
                                <p:cTn id="15" presetID="55" presetClass="exit" presetSubtype="0" fill="hold" nodeType="afterEffect">
                                  <p:stCondLst>
                                    <p:cond delay="0"/>
                                  </p:stCondLst>
                                  <p:childTnLst>
                                    <p:anim calcmode="lin" valueType="num">
                                      <p:cBhvr>
                                        <p:cTn id="16" dur="2000"/>
                                        <p:tgtEl>
                                          <p:spTgt spid="13"/>
                                        </p:tgtEl>
                                        <p:attrNameLst>
                                          <p:attrName>ppt_w</p:attrName>
                                        </p:attrNameLst>
                                      </p:cBhvr>
                                      <p:tavLst>
                                        <p:tav tm="0">
                                          <p:val>
                                            <p:strVal val="ppt_w"/>
                                          </p:val>
                                        </p:tav>
                                        <p:tav tm="100000">
                                          <p:val>
                                            <p:strVal val="ppt_w*0.70"/>
                                          </p:val>
                                        </p:tav>
                                      </p:tavLst>
                                    </p:anim>
                                    <p:anim calcmode="lin" valueType="num">
                                      <p:cBhvr>
                                        <p:cTn id="17" dur="2000"/>
                                        <p:tgtEl>
                                          <p:spTgt spid="13"/>
                                        </p:tgtEl>
                                        <p:attrNameLst>
                                          <p:attrName>ppt_h</p:attrName>
                                        </p:attrNameLst>
                                      </p:cBhvr>
                                      <p:tavLst>
                                        <p:tav tm="0">
                                          <p:val>
                                            <p:strVal val="ppt_h"/>
                                          </p:val>
                                        </p:tav>
                                        <p:tav tm="100000">
                                          <p:val>
                                            <p:strVal val="ppt_h"/>
                                          </p:val>
                                        </p:tav>
                                      </p:tavLst>
                                    </p:anim>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par>
                          <p:cTn id="20" fill="hold">
                            <p:stCondLst>
                              <p:cond delay="6000"/>
                            </p:stCondLst>
                            <p:childTnLst>
                              <p:par>
                                <p:cTn id="21" presetID="2" presetClass="entr" presetSubtype="4" fill="hold" grpId="1"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2000" fill="hold"/>
                                        <p:tgtEl>
                                          <p:spTgt spid="5"/>
                                        </p:tgtEl>
                                        <p:attrNameLst>
                                          <p:attrName>ppt_x</p:attrName>
                                        </p:attrNameLst>
                                      </p:cBhvr>
                                      <p:tavLst>
                                        <p:tav tm="0">
                                          <p:val>
                                            <p:strVal val="#ppt_x"/>
                                          </p:val>
                                        </p:tav>
                                        <p:tav tm="100000">
                                          <p:val>
                                            <p:strVal val="#ppt_x"/>
                                          </p:val>
                                        </p:tav>
                                      </p:tavLst>
                                    </p:anim>
                                    <p:anim calcmode="lin" valueType="num">
                                      <p:cBhvr additive="base">
                                        <p:cTn id="24" dur="2000" fill="hold"/>
                                        <p:tgtEl>
                                          <p:spTgt spid="5"/>
                                        </p:tgtEl>
                                        <p:attrNameLst>
                                          <p:attrName>ppt_y</p:attrName>
                                        </p:attrNameLst>
                                      </p:cBhvr>
                                      <p:tavLst>
                                        <p:tav tm="0">
                                          <p:val>
                                            <p:strVal val="1+#ppt_h/2"/>
                                          </p:val>
                                        </p:tav>
                                        <p:tav tm="100000">
                                          <p:val>
                                            <p:strVal val="#ppt_y"/>
                                          </p:val>
                                        </p:tav>
                                      </p:tavLst>
                                    </p:anim>
                                  </p:childTnLst>
                                </p:cTn>
                              </p:par>
                            </p:childTnLst>
                          </p:cTn>
                        </p:par>
                        <p:par>
                          <p:cTn id="25" fill="hold">
                            <p:stCondLst>
                              <p:cond delay="8000"/>
                            </p:stCondLst>
                            <p:childTnLst>
                              <p:par>
                                <p:cTn id="26" presetID="23" presetClass="entr" presetSubtype="16"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2000" fill="hold"/>
                                        <p:tgtEl>
                                          <p:spTgt spid="14"/>
                                        </p:tgtEl>
                                        <p:attrNameLst>
                                          <p:attrName>ppt_w</p:attrName>
                                        </p:attrNameLst>
                                      </p:cBhvr>
                                      <p:tavLst>
                                        <p:tav tm="0">
                                          <p:val>
                                            <p:fltVal val="0"/>
                                          </p:val>
                                        </p:tav>
                                        <p:tav tm="100000">
                                          <p:val>
                                            <p:strVal val="#ppt_w"/>
                                          </p:val>
                                        </p:tav>
                                      </p:tavLst>
                                    </p:anim>
                                    <p:anim calcmode="lin" valueType="num">
                                      <p:cBhvr>
                                        <p:cTn id="29" dur="2000" fill="hold"/>
                                        <p:tgtEl>
                                          <p:spTgt spid="14"/>
                                        </p:tgtEl>
                                        <p:attrNameLst>
                                          <p:attrName>ppt_h</p:attrName>
                                        </p:attrNameLst>
                                      </p:cBhvr>
                                      <p:tavLst>
                                        <p:tav tm="0">
                                          <p:val>
                                            <p:fltVal val="0"/>
                                          </p:val>
                                        </p:tav>
                                        <p:tav tm="100000">
                                          <p:val>
                                            <p:strVal val="#ppt_h"/>
                                          </p:val>
                                        </p:tav>
                                      </p:tavLst>
                                    </p:anim>
                                  </p:childTnLst>
                                </p:cTn>
                              </p:par>
                            </p:childTnLst>
                          </p:cTn>
                        </p:par>
                        <p:par>
                          <p:cTn id="30" fill="hold">
                            <p:stCondLst>
                              <p:cond delay="10000"/>
                            </p:stCondLst>
                            <p:childTnLst>
                              <p:par>
                                <p:cTn id="31" presetID="55" presetClass="exit" presetSubtype="0" fill="hold" nodeType="afterEffect">
                                  <p:stCondLst>
                                    <p:cond delay="0"/>
                                  </p:stCondLst>
                                  <p:childTnLst>
                                    <p:anim calcmode="lin" valueType="num">
                                      <p:cBhvr>
                                        <p:cTn id="32" dur="2000"/>
                                        <p:tgtEl>
                                          <p:spTgt spid="14"/>
                                        </p:tgtEl>
                                        <p:attrNameLst>
                                          <p:attrName>ppt_w</p:attrName>
                                        </p:attrNameLst>
                                      </p:cBhvr>
                                      <p:tavLst>
                                        <p:tav tm="0">
                                          <p:val>
                                            <p:strVal val="ppt_w"/>
                                          </p:val>
                                        </p:tav>
                                        <p:tav tm="100000">
                                          <p:val>
                                            <p:strVal val="ppt_w*0.70"/>
                                          </p:val>
                                        </p:tav>
                                      </p:tavLst>
                                    </p:anim>
                                    <p:anim calcmode="lin" valueType="num">
                                      <p:cBhvr>
                                        <p:cTn id="33" dur="2000"/>
                                        <p:tgtEl>
                                          <p:spTgt spid="14"/>
                                        </p:tgtEl>
                                        <p:attrNameLst>
                                          <p:attrName>ppt_h</p:attrName>
                                        </p:attrNameLst>
                                      </p:cBhvr>
                                      <p:tavLst>
                                        <p:tav tm="0">
                                          <p:val>
                                            <p:strVal val="ppt_h"/>
                                          </p:val>
                                        </p:tav>
                                        <p:tav tm="100000">
                                          <p:val>
                                            <p:strVal val="ppt_h"/>
                                          </p:val>
                                        </p:tav>
                                      </p:tavLst>
                                    </p:anim>
                                    <p:animEffect transition="out" filter="fade">
                                      <p:cBhvr>
                                        <p:cTn id="34" dur="2000"/>
                                        <p:tgtEl>
                                          <p:spTgt spid="14"/>
                                        </p:tgtEl>
                                      </p:cBhvr>
                                    </p:animEffect>
                                    <p:set>
                                      <p:cBhvr>
                                        <p:cTn id="35" dur="1" fill="hold">
                                          <p:stCondLst>
                                            <p:cond delay="1999"/>
                                          </p:stCondLst>
                                        </p:cTn>
                                        <p:tgtEl>
                                          <p:spTgt spid="14"/>
                                        </p:tgtEl>
                                        <p:attrNameLst>
                                          <p:attrName>style.visibility</p:attrName>
                                        </p:attrNameLst>
                                      </p:cBhvr>
                                      <p:to>
                                        <p:strVal val="hidden"/>
                                      </p:to>
                                    </p:set>
                                  </p:childTnLst>
                                </p:cTn>
                              </p:par>
                            </p:childTnLst>
                          </p:cTn>
                        </p:par>
                        <p:par>
                          <p:cTn id="36" fill="hold">
                            <p:stCondLst>
                              <p:cond delay="12000"/>
                            </p:stCondLst>
                            <p:childTnLst>
                              <p:par>
                                <p:cTn id="37" presetID="2" presetClass="entr" presetSubtype="4"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2000" fill="hold"/>
                                        <p:tgtEl>
                                          <p:spTgt spid="6"/>
                                        </p:tgtEl>
                                        <p:attrNameLst>
                                          <p:attrName>ppt_x</p:attrName>
                                        </p:attrNameLst>
                                      </p:cBhvr>
                                      <p:tavLst>
                                        <p:tav tm="0">
                                          <p:val>
                                            <p:strVal val="#ppt_x"/>
                                          </p:val>
                                        </p:tav>
                                        <p:tav tm="100000">
                                          <p:val>
                                            <p:strVal val="#ppt_x"/>
                                          </p:val>
                                        </p:tav>
                                      </p:tavLst>
                                    </p:anim>
                                    <p:anim calcmode="lin" valueType="num">
                                      <p:cBhvr additive="base">
                                        <p:cTn id="40" dur="2000" fill="hold"/>
                                        <p:tgtEl>
                                          <p:spTgt spid="6"/>
                                        </p:tgtEl>
                                        <p:attrNameLst>
                                          <p:attrName>ppt_y</p:attrName>
                                        </p:attrNameLst>
                                      </p:cBhvr>
                                      <p:tavLst>
                                        <p:tav tm="0">
                                          <p:val>
                                            <p:strVal val="1+#ppt_h/2"/>
                                          </p:val>
                                        </p:tav>
                                        <p:tav tm="100000">
                                          <p:val>
                                            <p:strVal val="#ppt_y"/>
                                          </p:val>
                                        </p:tav>
                                      </p:tavLst>
                                    </p:anim>
                                  </p:childTnLst>
                                </p:cTn>
                              </p:par>
                            </p:childTnLst>
                          </p:cTn>
                        </p:par>
                        <p:par>
                          <p:cTn id="41" fill="hold">
                            <p:stCondLst>
                              <p:cond delay="14000"/>
                            </p:stCondLst>
                            <p:childTnLst>
                              <p:par>
                                <p:cTn id="42" presetID="23" presetClass="entr" presetSubtype="16"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2000" fill="hold"/>
                                        <p:tgtEl>
                                          <p:spTgt spid="15"/>
                                        </p:tgtEl>
                                        <p:attrNameLst>
                                          <p:attrName>ppt_w</p:attrName>
                                        </p:attrNameLst>
                                      </p:cBhvr>
                                      <p:tavLst>
                                        <p:tav tm="0">
                                          <p:val>
                                            <p:fltVal val="0"/>
                                          </p:val>
                                        </p:tav>
                                        <p:tav tm="100000">
                                          <p:val>
                                            <p:strVal val="#ppt_w"/>
                                          </p:val>
                                        </p:tav>
                                      </p:tavLst>
                                    </p:anim>
                                    <p:anim calcmode="lin" valueType="num">
                                      <p:cBhvr>
                                        <p:cTn id="45" dur="2000" fill="hold"/>
                                        <p:tgtEl>
                                          <p:spTgt spid="15"/>
                                        </p:tgtEl>
                                        <p:attrNameLst>
                                          <p:attrName>ppt_h</p:attrName>
                                        </p:attrNameLst>
                                      </p:cBhvr>
                                      <p:tavLst>
                                        <p:tav tm="0">
                                          <p:val>
                                            <p:fltVal val="0"/>
                                          </p:val>
                                        </p:tav>
                                        <p:tav tm="100000">
                                          <p:val>
                                            <p:strVal val="#ppt_h"/>
                                          </p:val>
                                        </p:tav>
                                      </p:tavLst>
                                    </p:anim>
                                  </p:childTnLst>
                                </p:cTn>
                              </p:par>
                            </p:childTnLst>
                          </p:cTn>
                        </p:par>
                        <p:par>
                          <p:cTn id="46" fill="hold">
                            <p:stCondLst>
                              <p:cond delay="16000"/>
                            </p:stCondLst>
                            <p:childTnLst>
                              <p:par>
                                <p:cTn id="47" presetID="55" presetClass="exit" presetSubtype="0" fill="hold" nodeType="afterEffect">
                                  <p:stCondLst>
                                    <p:cond delay="0"/>
                                  </p:stCondLst>
                                  <p:childTnLst>
                                    <p:anim calcmode="lin" valueType="num">
                                      <p:cBhvr>
                                        <p:cTn id="48" dur="2000"/>
                                        <p:tgtEl>
                                          <p:spTgt spid="15"/>
                                        </p:tgtEl>
                                        <p:attrNameLst>
                                          <p:attrName>ppt_w</p:attrName>
                                        </p:attrNameLst>
                                      </p:cBhvr>
                                      <p:tavLst>
                                        <p:tav tm="0">
                                          <p:val>
                                            <p:strVal val="ppt_w"/>
                                          </p:val>
                                        </p:tav>
                                        <p:tav tm="100000">
                                          <p:val>
                                            <p:strVal val="ppt_w*0.70"/>
                                          </p:val>
                                        </p:tav>
                                      </p:tavLst>
                                    </p:anim>
                                    <p:anim calcmode="lin" valueType="num">
                                      <p:cBhvr>
                                        <p:cTn id="49" dur="2000"/>
                                        <p:tgtEl>
                                          <p:spTgt spid="15"/>
                                        </p:tgtEl>
                                        <p:attrNameLst>
                                          <p:attrName>ppt_h</p:attrName>
                                        </p:attrNameLst>
                                      </p:cBhvr>
                                      <p:tavLst>
                                        <p:tav tm="0">
                                          <p:val>
                                            <p:strVal val="ppt_h"/>
                                          </p:val>
                                        </p:tav>
                                        <p:tav tm="100000">
                                          <p:val>
                                            <p:strVal val="ppt_h"/>
                                          </p:val>
                                        </p:tav>
                                      </p:tavLst>
                                    </p:anim>
                                    <p:animEffect transition="out" filter="fade">
                                      <p:cBhvr>
                                        <p:cTn id="50" dur="2000"/>
                                        <p:tgtEl>
                                          <p:spTgt spid="15"/>
                                        </p:tgtEl>
                                      </p:cBhvr>
                                    </p:animEffect>
                                    <p:set>
                                      <p:cBhvr>
                                        <p:cTn id="51"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928662" y="566404"/>
            <a:ext cx="7072362"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ru-RU" altLang="ja-JP" sz="24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В папирусах </a:t>
            </a:r>
            <a:r>
              <a:rPr lang="ru-RU" altLang="ja-JP" sz="2400" b="1" i="1" dirty="0" err="1" smtClean="0">
                <a:solidFill>
                  <a:srgbClr val="C00000"/>
                </a:solidFill>
                <a:latin typeface="Monotype Corsiva" pitchFamily="66" charset="0"/>
                <a:ea typeface="MS Mincho" pitchFamily="49" charset="-128"/>
                <a:cs typeface="Times New Roman" pitchFamily="18" charset="0"/>
              </a:rPr>
              <a:t>Ахмеса</a:t>
            </a:r>
            <a:r>
              <a:rPr lang="ru-RU" altLang="ja-JP" sz="2400" b="1" i="1" dirty="0" smtClean="0">
                <a:solidFill>
                  <a:srgbClr val="C00000"/>
                </a:solidFill>
                <a:latin typeface="Monotype Corsiva" pitchFamily="66" charset="0"/>
                <a:ea typeface="MS Mincho" pitchFamily="49" charset="-128"/>
                <a:cs typeface="Times New Roman" pitchFamily="18" charset="0"/>
              </a:rPr>
              <a:t>  </a:t>
            </a:r>
            <a:r>
              <a:rPr kumimoji="0" lang="ru-RU" altLang="ja-JP" sz="24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дается решение 84 задач на разные вычисления. В нем почти нет задач по геометрии. Однако подтверждением того, что египтяне хорошо знали геометрию, являются удивительные египетские пирамиды.</a:t>
            </a:r>
            <a:endParaRPr kumimoji="0" lang="ru-RU" altLang="ja-JP"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3074" name="Picture 2" descr="papirus_ahmesa"/>
          <p:cNvPicPr>
            <a:picLocks noChangeAspect="1" noChangeArrowheads="1"/>
          </p:cNvPicPr>
          <p:nvPr/>
        </p:nvPicPr>
        <p:blipFill>
          <a:blip r:embed="rId2" cstate="print"/>
          <a:srcRect/>
          <a:stretch>
            <a:fillRect/>
          </a:stretch>
        </p:blipFill>
        <p:spPr bwMode="auto">
          <a:xfrm>
            <a:off x="3071802" y="2571750"/>
            <a:ext cx="2691987" cy="2021511"/>
          </a:xfrm>
          <a:prstGeom prst="rect">
            <a:avLst/>
          </a:prstGeom>
          <a:noFill/>
          <a:ln w="9525">
            <a:noFill/>
            <a:miter lim="800000"/>
            <a:headEnd/>
            <a:tailEnd/>
          </a:ln>
        </p:spPr>
      </p:pic>
      <p:pic>
        <p:nvPicPr>
          <p:cNvPr id="4" name="Picture 2" descr="C:\Users\Ирина\Desktop\EZ_Wheel.gif"/>
          <p:cNvPicPr>
            <a:picLocks noChangeAspect="1" noChangeArrowheads="1" noCrop="1"/>
          </p:cNvPicPr>
          <p:nvPr/>
        </p:nvPicPr>
        <p:blipFill>
          <a:blip r:embed="rId3" cstate="print"/>
          <a:srcRect/>
          <a:stretch>
            <a:fillRect/>
          </a:stretch>
        </p:blipFill>
        <p:spPr bwMode="auto">
          <a:xfrm>
            <a:off x="6429388" y="2857502"/>
            <a:ext cx="1933575" cy="1495425"/>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1857356" y="357172"/>
            <a:ext cx="6286544"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smtClean="0">
                <a:ln>
                  <a:noFill/>
                </a:ln>
                <a:solidFill>
                  <a:srgbClr val="0000FF"/>
                </a:solidFill>
                <a:effectLst/>
                <a:latin typeface="Monotype Corsiva" pitchFamily="66" charset="0"/>
                <a:ea typeface="MS Mincho" pitchFamily="49" charset="-128"/>
                <a:cs typeface="Times New Roman" pitchFamily="18" charset="0"/>
              </a:rPr>
              <a:t>Вопрос 2: </a:t>
            </a:r>
            <a:r>
              <a:rPr kumimoji="0" lang="ru-RU"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Римский император Юлий Цезарь ввел в Риме календарь. С того времени этот календарь стали называть Юлианским. Он оказался настолько удачным, что им начали пользоваться и другие народы. По Юлианскому календарю, т.е. по старому стилю до 1927 года жила и наша страна. У народа какой страны Юлий Цезарь заимствовал этот удачный календарь?</a:t>
            </a:r>
            <a:endParaRPr kumimoji="0" lang="ru-RU" altLang="ja-JP" b="1" i="0" u="none" strike="noStrike" cap="none" normalizeH="0" baseline="0" dirty="0" smtClean="0">
              <a:ln>
                <a:noFill/>
              </a:ln>
              <a:solidFill>
                <a:schemeClr val="tx1"/>
              </a:solidFill>
              <a:effectLst/>
              <a:latin typeface="Arial" pitchFamily="34" charset="0"/>
              <a:cs typeface="Arial" pitchFamily="34" charset="0"/>
            </a:endParaRPr>
          </a:p>
        </p:txBody>
      </p:sp>
      <p:sp>
        <p:nvSpPr>
          <p:cNvPr id="4" name="Прямоугольник 3"/>
          <p:cNvSpPr/>
          <p:nvPr/>
        </p:nvSpPr>
        <p:spPr>
          <a:xfrm>
            <a:off x="2571736" y="2428874"/>
            <a:ext cx="2597186" cy="461665"/>
          </a:xfrm>
          <a:prstGeom prst="rect">
            <a:avLst/>
          </a:prstGeom>
        </p:spPr>
        <p:txBody>
          <a:bodyPr wrap="none">
            <a:spAutoFit/>
          </a:bodyPr>
          <a:lstStyle/>
          <a:p>
            <a:r>
              <a:rPr lang="ru-RU" sz="2400" b="1" i="1" dirty="0" smtClean="0">
                <a:solidFill>
                  <a:srgbClr val="C00000"/>
                </a:solidFill>
                <a:latin typeface="Monotype Corsiva" pitchFamily="66" charset="0"/>
              </a:rPr>
              <a:t>Варианты ответов: </a:t>
            </a:r>
            <a:endParaRPr lang="ru-RU" sz="2400" b="1" i="1" dirty="0">
              <a:solidFill>
                <a:srgbClr val="C00000"/>
              </a:solidFill>
              <a:latin typeface="Monotype Corsiva" pitchFamily="66" charset="0"/>
            </a:endParaRPr>
          </a:p>
        </p:txBody>
      </p:sp>
      <p:sp>
        <p:nvSpPr>
          <p:cNvPr id="5" name="Прямоугольник 4"/>
          <p:cNvSpPr/>
          <p:nvPr/>
        </p:nvSpPr>
        <p:spPr>
          <a:xfrm>
            <a:off x="2714612" y="2928940"/>
            <a:ext cx="1148071" cy="461665"/>
          </a:xfrm>
          <a:prstGeom prst="rect">
            <a:avLst/>
          </a:prstGeom>
        </p:spPr>
        <p:txBody>
          <a:bodyPr wrap="none">
            <a:spAutoFit/>
          </a:bodyPr>
          <a:lstStyle/>
          <a:p>
            <a:r>
              <a:rPr lang="ru-RU" sz="2400" b="1" dirty="0" smtClean="0">
                <a:latin typeface="Monotype Corsiva" pitchFamily="66" charset="0"/>
              </a:rPr>
              <a:t>Вавилон</a:t>
            </a:r>
            <a:endParaRPr lang="ru-RU" sz="2400" b="1" dirty="0">
              <a:latin typeface="Monotype Corsiva" pitchFamily="66" charset="0"/>
            </a:endParaRPr>
          </a:p>
        </p:txBody>
      </p:sp>
      <p:sp>
        <p:nvSpPr>
          <p:cNvPr id="6" name="Прямоугольник 5"/>
          <p:cNvSpPr/>
          <p:nvPr/>
        </p:nvSpPr>
        <p:spPr>
          <a:xfrm>
            <a:off x="4286248" y="2928940"/>
            <a:ext cx="1271502" cy="461665"/>
          </a:xfrm>
          <a:prstGeom prst="rect">
            <a:avLst/>
          </a:prstGeom>
        </p:spPr>
        <p:txBody>
          <a:bodyPr wrap="none">
            <a:spAutoFit/>
          </a:bodyPr>
          <a:lstStyle/>
          <a:p>
            <a:r>
              <a:rPr lang="ru-RU" sz="2400" b="1" i="1" dirty="0" smtClean="0">
                <a:latin typeface="Monotype Corsiva" pitchFamily="66" charset="0"/>
              </a:rPr>
              <a:t>Финикия</a:t>
            </a:r>
            <a:endParaRPr lang="ru-RU" sz="2400" b="1" i="1" dirty="0">
              <a:latin typeface="Monotype Corsiva" pitchFamily="66" charset="0"/>
            </a:endParaRPr>
          </a:p>
        </p:txBody>
      </p:sp>
      <p:sp>
        <p:nvSpPr>
          <p:cNvPr id="7" name="Прямоугольник 6"/>
          <p:cNvSpPr/>
          <p:nvPr/>
        </p:nvSpPr>
        <p:spPr>
          <a:xfrm>
            <a:off x="6072198" y="2857502"/>
            <a:ext cx="1111202" cy="461665"/>
          </a:xfrm>
          <a:prstGeom prst="rect">
            <a:avLst/>
          </a:prstGeom>
        </p:spPr>
        <p:txBody>
          <a:bodyPr wrap="none">
            <a:spAutoFit/>
          </a:bodyPr>
          <a:lstStyle/>
          <a:p>
            <a:r>
              <a:rPr lang="ru-RU" dirty="0" smtClean="0"/>
              <a:t> </a:t>
            </a:r>
            <a:r>
              <a:rPr lang="ru-RU" sz="2400" b="1" i="1" dirty="0" smtClean="0">
                <a:latin typeface="Monotype Corsiva" pitchFamily="66" charset="0"/>
              </a:rPr>
              <a:t>Египет</a:t>
            </a:r>
            <a:endParaRPr lang="ru-RU" sz="2400" b="1" i="1" dirty="0">
              <a:latin typeface="Monotype Corsiva" pitchFamily="66" charset="0"/>
            </a:endParaRPr>
          </a:p>
        </p:txBody>
      </p:sp>
      <p:pic>
        <p:nvPicPr>
          <p:cNvPr id="19457" name="Picture 1" descr="C:\Users\Ирина\Desktop\презентация\vavilon_26.jpg"/>
          <p:cNvPicPr>
            <a:picLocks noChangeAspect="1" noChangeArrowheads="1"/>
          </p:cNvPicPr>
          <p:nvPr/>
        </p:nvPicPr>
        <p:blipFill>
          <a:blip r:embed="rId2" cstate="print"/>
          <a:srcRect/>
          <a:stretch>
            <a:fillRect/>
          </a:stretch>
        </p:blipFill>
        <p:spPr bwMode="auto">
          <a:xfrm>
            <a:off x="2571736" y="3571882"/>
            <a:ext cx="1333509" cy="1000132"/>
          </a:xfrm>
          <a:prstGeom prst="rect">
            <a:avLst/>
          </a:prstGeom>
          <a:noFill/>
        </p:spPr>
      </p:pic>
      <p:pic>
        <p:nvPicPr>
          <p:cNvPr id="19458" name="Picture 2" descr="C:\Users\Ирина\Desktop\презентация\KRgevqI.jpg"/>
          <p:cNvPicPr>
            <a:picLocks noChangeAspect="1" noChangeArrowheads="1"/>
          </p:cNvPicPr>
          <p:nvPr/>
        </p:nvPicPr>
        <p:blipFill>
          <a:blip r:embed="rId3" cstate="print"/>
          <a:srcRect/>
          <a:stretch>
            <a:fillRect/>
          </a:stretch>
        </p:blipFill>
        <p:spPr bwMode="auto">
          <a:xfrm>
            <a:off x="6215074" y="3571882"/>
            <a:ext cx="1500198" cy="937624"/>
          </a:xfrm>
          <a:prstGeom prst="rect">
            <a:avLst/>
          </a:prstGeom>
          <a:noFill/>
        </p:spPr>
      </p:pic>
      <p:pic>
        <p:nvPicPr>
          <p:cNvPr id="19460" name="Picture 4" descr="C:\Users\Ирина\Desktop\презентация\img16.jpg"/>
          <p:cNvPicPr>
            <a:picLocks noChangeAspect="1" noChangeArrowheads="1"/>
          </p:cNvPicPr>
          <p:nvPr/>
        </p:nvPicPr>
        <p:blipFill>
          <a:blip r:embed="rId4" cstate="print"/>
          <a:srcRect/>
          <a:stretch>
            <a:fillRect/>
          </a:stretch>
        </p:blipFill>
        <p:spPr bwMode="auto">
          <a:xfrm>
            <a:off x="4286248" y="3500444"/>
            <a:ext cx="1693460" cy="1000132"/>
          </a:xfrm>
          <a:prstGeom prst="rect">
            <a:avLst/>
          </a:prstGeom>
          <a:noFill/>
        </p:spPr>
      </p:pic>
      <p:pic>
        <p:nvPicPr>
          <p:cNvPr id="19461" name="Picture 5" descr="C:\Users\Ирина\Desktop\презентация\vavilon_26.jpg"/>
          <p:cNvPicPr>
            <a:picLocks noChangeAspect="1" noChangeArrowheads="1"/>
          </p:cNvPicPr>
          <p:nvPr/>
        </p:nvPicPr>
        <p:blipFill>
          <a:blip r:embed="rId5" cstate="print"/>
          <a:srcRect/>
          <a:stretch>
            <a:fillRect/>
          </a:stretch>
        </p:blipFill>
        <p:spPr bwMode="auto">
          <a:xfrm>
            <a:off x="2000232" y="357172"/>
            <a:ext cx="5786478" cy="4339859"/>
          </a:xfrm>
          <a:prstGeom prst="rect">
            <a:avLst/>
          </a:prstGeom>
          <a:noFill/>
        </p:spPr>
      </p:pic>
      <p:pic>
        <p:nvPicPr>
          <p:cNvPr id="19462" name="Picture 6" descr="C:\Users\Ирина\Desktop\презентация\img16.jpg"/>
          <p:cNvPicPr>
            <a:picLocks noChangeAspect="1" noChangeArrowheads="1"/>
          </p:cNvPicPr>
          <p:nvPr/>
        </p:nvPicPr>
        <p:blipFill>
          <a:blip r:embed="rId6" cstate="print"/>
          <a:srcRect/>
          <a:stretch>
            <a:fillRect/>
          </a:stretch>
        </p:blipFill>
        <p:spPr bwMode="auto">
          <a:xfrm>
            <a:off x="1285852" y="428610"/>
            <a:ext cx="6929486" cy="4092450"/>
          </a:xfrm>
          <a:prstGeom prst="rect">
            <a:avLst/>
          </a:prstGeom>
          <a:noFill/>
        </p:spPr>
      </p:pic>
      <p:pic>
        <p:nvPicPr>
          <p:cNvPr id="19463" name="Picture 7" descr="C:\Users\Ирина\Desktop\презентация\KRgevqI.jpg"/>
          <p:cNvPicPr>
            <a:picLocks noChangeAspect="1" noChangeArrowheads="1"/>
          </p:cNvPicPr>
          <p:nvPr/>
        </p:nvPicPr>
        <p:blipFill>
          <a:blip r:embed="rId7" cstate="print"/>
          <a:srcRect/>
          <a:stretch>
            <a:fillRect/>
          </a:stretch>
        </p:blipFill>
        <p:spPr bwMode="auto">
          <a:xfrm>
            <a:off x="1428728" y="428610"/>
            <a:ext cx="6858048" cy="4286280"/>
          </a:xfrm>
          <a:prstGeom prst="rect">
            <a:avLst/>
          </a:prstGeom>
          <a:noFill/>
        </p:spPr>
      </p:pic>
      <p:pic>
        <p:nvPicPr>
          <p:cNvPr id="13" name="Picture 2" descr="C:\Users\Ирина\Desktop\EZ_Wheel.gif"/>
          <p:cNvPicPr>
            <a:picLocks noChangeAspect="1" noChangeArrowheads="1" noCrop="1"/>
          </p:cNvPicPr>
          <p:nvPr/>
        </p:nvPicPr>
        <p:blipFill>
          <a:blip r:embed="rId8" cstate="print"/>
          <a:srcRect/>
          <a:stretch>
            <a:fillRect/>
          </a:stretch>
        </p:blipFill>
        <p:spPr bwMode="auto">
          <a:xfrm>
            <a:off x="-142908" y="0"/>
            <a:ext cx="1933575" cy="14954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9461"/>
                                        </p:tgtEl>
                                        <p:attrNameLst>
                                          <p:attrName>style.visibility</p:attrName>
                                        </p:attrNameLst>
                                      </p:cBhvr>
                                      <p:to>
                                        <p:strVal val="visible"/>
                                      </p:to>
                                    </p:set>
                                    <p:anim calcmode="lin" valueType="num">
                                      <p:cBhvr additive="base">
                                        <p:cTn id="12" dur="2000" fill="hold"/>
                                        <p:tgtEl>
                                          <p:spTgt spid="19461"/>
                                        </p:tgtEl>
                                        <p:attrNameLst>
                                          <p:attrName>ppt_x</p:attrName>
                                        </p:attrNameLst>
                                      </p:cBhvr>
                                      <p:tavLst>
                                        <p:tav tm="0">
                                          <p:val>
                                            <p:strVal val="#ppt_x"/>
                                          </p:val>
                                        </p:tav>
                                        <p:tav tm="100000">
                                          <p:val>
                                            <p:strVal val="#ppt_x"/>
                                          </p:val>
                                        </p:tav>
                                      </p:tavLst>
                                    </p:anim>
                                    <p:anim calcmode="lin" valueType="num">
                                      <p:cBhvr additive="base">
                                        <p:cTn id="13" dur="2000" fill="hold"/>
                                        <p:tgtEl>
                                          <p:spTgt spid="19461"/>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55" presetClass="exit" presetSubtype="0" fill="hold" nodeType="afterEffect">
                                  <p:stCondLst>
                                    <p:cond delay="0"/>
                                  </p:stCondLst>
                                  <p:childTnLst>
                                    <p:anim calcmode="lin" valueType="num">
                                      <p:cBhvr>
                                        <p:cTn id="16" dur="2000"/>
                                        <p:tgtEl>
                                          <p:spTgt spid="19461"/>
                                        </p:tgtEl>
                                        <p:attrNameLst>
                                          <p:attrName>ppt_w</p:attrName>
                                        </p:attrNameLst>
                                      </p:cBhvr>
                                      <p:tavLst>
                                        <p:tav tm="0">
                                          <p:val>
                                            <p:strVal val="ppt_w"/>
                                          </p:val>
                                        </p:tav>
                                        <p:tav tm="100000">
                                          <p:val>
                                            <p:strVal val="ppt_w*0.70"/>
                                          </p:val>
                                        </p:tav>
                                      </p:tavLst>
                                    </p:anim>
                                    <p:anim calcmode="lin" valueType="num">
                                      <p:cBhvr>
                                        <p:cTn id="17" dur="2000"/>
                                        <p:tgtEl>
                                          <p:spTgt spid="19461"/>
                                        </p:tgtEl>
                                        <p:attrNameLst>
                                          <p:attrName>ppt_h</p:attrName>
                                        </p:attrNameLst>
                                      </p:cBhvr>
                                      <p:tavLst>
                                        <p:tav tm="0">
                                          <p:val>
                                            <p:strVal val="ppt_h"/>
                                          </p:val>
                                        </p:tav>
                                        <p:tav tm="100000">
                                          <p:val>
                                            <p:strVal val="ppt_h"/>
                                          </p:val>
                                        </p:tav>
                                      </p:tavLst>
                                    </p:anim>
                                    <p:animEffect transition="out" filter="fade">
                                      <p:cBhvr>
                                        <p:cTn id="18" dur="2000"/>
                                        <p:tgtEl>
                                          <p:spTgt spid="19461"/>
                                        </p:tgtEl>
                                      </p:cBhvr>
                                    </p:animEffect>
                                    <p:set>
                                      <p:cBhvr>
                                        <p:cTn id="19" dur="1" fill="hold">
                                          <p:stCondLst>
                                            <p:cond delay="1999"/>
                                          </p:stCondLst>
                                        </p:cTn>
                                        <p:tgtEl>
                                          <p:spTgt spid="19461"/>
                                        </p:tgtEl>
                                        <p:attrNameLst>
                                          <p:attrName>style.visibility</p:attrName>
                                        </p:attrNameLst>
                                      </p:cBhvr>
                                      <p:to>
                                        <p:strVal val="hidden"/>
                                      </p:to>
                                    </p:set>
                                  </p:childTnLst>
                                </p:cTn>
                              </p:par>
                            </p:childTnLst>
                          </p:cTn>
                        </p:par>
                        <p:par>
                          <p:cTn id="20" fill="hold">
                            <p:stCondLst>
                              <p:cond delay="60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000" fill="hold"/>
                                        <p:tgtEl>
                                          <p:spTgt spid="6"/>
                                        </p:tgtEl>
                                        <p:attrNameLst>
                                          <p:attrName>ppt_x</p:attrName>
                                        </p:attrNameLst>
                                      </p:cBhvr>
                                      <p:tavLst>
                                        <p:tav tm="0">
                                          <p:val>
                                            <p:strVal val="#ppt_x"/>
                                          </p:val>
                                        </p:tav>
                                        <p:tav tm="100000">
                                          <p:val>
                                            <p:strVal val="#ppt_x"/>
                                          </p:val>
                                        </p:tav>
                                      </p:tavLst>
                                    </p:anim>
                                    <p:anim calcmode="lin" valueType="num">
                                      <p:cBhvr additive="base">
                                        <p:cTn id="24" dur="20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8000"/>
                            </p:stCondLst>
                            <p:childTnLst>
                              <p:par>
                                <p:cTn id="26" presetID="2" presetClass="entr" presetSubtype="4" fill="hold" nodeType="afterEffect">
                                  <p:stCondLst>
                                    <p:cond delay="0"/>
                                  </p:stCondLst>
                                  <p:childTnLst>
                                    <p:set>
                                      <p:cBhvr>
                                        <p:cTn id="27" dur="1" fill="hold">
                                          <p:stCondLst>
                                            <p:cond delay="0"/>
                                          </p:stCondLst>
                                        </p:cTn>
                                        <p:tgtEl>
                                          <p:spTgt spid="19462"/>
                                        </p:tgtEl>
                                        <p:attrNameLst>
                                          <p:attrName>style.visibility</p:attrName>
                                        </p:attrNameLst>
                                      </p:cBhvr>
                                      <p:to>
                                        <p:strVal val="visible"/>
                                      </p:to>
                                    </p:set>
                                    <p:anim calcmode="lin" valueType="num">
                                      <p:cBhvr additive="base">
                                        <p:cTn id="28" dur="2000" fill="hold"/>
                                        <p:tgtEl>
                                          <p:spTgt spid="19462"/>
                                        </p:tgtEl>
                                        <p:attrNameLst>
                                          <p:attrName>ppt_x</p:attrName>
                                        </p:attrNameLst>
                                      </p:cBhvr>
                                      <p:tavLst>
                                        <p:tav tm="0">
                                          <p:val>
                                            <p:strVal val="#ppt_x"/>
                                          </p:val>
                                        </p:tav>
                                        <p:tav tm="100000">
                                          <p:val>
                                            <p:strVal val="#ppt_x"/>
                                          </p:val>
                                        </p:tav>
                                      </p:tavLst>
                                    </p:anim>
                                    <p:anim calcmode="lin" valueType="num">
                                      <p:cBhvr additive="base">
                                        <p:cTn id="29" dur="2000" fill="hold"/>
                                        <p:tgtEl>
                                          <p:spTgt spid="19462"/>
                                        </p:tgtEl>
                                        <p:attrNameLst>
                                          <p:attrName>ppt_y</p:attrName>
                                        </p:attrNameLst>
                                      </p:cBhvr>
                                      <p:tavLst>
                                        <p:tav tm="0">
                                          <p:val>
                                            <p:strVal val="1+#ppt_h/2"/>
                                          </p:val>
                                        </p:tav>
                                        <p:tav tm="100000">
                                          <p:val>
                                            <p:strVal val="#ppt_y"/>
                                          </p:val>
                                        </p:tav>
                                      </p:tavLst>
                                    </p:anim>
                                  </p:childTnLst>
                                </p:cTn>
                              </p:par>
                            </p:childTnLst>
                          </p:cTn>
                        </p:par>
                        <p:par>
                          <p:cTn id="30" fill="hold">
                            <p:stCondLst>
                              <p:cond delay="10000"/>
                            </p:stCondLst>
                            <p:childTnLst>
                              <p:par>
                                <p:cTn id="31" presetID="55" presetClass="exit" presetSubtype="0" fill="hold" nodeType="afterEffect">
                                  <p:stCondLst>
                                    <p:cond delay="0"/>
                                  </p:stCondLst>
                                  <p:childTnLst>
                                    <p:anim calcmode="lin" valueType="num">
                                      <p:cBhvr>
                                        <p:cTn id="32" dur="2000"/>
                                        <p:tgtEl>
                                          <p:spTgt spid="19462"/>
                                        </p:tgtEl>
                                        <p:attrNameLst>
                                          <p:attrName>ppt_w</p:attrName>
                                        </p:attrNameLst>
                                      </p:cBhvr>
                                      <p:tavLst>
                                        <p:tav tm="0">
                                          <p:val>
                                            <p:strVal val="ppt_w"/>
                                          </p:val>
                                        </p:tav>
                                        <p:tav tm="100000">
                                          <p:val>
                                            <p:strVal val="ppt_w*0.70"/>
                                          </p:val>
                                        </p:tav>
                                      </p:tavLst>
                                    </p:anim>
                                    <p:anim calcmode="lin" valueType="num">
                                      <p:cBhvr>
                                        <p:cTn id="33" dur="2000"/>
                                        <p:tgtEl>
                                          <p:spTgt spid="19462"/>
                                        </p:tgtEl>
                                        <p:attrNameLst>
                                          <p:attrName>ppt_h</p:attrName>
                                        </p:attrNameLst>
                                      </p:cBhvr>
                                      <p:tavLst>
                                        <p:tav tm="0">
                                          <p:val>
                                            <p:strVal val="ppt_h"/>
                                          </p:val>
                                        </p:tav>
                                        <p:tav tm="100000">
                                          <p:val>
                                            <p:strVal val="ppt_h"/>
                                          </p:val>
                                        </p:tav>
                                      </p:tavLst>
                                    </p:anim>
                                    <p:animEffect transition="out" filter="fade">
                                      <p:cBhvr>
                                        <p:cTn id="34" dur="2000"/>
                                        <p:tgtEl>
                                          <p:spTgt spid="19462"/>
                                        </p:tgtEl>
                                      </p:cBhvr>
                                    </p:animEffect>
                                    <p:set>
                                      <p:cBhvr>
                                        <p:cTn id="35" dur="1" fill="hold">
                                          <p:stCondLst>
                                            <p:cond delay="1999"/>
                                          </p:stCondLst>
                                        </p:cTn>
                                        <p:tgtEl>
                                          <p:spTgt spid="19462"/>
                                        </p:tgtEl>
                                        <p:attrNameLst>
                                          <p:attrName>style.visibility</p:attrName>
                                        </p:attrNameLst>
                                      </p:cBhvr>
                                      <p:to>
                                        <p:strVal val="hidden"/>
                                      </p:to>
                                    </p:set>
                                  </p:childTnLst>
                                </p:cTn>
                              </p:par>
                            </p:childTnLst>
                          </p:cTn>
                        </p:par>
                        <p:par>
                          <p:cTn id="36" fill="hold">
                            <p:stCondLst>
                              <p:cond delay="12000"/>
                            </p:stCondLst>
                            <p:childTnLst>
                              <p:par>
                                <p:cTn id="37" presetID="2" presetClass="entr" presetSubtype="4"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2000" fill="hold"/>
                                        <p:tgtEl>
                                          <p:spTgt spid="7"/>
                                        </p:tgtEl>
                                        <p:attrNameLst>
                                          <p:attrName>ppt_x</p:attrName>
                                        </p:attrNameLst>
                                      </p:cBhvr>
                                      <p:tavLst>
                                        <p:tav tm="0">
                                          <p:val>
                                            <p:strVal val="#ppt_x"/>
                                          </p:val>
                                        </p:tav>
                                        <p:tav tm="100000">
                                          <p:val>
                                            <p:strVal val="#ppt_x"/>
                                          </p:val>
                                        </p:tav>
                                      </p:tavLst>
                                    </p:anim>
                                    <p:anim calcmode="lin" valueType="num">
                                      <p:cBhvr additive="base">
                                        <p:cTn id="40" dur="2000" fill="hold"/>
                                        <p:tgtEl>
                                          <p:spTgt spid="7"/>
                                        </p:tgtEl>
                                        <p:attrNameLst>
                                          <p:attrName>ppt_y</p:attrName>
                                        </p:attrNameLst>
                                      </p:cBhvr>
                                      <p:tavLst>
                                        <p:tav tm="0">
                                          <p:val>
                                            <p:strVal val="1+#ppt_h/2"/>
                                          </p:val>
                                        </p:tav>
                                        <p:tav tm="100000">
                                          <p:val>
                                            <p:strVal val="#ppt_y"/>
                                          </p:val>
                                        </p:tav>
                                      </p:tavLst>
                                    </p:anim>
                                  </p:childTnLst>
                                </p:cTn>
                              </p:par>
                            </p:childTnLst>
                          </p:cTn>
                        </p:par>
                        <p:par>
                          <p:cTn id="41" fill="hold">
                            <p:stCondLst>
                              <p:cond delay="14000"/>
                            </p:stCondLst>
                            <p:childTnLst>
                              <p:par>
                                <p:cTn id="42" presetID="2" presetClass="entr" presetSubtype="4" fill="hold" nodeType="afterEffect">
                                  <p:stCondLst>
                                    <p:cond delay="0"/>
                                  </p:stCondLst>
                                  <p:childTnLst>
                                    <p:set>
                                      <p:cBhvr>
                                        <p:cTn id="43" dur="1" fill="hold">
                                          <p:stCondLst>
                                            <p:cond delay="0"/>
                                          </p:stCondLst>
                                        </p:cTn>
                                        <p:tgtEl>
                                          <p:spTgt spid="19463"/>
                                        </p:tgtEl>
                                        <p:attrNameLst>
                                          <p:attrName>style.visibility</p:attrName>
                                        </p:attrNameLst>
                                      </p:cBhvr>
                                      <p:to>
                                        <p:strVal val="visible"/>
                                      </p:to>
                                    </p:set>
                                    <p:anim calcmode="lin" valueType="num">
                                      <p:cBhvr additive="base">
                                        <p:cTn id="44" dur="2000" fill="hold"/>
                                        <p:tgtEl>
                                          <p:spTgt spid="19463"/>
                                        </p:tgtEl>
                                        <p:attrNameLst>
                                          <p:attrName>ppt_x</p:attrName>
                                        </p:attrNameLst>
                                      </p:cBhvr>
                                      <p:tavLst>
                                        <p:tav tm="0">
                                          <p:val>
                                            <p:strVal val="#ppt_x"/>
                                          </p:val>
                                        </p:tav>
                                        <p:tav tm="100000">
                                          <p:val>
                                            <p:strVal val="#ppt_x"/>
                                          </p:val>
                                        </p:tav>
                                      </p:tavLst>
                                    </p:anim>
                                    <p:anim calcmode="lin" valueType="num">
                                      <p:cBhvr additive="base">
                                        <p:cTn id="45" dur="2000" fill="hold"/>
                                        <p:tgtEl>
                                          <p:spTgt spid="19463"/>
                                        </p:tgtEl>
                                        <p:attrNameLst>
                                          <p:attrName>ppt_y</p:attrName>
                                        </p:attrNameLst>
                                      </p:cBhvr>
                                      <p:tavLst>
                                        <p:tav tm="0">
                                          <p:val>
                                            <p:strVal val="1+#ppt_h/2"/>
                                          </p:val>
                                        </p:tav>
                                        <p:tav tm="100000">
                                          <p:val>
                                            <p:strVal val="#ppt_y"/>
                                          </p:val>
                                        </p:tav>
                                      </p:tavLst>
                                    </p:anim>
                                  </p:childTnLst>
                                </p:cTn>
                              </p:par>
                            </p:childTnLst>
                          </p:cTn>
                        </p:par>
                        <p:par>
                          <p:cTn id="46" fill="hold">
                            <p:stCondLst>
                              <p:cond delay="16000"/>
                            </p:stCondLst>
                            <p:childTnLst>
                              <p:par>
                                <p:cTn id="47" presetID="55" presetClass="exit" presetSubtype="0" fill="hold" nodeType="afterEffect">
                                  <p:stCondLst>
                                    <p:cond delay="0"/>
                                  </p:stCondLst>
                                  <p:childTnLst>
                                    <p:anim calcmode="lin" valueType="num">
                                      <p:cBhvr>
                                        <p:cTn id="48" dur="2000"/>
                                        <p:tgtEl>
                                          <p:spTgt spid="19463"/>
                                        </p:tgtEl>
                                        <p:attrNameLst>
                                          <p:attrName>ppt_w</p:attrName>
                                        </p:attrNameLst>
                                      </p:cBhvr>
                                      <p:tavLst>
                                        <p:tav tm="0">
                                          <p:val>
                                            <p:strVal val="ppt_w"/>
                                          </p:val>
                                        </p:tav>
                                        <p:tav tm="100000">
                                          <p:val>
                                            <p:strVal val="ppt_w*0.70"/>
                                          </p:val>
                                        </p:tav>
                                      </p:tavLst>
                                    </p:anim>
                                    <p:anim calcmode="lin" valueType="num">
                                      <p:cBhvr>
                                        <p:cTn id="49" dur="2000"/>
                                        <p:tgtEl>
                                          <p:spTgt spid="19463"/>
                                        </p:tgtEl>
                                        <p:attrNameLst>
                                          <p:attrName>ppt_h</p:attrName>
                                        </p:attrNameLst>
                                      </p:cBhvr>
                                      <p:tavLst>
                                        <p:tav tm="0">
                                          <p:val>
                                            <p:strVal val="ppt_h"/>
                                          </p:val>
                                        </p:tav>
                                        <p:tav tm="100000">
                                          <p:val>
                                            <p:strVal val="ppt_h"/>
                                          </p:val>
                                        </p:tav>
                                      </p:tavLst>
                                    </p:anim>
                                    <p:animEffect transition="out" filter="fade">
                                      <p:cBhvr>
                                        <p:cTn id="50" dur="2000"/>
                                        <p:tgtEl>
                                          <p:spTgt spid="19463"/>
                                        </p:tgtEl>
                                      </p:cBhvr>
                                    </p:animEffect>
                                    <p:set>
                                      <p:cBhvr>
                                        <p:cTn id="51" dur="1" fill="hold">
                                          <p:stCondLst>
                                            <p:cond delay="1999"/>
                                          </p:stCondLst>
                                        </p:cTn>
                                        <p:tgtEl>
                                          <p:spTgt spid="194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785786" y="513177"/>
            <a:ext cx="4000528" cy="35086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2400" b="1" i="1" u="none" strike="noStrike" cap="none" normalizeH="0" baseline="0" dirty="0" smtClean="0">
                <a:ln>
                  <a:noFill/>
                </a:ln>
                <a:solidFill>
                  <a:srgbClr val="C00000"/>
                </a:solidFill>
                <a:effectLst/>
                <a:latin typeface="Monotype Corsiva" pitchFamily="66" charset="0"/>
                <a:ea typeface="MS Mincho" pitchFamily="49" charset="-128"/>
                <a:cs typeface="Times New Roman" pitchFamily="18" charset="0"/>
              </a:rPr>
              <a:t>Египтяне</a:t>
            </a:r>
            <a:r>
              <a:rPr kumimoji="0" lang="ru-RU"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умели достаточно точно измерять и вычислять время; они открыли один из удачных календарей. Им было известно, что год нельзя разделить на целое количество оборотов Луны вокруг Солнца. В египетском году было 365 ¼ суток, а это близко к тому, что есть на самом деле. Египетский календарь оказался настолько удачным, что Юлий Цезарь заимствовал его и для Рима.</a:t>
            </a:r>
            <a:endParaRPr kumimoji="0" lang="ru-RU" altLang="ja-JP" b="1" i="0" u="none" strike="noStrike" cap="none" normalizeH="0" baseline="0" dirty="0" smtClean="0">
              <a:ln>
                <a:noFill/>
              </a:ln>
              <a:solidFill>
                <a:schemeClr val="tx1"/>
              </a:solidFill>
              <a:effectLst/>
              <a:latin typeface="Arial" pitchFamily="34" charset="0"/>
              <a:cs typeface="Arial" pitchFamily="34" charset="0"/>
            </a:endParaRPr>
          </a:p>
        </p:txBody>
      </p:sp>
      <p:pic>
        <p:nvPicPr>
          <p:cNvPr id="27650" name="Picture 2" descr="453486"/>
          <p:cNvPicPr>
            <a:picLocks noChangeAspect="1" noChangeArrowheads="1"/>
          </p:cNvPicPr>
          <p:nvPr/>
        </p:nvPicPr>
        <p:blipFill>
          <a:blip r:embed="rId2" cstate="print"/>
          <a:srcRect/>
          <a:stretch>
            <a:fillRect/>
          </a:stretch>
        </p:blipFill>
        <p:spPr bwMode="auto">
          <a:xfrm>
            <a:off x="5072066" y="857238"/>
            <a:ext cx="3219878" cy="3214710"/>
          </a:xfrm>
          <a:prstGeom prst="rect">
            <a:avLst/>
          </a:prstGeom>
          <a:noFill/>
          <a:ln w="9525">
            <a:noFill/>
            <a:miter lim="800000"/>
            <a:headEnd/>
            <a:tailEnd/>
          </a:ln>
        </p:spPr>
      </p:pic>
      <p:pic>
        <p:nvPicPr>
          <p:cNvPr id="4" name="Picture 2" descr="C:\Users\Ирина\Desktop\EZ_Wheel.gif"/>
          <p:cNvPicPr>
            <a:picLocks noChangeAspect="1" noChangeArrowheads="1" noCrop="1"/>
          </p:cNvPicPr>
          <p:nvPr/>
        </p:nvPicPr>
        <p:blipFill>
          <a:blip r:embed="rId3" cstate="print"/>
          <a:srcRect/>
          <a:stretch>
            <a:fillRect/>
          </a:stretch>
        </p:blipFill>
        <p:spPr bwMode="auto">
          <a:xfrm>
            <a:off x="3214678" y="3500444"/>
            <a:ext cx="1933575" cy="1495425"/>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2357422" y="428610"/>
            <a:ext cx="607223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2400" b="1" i="1" u="none" strike="noStrike" cap="none" normalizeH="0" baseline="0" dirty="0" smtClean="0">
                <a:ln>
                  <a:noFill/>
                </a:ln>
                <a:solidFill>
                  <a:srgbClr val="0000FF"/>
                </a:solidFill>
                <a:effectLst/>
                <a:latin typeface="Monotype Corsiva" pitchFamily="66" charset="0"/>
                <a:ea typeface="MS Mincho" pitchFamily="49" charset="-128"/>
                <a:cs typeface="Times New Roman" pitchFamily="18" charset="0"/>
              </a:rPr>
              <a:t>Вопрос 3</a:t>
            </a:r>
            <a:r>
              <a:rPr kumimoji="0" lang="ru-RU" altLang="ja-JP" sz="14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a:t>
            </a:r>
            <a:r>
              <a:rPr kumimoji="0" lang="ru-RU"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Выполненные с помощью блоков строительные и другие технические работы известного ученого всех времен Архимеда вызвали удивление современников. Люди приписывали Архимеду слова «Дайте мне точку опоры, и я переверну Мир!» Говорят, что Архимед нашел приспособление, с помощью которого одной рукой опустил судно на воду. Инженеры и мастера какой страны стали пользоваться блоками задолго до Архимеда?</a:t>
            </a:r>
            <a:endParaRPr kumimoji="0" lang="ru-RU" altLang="ja-JP" b="1" i="0" u="none" strike="noStrike" cap="none" normalizeH="0" baseline="0" dirty="0" smtClean="0">
              <a:ln>
                <a:noFill/>
              </a:ln>
              <a:solidFill>
                <a:schemeClr val="tx1"/>
              </a:solidFill>
              <a:effectLst/>
              <a:latin typeface="Arial" pitchFamily="34" charset="0"/>
              <a:cs typeface="Arial" pitchFamily="34" charset="0"/>
            </a:endParaRPr>
          </a:p>
        </p:txBody>
      </p:sp>
      <p:sp>
        <p:nvSpPr>
          <p:cNvPr id="3" name="Прямоугольник 2"/>
          <p:cNvSpPr/>
          <p:nvPr/>
        </p:nvSpPr>
        <p:spPr>
          <a:xfrm>
            <a:off x="4572000" y="3500444"/>
            <a:ext cx="1148071" cy="461665"/>
          </a:xfrm>
          <a:prstGeom prst="rect">
            <a:avLst/>
          </a:prstGeom>
        </p:spPr>
        <p:txBody>
          <a:bodyPr wrap="none">
            <a:spAutoFit/>
          </a:bodyPr>
          <a:lstStyle/>
          <a:p>
            <a:r>
              <a:rPr lang="ru-RU" sz="2400" b="1" dirty="0" smtClean="0">
                <a:latin typeface="Monotype Corsiva" pitchFamily="66" charset="0"/>
              </a:rPr>
              <a:t>Вавилон</a:t>
            </a:r>
            <a:endParaRPr lang="ru-RU" sz="2400" b="1" dirty="0">
              <a:latin typeface="Monotype Corsiva" pitchFamily="66" charset="0"/>
            </a:endParaRPr>
          </a:p>
        </p:txBody>
      </p:sp>
      <p:sp>
        <p:nvSpPr>
          <p:cNvPr id="4" name="Прямоугольник 3"/>
          <p:cNvSpPr/>
          <p:nvPr/>
        </p:nvSpPr>
        <p:spPr>
          <a:xfrm>
            <a:off x="2786050" y="3071816"/>
            <a:ext cx="2664512" cy="461665"/>
          </a:xfrm>
          <a:prstGeom prst="rect">
            <a:avLst/>
          </a:prstGeom>
        </p:spPr>
        <p:txBody>
          <a:bodyPr wrap="none">
            <a:spAutoFit/>
          </a:bodyPr>
          <a:lstStyle/>
          <a:p>
            <a:r>
              <a:rPr lang="ru-RU" sz="2400" b="1" i="1" dirty="0" smtClean="0">
                <a:solidFill>
                  <a:srgbClr val="C00000"/>
                </a:solidFill>
                <a:latin typeface="Monotype Corsiva" pitchFamily="66" charset="0"/>
              </a:rPr>
              <a:t>Варианты  ответов: </a:t>
            </a:r>
            <a:endParaRPr lang="ru-RU" sz="2400" b="1" i="1" dirty="0">
              <a:solidFill>
                <a:srgbClr val="C00000"/>
              </a:solidFill>
              <a:latin typeface="Monotype Corsiva" pitchFamily="66" charset="0"/>
            </a:endParaRPr>
          </a:p>
        </p:txBody>
      </p:sp>
      <p:sp>
        <p:nvSpPr>
          <p:cNvPr id="5" name="Прямоугольник 4"/>
          <p:cNvSpPr/>
          <p:nvPr/>
        </p:nvSpPr>
        <p:spPr>
          <a:xfrm>
            <a:off x="2857488" y="3500444"/>
            <a:ext cx="1058303" cy="461665"/>
          </a:xfrm>
          <a:prstGeom prst="rect">
            <a:avLst/>
          </a:prstGeom>
        </p:spPr>
        <p:txBody>
          <a:bodyPr wrap="none">
            <a:spAutoFit/>
          </a:bodyPr>
          <a:lstStyle/>
          <a:p>
            <a:r>
              <a:rPr lang="ru-RU" sz="2400" b="1" dirty="0" smtClean="0">
                <a:solidFill>
                  <a:prstClr val="black"/>
                </a:solidFill>
                <a:latin typeface="Monotype Corsiva" pitchFamily="66" charset="0"/>
              </a:rPr>
              <a:t>Египет</a:t>
            </a:r>
            <a:endParaRPr lang="ru-RU" sz="2400" b="1" dirty="0">
              <a:latin typeface="Monotype Corsiva" pitchFamily="66" charset="0"/>
            </a:endParaRPr>
          </a:p>
        </p:txBody>
      </p:sp>
      <p:sp>
        <p:nvSpPr>
          <p:cNvPr id="6" name="Прямоугольник 5"/>
          <p:cNvSpPr/>
          <p:nvPr/>
        </p:nvSpPr>
        <p:spPr>
          <a:xfrm>
            <a:off x="6572264" y="3500444"/>
            <a:ext cx="944489" cy="461665"/>
          </a:xfrm>
          <a:prstGeom prst="rect">
            <a:avLst/>
          </a:prstGeom>
        </p:spPr>
        <p:txBody>
          <a:bodyPr wrap="none">
            <a:spAutoFit/>
          </a:bodyPr>
          <a:lstStyle/>
          <a:p>
            <a:r>
              <a:rPr lang="ru-RU" sz="2400" b="1" dirty="0" smtClean="0">
                <a:solidFill>
                  <a:prstClr val="black"/>
                </a:solidFill>
                <a:latin typeface="Monotype Corsiva" pitchFamily="66" charset="0"/>
              </a:rPr>
              <a:t>Индия</a:t>
            </a:r>
            <a:endParaRPr lang="ru-RU" sz="2400" b="1" dirty="0">
              <a:latin typeface="Monotype Corsiva" pitchFamily="66" charset="0"/>
            </a:endParaRPr>
          </a:p>
        </p:txBody>
      </p:sp>
      <p:pic>
        <p:nvPicPr>
          <p:cNvPr id="17409" name="Picture 1" descr="C:\Users\Ирина\Desktop\презентация\KRgevqI.jpg"/>
          <p:cNvPicPr>
            <a:picLocks noChangeAspect="1" noChangeArrowheads="1"/>
          </p:cNvPicPr>
          <p:nvPr/>
        </p:nvPicPr>
        <p:blipFill>
          <a:blip r:embed="rId2" cstate="print"/>
          <a:srcRect/>
          <a:stretch>
            <a:fillRect/>
          </a:stretch>
        </p:blipFill>
        <p:spPr bwMode="auto">
          <a:xfrm>
            <a:off x="2571736" y="3929072"/>
            <a:ext cx="1600144" cy="1000090"/>
          </a:xfrm>
          <a:prstGeom prst="rect">
            <a:avLst/>
          </a:prstGeom>
          <a:noFill/>
        </p:spPr>
      </p:pic>
      <p:pic>
        <p:nvPicPr>
          <p:cNvPr id="17410" name="Picture 2" descr="C:\Users\Ирина\Desktop\презентация\9252.jpg"/>
          <p:cNvPicPr>
            <a:picLocks noChangeAspect="1" noChangeArrowheads="1"/>
          </p:cNvPicPr>
          <p:nvPr/>
        </p:nvPicPr>
        <p:blipFill>
          <a:blip r:embed="rId3" cstate="print"/>
          <a:srcRect/>
          <a:stretch>
            <a:fillRect/>
          </a:stretch>
        </p:blipFill>
        <p:spPr bwMode="auto">
          <a:xfrm>
            <a:off x="4572001" y="3952382"/>
            <a:ext cx="1357322" cy="1024394"/>
          </a:xfrm>
          <a:prstGeom prst="rect">
            <a:avLst/>
          </a:prstGeom>
          <a:noFill/>
        </p:spPr>
      </p:pic>
      <p:pic>
        <p:nvPicPr>
          <p:cNvPr id="17411" name="Picture 3" descr="C:\Users\Ирина\Desktop\презентация\s1200 (1).jpg"/>
          <p:cNvPicPr>
            <a:picLocks noChangeAspect="1" noChangeArrowheads="1"/>
          </p:cNvPicPr>
          <p:nvPr/>
        </p:nvPicPr>
        <p:blipFill>
          <a:blip r:embed="rId4" cstate="print"/>
          <a:srcRect/>
          <a:stretch>
            <a:fillRect/>
          </a:stretch>
        </p:blipFill>
        <p:spPr bwMode="auto">
          <a:xfrm>
            <a:off x="6429388" y="3929072"/>
            <a:ext cx="1357322" cy="1017667"/>
          </a:xfrm>
          <a:prstGeom prst="rect">
            <a:avLst/>
          </a:prstGeom>
          <a:noFill/>
        </p:spPr>
      </p:pic>
      <p:pic>
        <p:nvPicPr>
          <p:cNvPr id="17412" name="Picture 4" descr="C:\Users\Ирина\Desktop\презентация\KRgevqI.jpg"/>
          <p:cNvPicPr>
            <a:picLocks noChangeAspect="1" noChangeArrowheads="1"/>
          </p:cNvPicPr>
          <p:nvPr/>
        </p:nvPicPr>
        <p:blipFill>
          <a:blip r:embed="rId5" cstate="print"/>
          <a:srcRect/>
          <a:stretch>
            <a:fillRect/>
          </a:stretch>
        </p:blipFill>
        <p:spPr bwMode="auto">
          <a:xfrm>
            <a:off x="928662" y="232177"/>
            <a:ext cx="7858116" cy="4911323"/>
          </a:xfrm>
          <a:prstGeom prst="rect">
            <a:avLst/>
          </a:prstGeom>
          <a:noFill/>
        </p:spPr>
      </p:pic>
      <p:pic>
        <p:nvPicPr>
          <p:cNvPr id="17413" name="Picture 5" descr="C:\Users\Ирина\Desktop\презентация\9252.jpg"/>
          <p:cNvPicPr>
            <a:picLocks noChangeAspect="1" noChangeArrowheads="1"/>
          </p:cNvPicPr>
          <p:nvPr/>
        </p:nvPicPr>
        <p:blipFill>
          <a:blip r:embed="rId6" cstate="print"/>
          <a:srcRect/>
          <a:stretch>
            <a:fillRect/>
          </a:stretch>
        </p:blipFill>
        <p:spPr bwMode="auto">
          <a:xfrm>
            <a:off x="1214414" y="285734"/>
            <a:ext cx="7000924" cy="5283717"/>
          </a:xfrm>
          <a:prstGeom prst="rect">
            <a:avLst/>
          </a:prstGeom>
          <a:noFill/>
        </p:spPr>
      </p:pic>
      <p:pic>
        <p:nvPicPr>
          <p:cNvPr id="17414" name="Picture 6" descr="C:\Users\Ирина\Desktop\презентация\s1200 (1).jpg"/>
          <p:cNvPicPr>
            <a:picLocks noChangeAspect="1" noChangeArrowheads="1"/>
          </p:cNvPicPr>
          <p:nvPr/>
        </p:nvPicPr>
        <p:blipFill>
          <a:blip r:embed="rId7" cstate="print"/>
          <a:srcRect/>
          <a:stretch>
            <a:fillRect/>
          </a:stretch>
        </p:blipFill>
        <p:spPr bwMode="auto">
          <a:xfrm>
            <a:off x="1000100" y="0"/>
            <a:ext cx="7286676" cy="5463267"/>
          </a:xfrm>
          <a:prstGeom prst="rect">
            <a:avLst/>
          </a:prstGeom>
          <a:noFill/>
        </p:spPr>
      </p:pic>
      <p:pic>
        <p:nvPicPr>
          <p:cNvPr id="13" name="Picture 2" descr="C:\Users\Ирина\Desktop\EZ_Wheel.gif"/>
          <p:cNvPicPr>
            <a:picLocks noChangeAspect="1" noChangeArrowheads="1" noCrop="1"/>
          </p:cNvPicPr>
          <p:nvPr/>
        </p:nvPicPr>
        <p:blipFill>
          <a:blip r:embed="rId8" cstate="print"/>
          <a:srcRect/>
          <a:stretch>
            <a:fillRect/>
          </a:stretch>
        </p:blipFill>
        <p:spPr bwMode="auto">
          <a:xfrm>
            <a:off x="-142908" y="142858"/>
            <a:ext cx="1933575" cy="14954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3" presetClass="entr" presetSubtype="16" fill="hold" nodeType="after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p:cTn id="12" dur="2000" fill="hold"/>
                                        <p:tgtEl>
                                          <p:spTgt spid="17412"/>
                                        </p:tgtEl>
                                        <p:attrNameLst>
                                          <p:attrName>ppt_w</p:attrName>
                                        </p:attrNameLst>
                                      </p:cBhvr>
                                      <p:tavLst>
                                        <p:tav tm="0">
                                          <p:val>
                                            <p:fltVal val="0"/>
                                          </p:val>
                                        </p:tav>
                                        <p:tav tm="100000">
                                          <p:val>
                                            <p:strVal val="#ppt_w"/>
                                          </p:val>
                                        </p:tav>
                                      </p:tavLst>
                                    </p:anim>
                                    <p:anim calcmode="lin" valueType="num">
                                      <p:cBhvr>
                                        <p:cTn id="13" dur="2000" fill="hold"/>
                                        <p:tgtEl>
                                          <p:spTgt spid="17412"/>
                                        </p:tgtEl>
                                        <p:attrNameLst>
                                          <p:attrName>ppt_h</p:attrName>
                                        </p:attrNameLst>
                                      </p:cBhvr>
                                      <p:tavLst>
                                        <p:tav tm="0">
                                          <p:val>
                                            <p:fltVal val="0"/>
                                          </p:val>
                                        </p:tav>
                                        <p:tav tm="100000">
                                          <p:val>
                                            <p:strVal val="#ppt_h"/>
                                          </p:val>
                                        </p:tav>
                                      </p:tavLst>
                                    </p:anim>
                                  </p:childTnLst>
                                </p:cTn>
                              </p:par>
                            </p:childTnLst>
                          </p:cTn>
                        </p:par>
                        <p:par>
                          <p:cTn id="14" fill="hold">
                            <p:stCondLst>
                              <p:cond delay="4000"/>
                            </p:stCondLst>
                            <p:childTnLst>
                              <p:par>
                                <p:cTn id="15" presetID="55" presetClass="exit" presetSubtype="0" fill="hold" nodeType="afterEffect">
                                  <p:stCondLst>
                                    <p:cond delay="0"/>
                                  </p:stCondLst>
                                  <p:childTnLst>
                                    <p:anim calcmode="lin" valueType="num">
                                      <p:cBhvr>
                                        <p:cTn id="16" dur="2000"/>
                                        <p:tgtEl>
                                          <p:spTgt spid="17412"/>
                                        </p:tgtEl>
                                        <p:attrNameLst>
                                          <p:attrName>ppt_w</p:attrName>
                                        </p:attrNameLst>
                                      </p:cBhvr>
                                      <p:tavLst>
                                        <p:tav tm="0">
                                          <p:val>
                                            <p:strVal val="ppt_w"/>
                                          </p:val>
                                        </p:tav>
                                        <p:tav tm="100000">
                                          <p:val>
                                            <p:strVal val="ppt_w*0.70"/>
                                          </p:val>
                                        </p:tav>
                                      </p:tavLst>
                                    </p:anim>
                                    <p:anim calcmode="lin" valueType="num">
                                      <p:cBhvr>
                                        <p:cTn id="17" dur="2000"/>
                                        <p:tgtEl>
                                          <p:spTgt spid="17412"/>
                                        </p:tgtEl>
                                        <p:attrNameLst>
                                          <p:attrName>ppt_h</p:attrName>
                                        </p:attrNameLst>
                                      </p:cBhvr>
                                      <p:tavLst>
                                        <p:tav tm="0">
                                          <p:val>
                                            <p:strVal val="ppt_h"/>
                                          </p:val>
                                        </p:tav>
                                        <p:tav tm="100000">
                                          <p:val>
                                            <p:strVal val="ppt_h"/>
                                          </p:val>
                                        </p:tav>
                                      </p:tavLst>
                                    </p:anim>
                                    <p:animEffect transition="out" filter="fade">
                                      <p:cBhvr>
                                        <p:cTn id="18" dur="2000"/>
                                        <p:tgtEl>
                                          <p:spTgt spid="17412"/>
                                        </p:tgtEl>
                                      </p:cBhvr>
                                    </p:animEffect>
                                    <p:set>
                                      <p:cBhvr>
                                        <p:cTn id="19" dur="1" fill="hold">
                                          <p:stCondLst>
                                            <p:cond delay="1999"/>
                                          </p:stCondLst>
                                        </p:cTn>
                                        <p:tgtEl>
                                          <p:spTgt spid="17412"/>
                                        </p:tgtEl>
                                        <p:attrNameLst>
                                          <p:attrName>style.visibility</p:attrName>
                                        </p:attrNameLst>
                                      </p:cBhvr>
                                      <p:to>
                                        <p:strVal val="hidden"/>
                                      </p:to>
                                    </p:set>
                                  </p:childTnLst>
                                </p:cTn>
                              </p:par>
                            </p:childTnLst>
                          </p:cTn>
                        </p:par>
                        <p:par>
                          <p:cTn id="20" fill="hold">
                            <p:stCondLst>
                              <p:cond delay="6000"/>
                            </p:stCondLst>
                            <p:childTnLst>
                              <p:par>
                                <p:cTn id="21" presetID="2" presetClass="entr" presetSubtype="4"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2000" fill="hold"/>
                                        <p:tgtEl>
                                          <p:spTgt spid="3"/>
                                        </p:tgtEl>
                                        <p:attrNameLst>
                                          <p:attrName>ppt_x</p:attrName>
                                        </p:attrNameLst>
                                      </p:cBhvr>
                                      <p:tavLst>
                                        <p:tav tm="0">
                                          <p:val>
                                            <p:strVal val="#ppt_x"/>
                                          </p:val>
                                        </p:tav>
                                        <p:tav tm="100000">
                                          <p:val>
                                            <p:strVal val="#ppt_x"/>
                                          </p:val>
                                        </p:tav>
                                      </p:tavLst>
                                    </p:anim>
                                    <p:anim calcmode="lin" valueType="num">
                                      <p:cBhvr additive="base">
                                        <p:cTn id="24" dur="2000" fill="hold"/>
                                        <p:tgtEl>
                                          <p:spTgt spid="3"/>
                                        </p:tgtEl>
                                        <p:attrNameLst>
                                          <p:attrName>ppt_y</p:attrName>
                                        </p:attrNameLst>
                                      </p:cBhvr>
                                      <p:tavLst>
                                        <p:tav tm="0">
                                          <p:val>
                                            <p:strVal val="1+#ppt_h/2"/>
                                          </p:val>
                                        </p:tav>
                                        <p:tav tm="100000">
                                          <p:val>
                                            <p:strVal val="#ppt_y"/>
                                          </p:val>
                                        </p:tav>
                                      </p:tavLst>
                                    </p:anim>
                                  </p:childTnLst>
                                </p:cTn>
                              </p:par>
                            </p:childTnLst>
                          </p:cTn>
                        </p:par>
                        <p:par>
                          <p:cTn id="25" fill="hold">
                            <p:stCondLst>
                              <p:cond delay="8000"/>
                            </p:stCondLst>
                            <p:childTnLst>
                              <p:par>
                                <p:cTn id="26" presetID="23" presetClass="entr" presetSubtype="16" fill="hold" nodeType="afterEffect">
                                  <p:stCondLst>
                                    <p:cond delay="0"/>
                                  </p:stCondLst>
                                  <p:childTnLst>
                                    <p:set>
                                      <p:cBhvr>
                                        <p:cTn id="27" dur="1" fill="hold">
                                          <p:stCondLst>
                                            <p:cond delay="0"/>
                                          </p:stCondLst>
                                        </p:cTn>
                                        <p:tgtEl>
                                          <p:spTgt spid="17413"/>
                                        </p:tgtEl>
                                        <p:attrNameLst>
                                          <p:attrName>style.visibility</p:attrName>
                                        </p:attrNameLst>
                                      </p:cBhvr>
                                      <p:to>
                                        <p:strVal val="visible"/>
                                      </p:to>
                                    </p:set>
                                    <p:anim calcmode="lin" valueType="num">
                                      <p:cBhvr>
                                        <p:cTn id="28" dur="2000" fill="hold"/>
                                        <p:tgtEl>
                                          <p:spTgt spid="17413"/>
                                        </p:tgtEl>
                                        <p:attrNameLst>
                                          <p:attrName>ppt_w</p:attrName>
                                        </p:attrNameLst>
                                      </p:cBhvr>
                                      <p:tavLst>
                                        <p:tav tm="0">
                                          <p:val>
                                            <p:fltVal val="0"/>
                                          </p:val>
                                        </p:tav>
                                        <p:tav tm="100000">
                                          <p:val>
                                            <p:strVal val="#ppt_w"/>
                                          </p:val>
                                        </p:tav>
                                      </p:tavLst>
                                    </p:anim>
                                    <p:anim calcmode="lin" valueType="num">
                                      <p:cBhvr>
                                        <p:cTn id="29" dur="2000" fill="hold"/>
                                        <p:tgtEl>
                                          <p:spTgt spid="17413"/>
                                        </p:tgtEl>
                                        <p:attrNameLst>
                                          <p:attrName>ppt_h</p:attrName>
                                        </p:attrNameLst>
                                      </p:cBhvr>
                                      <p:tavLst>
                                        <p:tav tm="0">
                                          <p:val>
                                            <p:fltVal val="0"/>
                                          </p:val>
                                        </p:tav>
                                        <p:tav tm="100000">
                                          <p:val>
                                            <p:strVal val="#ppt_h"/>
                                          </p:val>
                                        </p:tav>
                                      </p:tavLst>
                                    </p:anim>
                                  </p:childTnLst>
                                </p:cTn>
                              </p:par>
                            </p:childTnLst>
                          </p:cTn>
                        </p:par>
                        <p:par>
                          <p:cTn id="30" fill="hold">
                            <p:stCondLst>
                              <p:cond delay="10000"/>
                            </p:stCondLst>
                            <p:childTnLst>
                              <p:par>
                                <p:cTn id="31" presetID="55" presetClass="exit" presetSubtype="0" fill="hold" nodeType="afterEffect">
                                  <p:stCondLst>
                                    <p:cond delay="0"/>
                                  </p:stCondLst>
                                  <p:childTnLst>
                                    <p:anim calcmode="lin" valueType="num">
                                      <p:cBhvr>
                                        <p:cTn id="32" dur="2000"/>
                                        <p:tgtEl>
                                          <p:spTgt spid="17413"/>
                                        </p:tgtEl>
                                        <p:attrNameLst>
                                          <p:attrName>ppt_w</p:attrName>
                                        </p:attrNameLst>
                                      </p:cBhvr>
                                      <p:tavLst>
                                        <p:tav tm="0">
                                          <p:val>
                                            <p:strVal val="ppt_w"/>
                                          </p:val>
                                        </p:tav>
                                        <p:tav tm="100000">
                                          <p:val>
                                            <p:strVal val="ppt_w*0.70"/>
                                          </p:val>
                                        </p:tav>
                                      </p:tavLst>
                                    </p:anim>
                                    <p:anim calcmode="lin" valueType="num">
                                      <p:cBhvr>
                                        <p:cTn id="33" dur="2000"/>
                                        <p:tgtEl>
                                          <p:spTgt spid="17413"/>
                                        </p:tgtEl>
                                        <p:attrNameLst>
                                          <p:attrName>ppt_h</p:attrName>
                                        </p:attrNameLst>
                                      </p:cBhvr>
                                      <p:tavLst>
                                        <p:tav tm="0">
                                          <p:val>
                                            <p:strVal val="ppt_h"/>
                                          </p:val>
                                        </p:tav>
                                        <p:tav tm="100000">
                                          <p:val>
                                            <p:strVal val="ppt_h"/>
                                          </p:val>
                                        </p:tav>
                                      </p:tavLst>
                                    </p:anim>
                                    <p:animEffect transition="out" filter="fade">
                                      <p:cBhvr>
                                        <p:cTn id="34" dur="2000"/>
                                        <p:tgtEl>
                                          <p:spTgt spid="17413"/>
                                        </p:tgtEl>
                                      </p:cBhvr>
                                    </p:animEffect>
                                    <p:set>
                                      <p:cBhvr>
                                        <p:cTn id="35" dur="1" fill="hold">
                                          <p:stCondLst>
                                            <p:cond delay="1999"/>
                                          </p:stCondLst>
                                        </p:cTn>
                                        <p:tgtEl>
                                          <p:spTgt spid="17413"/>
                                        </p:tgtEl>
                                        <p:attrNameLst>
                                          <p:attrName>style.visibility</p:attrName>
                                        </p:attrNameLst>
                                      </p:cBhvr>
                                      <p:to>
                                        <p:strVal val="hidden"/>
                                      </p:to>
                                    </p:set>
                                  </p:childTnLst>
                                </p:cTn>
                              </p:par>
                            </p:childTnLst>
                          </p:cTn>
                        </p:par>
                        <p:par>
                          <p:cTn id="36" fill="hold">
                            <p:stCondLst>
                              <p:cond delay="12000"/>
                            </p:stCondLst>
                            <p:childTnLst>
                              <p:par>
                                <p:cTn id="37" presetID="2" presetClass="entr" presetSubtype="4"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2000" fill="hold"/>
                                        <p:tgtEl>
                                          <p:spTgt spid="6"/>
                                        </p:tgtEl>
                                        <p:attrNameLst>
                                          <p:attrName>ppt_x</p:attrName>
                                        </p:attrNameLst>
                                      </p:cBhvr>
                                      <p:tavLst>
                                        <p:tav tm="0">
                                          <p:val>
                                            <p:strVal val="#ppt_x"/>
                                          </p:val>
                                        </p:tav>
                                        <p:tav tm="100000">
                                          <p:val>
                                            <p:strVal val="#ppt_x"/>
                                          </p:val>
                                        </p:tav>
                                      </p:tavLst>
                                    </p:anim>
                                    <p:anim calcmode="lin" valueType="num">
                                      <p:cBhvr additive="base">
                                        <p:cTn id="40" dur="2000" fill="hold"/>
                                        <p:tgtEl>
                                          <p:spTgt spid="6"/>
                                        </p:tgtEl>
                                        <p:attrNameLst>
                                          <p:attrName>ppt_y</p:attrName>
                                        </p:attrNameLst>
                                      </p:cBhvr>
                                      <p:tavLst>
                                        <p:tav tm="0">
                                          <p:val>
                                            <p:strVal val="1+#ppt_h/2"/>
                                          </p:val>
                                        </p:tav>
                                        <p:tav tm="100000">
                                          <p:val>
                                            <p:strVal val="#ppt_y"/>
                                          </p:val>
                                        </p:tav>
                                      </p:tavLst>
                                    </p:anim>
                                  </p:childTnLst>
                                </p:cTn>
                              </p:par>
                            </p:childTnLst>
                          </p:cTn>
                        </p:par>
                        <p:par>
                          <p:cTn id="41" fill="hold">
                            <p:stCondLst>
                              <p:cond delay="14000"/>
                            </p:stCondLst>
                            <p:childTnLst>
                              <p:par>
                                <p:cTn id="42" presetID="23" presetClass="entr" presetSubtype="16" fill="hold" nodeType="afterEffect">
                                  <p:stCondLst>
                                    <p:cond delay="0"/>
                                  </p:stCondLst>
                                  <p:childTnLst>
                                    <p:set>
                                      <p:cBhvr>
                                        <p:cTn id="43" dur="1" fill="hold">
                                          <p:stCondLst>
                                            <p:cond delay="0"/>
                                          </p:stCondLst>
                                        </p:cTn>
                                        <p:tgtEl>
                                          <p:spTgt spid="17414"/>
                                        </p:tgtEl>
                                        <p:attrNameLst>
                                          <p:attrName>style.visibility</p:attrName>
                                        </p:attrNameLst>
                                      </p:cBhvr>
                                      <p:to>
                                        <p:strVal val="visible"/>
                                      </p:to>
                                    </p:set>
                                    <p:anim calcmode="lin" valueType="num">
                                      <p:cBhvr>
                                        <p:cTn id="44" dur="2000" fill="hold"/>
                                        <p:tgtEl>
                                          <p:spTgt spid="17414"/>
                                        </p:tgtEl>
                                        <p:attrNameLst>
                                          <p:attrName>ppt_w</p:attrName>
                                        </p:attrNameLst>
                                      </p:cBhvr>
                                      <p:tavLst>
                                        <p:tav tm="0">
                                          <p:val>
                                            <p:fltVal val="0"/>
                                          </p:val>
                                        </p:tav>
                                        <p:tav tm="100000">
                                          <p:val>
                                            <p:strVal val="#ppt_w"/>
                                          </p:val>
                                        </p:tav>
                                      </p:tavLst>
                                    </p:anim>
                                    <p:anim calcmode="lin" valueType="num">
                                      <p:cBhvr>
                                        <p:cTn id="45" dur="2000" fill="hold"/>
                                        <p:tgtEl>
                                          <p:spTgt spid="17414"/>
                                        </p:tgtEl>
                                        <p:attrNameLst>
                                          <p:attrName>ppt_h</p:attrName>
                                        </p:attrNameLst>
                                      </p:cBhvr>
                                      <p:tavLst>
                                        <p:tav tm="0">
                                          <p:val>
                                            <p:fltVal val="0"/>
                                          </p:val>
                                        </p:tav>
                                        <p:tav tm="100000">
                                          <p:val>
                                            <p:strVal val="#ppt_h"/>
                                          </p:val>
                                        </p:tav>
                                      </p:tavLst>
                                    </p:anim>
                                  </p:childTnLst>
                                </p:cTn>
                              </p:par>
                            </p:childTnLst>
                          </p:cTn>
                        </p:par>
                        <p:par>
                          <p:cTn id="46" fill="hold">
                            <p:stCondLst>
                              <p:cond delay="16000"/>
                            </p:stCondLst>
                            <p:childTnLst>
                              <p:par>
                                <p:cTn id="47" presetID="55" presetClass="exit" presetSubtype="0" fill="hold" nodeType="afterEffect">
                                  <p:stCondLst>
                                    <p:cond delay="0"/>
                                  </p:stCondLst>
                                  <p:childTnLst>
                                    <p:anim calcmode="lin" valueType="num">
                                      <p:cBhvr>
                                        <p:cTn id="48" dur="2000"/>
                                        <p:tgtEl>
                                          <p:spTgt spid="17414"/>
                                        </p:tgtEl>
                                        <p:attrNameLst>
                                          <p:attrName>ppt_w</p:attrName>
                                        </p:attrNameLst>
                                      </p:cBhvr>
                                      <p:tavLst>
                                        <p:tav tm="0">
                                          <p:val>
                                            <p:strVal val="ppt_w"/>
                                          </p:val>
                                        </p:tav>
                                        <p:tav tm="100000">
                                          <p:val>
                                            <p:strVal val="ppt_w*0.70"/>
                                          </p:val>
                                        </p:tav>
                                      </p:tavLst>
                                    </p:anim>
                                    <p:anim calcmode="lin" valueType="num">
                                      <p:cBhvr>
                                        <p:cTn id="49" dur="2000"/>
                                        <p:tgtEl>
                                          <p:spTgt spid="17414"/>
                                        </p:tgtEl>
                                        <p:attrNameLst>
                                          <p:attrName>ppt_h</p:attrName>
                                        </p:attrNameLst>
                                      </p:cBhvr>
                                      <p:tavLst>
                                        <p:tav tm="0">
                                          <p:val>
                                            <p:strVal val="ppt_h"/>
                                          </p:val>
                                        </p:tav>
                                        <p:tav tm="100000">
                                          <p:val>
                                            <p:strVal val="ppt_h"/>
                                          </p:val>
                                        </p:tav>
                                      </p:tavLst>
                                    </p:anim>
                                    <p:animEffect transition="out" filter="fade">
                                      <p:cBhvr>
                                        <p:cTn id="50" dur="2000"/>
                                        <p:tgtEl>
                                          <p:spTgt spid="17414"/>
                                        </p:tgtEl>
                                      </p:cBhvr>
                                    </p:animEffect>
                                    <p:set>
                                      <p:cBhvr>
                                        <p:cTn id="51" dur="1" fill="hold">
                                          <p:stCondLst>
                                            <p:cond delay="1999"/>
                                          </p:stCondLst>
                                        </p:cTn>
                                        <p:tgtEl>
                                          <p:spTgt spid="174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817</TotalTime>
  <Words>1214</Words>
  <Application>Microsoft Office PowerPoint</Application>
  <PresentationFormat>Экран (16:9)</PresentationFormat>
  <Paragraphs>109</Paragraphs>
  <Slides>25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СПАСИБО ЗА ИГРУ!!!   ПОЗДРАВЛЯЕМ  ПОБЕДИТЕЛЕЙ </vt:lpstr>
      <vt:lpstr>Слайд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Master</dc:creator>
  <cp:lastModifiedBy>Ирина</cp:lastModifiedBy>
  <cp:revision>108</cp:revision>
  <dcterms:created xsi:type="dcterms:W3CDTF">2017-11-29T13:35:38Z</dcterms:created>
  <dcterms:modified xsi:type="dcterms:W3CDTF">2019-09-08T17:20:51Z</dcterms:modified>
</cp:coreProperties>
</file>