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8DFC9E3-D0BD-408C-9343-D303EE819A4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5/25/2025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8A846A0-4F6C-4C37-91D2-3EF863FC339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17200" y="214290"/>
            <a:ext cx="7772040" cy="928694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ru-RU" sz="6000" spc="-1" dirty="0" smtClean="0">
                <a:solidFill>
                  <a:srgbClr val="000000"/>
                </a:solidFill>
                <a:latin typeface="Calibri"/>
              </a:rPr>
              <a:t>о цифрах и числах</a:t>
            </a:r>
            <a:endParaRPr lang="ru-RU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Picture 3"/>
          <p:cNvPicPr/>
          <p:nvPr/>
        </p:nvPicPr>
        <p:blipFill>
          <a:blip r:embed="rId2" cstate="print"/>
          <a:stretch/>
        </p:blipFill>
        <p:spPr>
          <a:xfrm>
            <a:off x="3723480" y="1400760"/>
            <a:ext cx="5420520" cy="5457240"/>
          </a:xfrm>
          <a:prstGeom prst="rect">
            <a:avLst/>
          </a:prstGeom>
          <a:ln>
            <a:noFill/>
          </a:ln>
        </p:spPr>
      </p:pic>
      <p:pic>
        <p:nvPicPr>
          <p:cNvPr id="43" name="Picture 2"/>
          <p:cNvPicPr/>
          <p:nvPr/>
        </p:nvPicPr>
        <p:blipFill>
          <a:blip r:embed="rId3" cstate="print"/>
          <a:stretch/>
        </p:blipFill>
        <p:spPr>
          <a:xfrm>
            <a:off x="-36360" y="1809720"/>
            <a:ext cx="5619240" cy="504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071546"/>
            <a:ext cx="4929222" cy="1143008"/>
          </a:xfrm>
        </p:spPr>
        <p:txBody>
          <a:bodyPr/>
          <a:lstStyle/>
          <a:p>
            <a:pPr algn="l"/>
            <a:r>
              <a:rPr lang="ru-RU" b="1" dirty="0" smtClean="0"/>
              <a:t>Вставьте  числительные (числа) в пословицы. (15 мин).</a:t>
            </a:r>
            <a:br>
              <a:rPr lang="ru-RU" b="1" dirty="0" smtClean="0"/>
            </a:br>
            <a:r>
              <a:rPr lang="ru-RU" b="1" dirty="0" smtClean="0"/>
              <a:t>Количество баллов зависит от количества верных ответов.</a:t>
            </a:r>
            <a:endParaRPr lang="ru-RU" b="1" dirty="0"/>
          </a:p>
        </p:txBody>
      </p:sp>
      <p:pic>
        <p:nvPicPr>
          <p:cNvPr id="3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357422" y="357166"/>
            <a:ext cx="6128966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ЗНАТОКИ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ПОСЛОВИЦ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28596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C:\Users\irina\Desktop\новая игра\цифры\3e200073589ca8b98c35ab4647e12c0cc8eaf1f2r1-91-88_12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43140" cy="2072488"/>
          </a:xfrm>
          <a:prstGeom prst="rect">
            <a:avLst/>
          </a:prstGeom>
          <a:noFill/>
        </p:spPr>
      </p:pic>
      <p:pic>
        <p:nvPicPr>
          <p:cNvPr id="27651" name="Picture 3" descr="C:\Users\irina\Desktop\новая игра\история\Весёлые-пословицы-и-поговорки-в-картинках-Рис.-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071810"/>
            <a:ext cx="4825397" cy="307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irina\Desktop\новая игра\рис\0006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71678"/>
            <a:ext cx="3355490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142984"/>
            <a:ext cx="4843082" cy="1071570"/>
          </a:xfrm>
        </p:spPr>
        <p:txBody>
          <a:bodyPr/>
          <a:lstStyle/>
          <a:p>
            <a:r>
              <a:rPr lang="ru-RU" b="1" dirty="0" smtClean="0"/>
              <a:t>Нарисовать  животное используя цифры, чем больше цифр, тем лучше </a:t>
            </a:r>
            <a:br>
              <a:rPr lang="ru-RU" b="1" dirty="0" smtClean="0"/>
            </a:br>
            <a:r>
              <a:rPr lang="ru-RU" b="1" dirty="0" smtClean="0"/>
              <a:t>(15 мин).   Например: </a:t>
            </a:r>
            <a:endParaRPr lang="ru-RU" b="1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tretch/>
        </p:blipFill>
        <p:spPr>
          <a:xfrm>
            <a:off x="142844" y="3571876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214546" y="357166"/>
            <a:ext cx="627184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ХУДОЖНИКОВ</a:t>
            </a: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C:\Users\irina\Desktop\новая игра\цифры\9209861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285728"/>
            <a:ext cx="2428892" cy="206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000108"/>
            <a:ext cx="4429156" cy="441264"/>
          </a:xfrm>
        </p:spPr>
        <p:txBody>
          <a:bodyPr/>
          <a:lstStyle/>
          <a:p>
            <a:r>
              <a:rPr lang="ru-RU" b="1" dirty="0" smtClean="0"/>
              <a:t>Назвать числа от 1 до 25 на скорость </a:t>
            </a:r>
            <a:endParaRPr lang="ru-RU" b="1" dirty="0"/>
          </a:p>
        </p:txBody>
      </p:sp>
      <p:pic>
        <p:nvPicPr>
          <p:cNvPr id="3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643174" y="357166"/>
            <a:ext cx="627184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КАПИТАНОВ</a:t>
            </a:r>
          </a:p>
        </p:txBody>
      </p:sp>
      <p:pic>
        <p:nvPicPr>
          <p:cNvPr id="20483" name="Picture 3" descr="C:\Users\irina\Desktop\новая игра\история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286412" cy="5329634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501090" y="628652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irina\Desktop\новая игра\цифры\Alphabet-Red-Hands-91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1"/>
            <a:ext cx="1928826" cy="123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428596" y="357166"/>
            <a:ext cx="805779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                 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 КАПИТАНОВ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1000108"/>
            <a:ext cx="6572296" cy="44126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Назвать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числа от 1 до 25 на скорость </a:t>
            </a:r>
          </a:p>
        </p:txBody>
      </p:sp>
      <p:pic>
        <p:nvPicPr>
          <p:cNvPr id="21506" name="Picture 2" descr="C:\Users\irina\Desktop\новая игра\история\97682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5214974" cy="5220769"/>
          </a:xfrm>
          <a:prstGeom prst="rect">
            <a:avLst/>
          </a:prstGeom>
          <a:noFill/>
        </p:spPr>
      </p:pic>
      <p:pic>
        <p:nvPicPr>
          <p:cNvPr id="7" name="Picture 4" descr="C:\Users\irina\Desktop\новая игра\цифры\Alphabet-Red-Hands-9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125281" cy="135732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214282" y="628652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357166"/>
            <a:ext cx="805779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 КАПИТАНОВ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928670"/>
            <a:ext cx="4929222" cy="44126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Назвать числа от 1 до 25 на скорость </a:t>
            </a:r>
          </a:p>
        </p:txBody>
      </p:sp>
      <p:pic>
        <p:nvPicPr>
          <p:cNvPr id="22531" name="Picture 3" descr="C:\Users\irina\Desktop\новая игра\история\mietodichieskiie-riekomiendatsii-dlia-razvitiia-skorosti-chtieniia-shkol-nikov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5232328" cy="5214974"/>
          </a:xfrm>
          <a:prstGeom prst="rect">
            <a:avLst/>
          </a:prstGeom>
          <a:noFill/>
        </p:spPr>
      </p:pic>
      <p:pic>
        <p:nvPicPr>
          <p:cNvPr id="7" name="Picture 4" descr="C:\Users\irina\Desktop\новая игра\цифры\Alphabet-Red-Hands-9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2286016" cy="1459976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357166"/>
            <a:ext cx="805779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                       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КОНКУРС КАПИТАНОВ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1000108"/>
            <a:ext cx="6286544" cy="44126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Назвать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числа от 1 до 25 на скорость </a:t>
            </a:r>
          </a:p>
        </p:txBody>
      </p:sp>
      <p:pic>
        <p:nvPicPr>
          <p:cNvPr id="23554" name="Picture 2" descr="C:\Users\irina\Desktop\новая игра\история\tablitsa-shulte-iz-knigi-skorochtenie-768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5214974" cy="5214974"/>
          </a:xfrm>
          <a:prstGeom prst="rect">
            <a:avLst/>
          </a:prstGeom>
          <a:noFill/>
        </p:spPr>
      </p:pic>
      <p:pic>
        <p:nvPicPr>
          <p:cNvPr id="6" name="Picture 4" descr="C:\Users\irina\Desktop\новая игра\цифры\Alphabet-Red-Hands-91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2214546" cy="141433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42844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irina\Desktop\новая игра\история\HTjD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429420" cy="3562350"/>
          </a:xfrm>
          <a:prstGeom prst="rect">
            <a:avLst/>
          </a:prstGeom>
          <a:noFill/>
        </p:spPr>
      </p:pic>
      <p:pic>
        <p:nvPicPr>
          <p:cNvPr id="28678" name="Picture 6" descr="C:\Users\irina\Desktop\новая игра\история\d6bea084d8fab7b6e784fbf206b092a7-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68"/>
            <a:ext cx="4572032" cy="4572032"/>
          </a:xfrm>
          <a:prstGeom prst="rect">
            <a:avLst/>
          </a:prstGeom>
          <a:noFill/>
        </p:spPr>
      </p:pic>
      <p:pic>
        <p:nvPicPr>
          <p:cNvPr id="28677" name="Picture 5" descr="C:\Users\irina\Desktop\новая игра\iskra-3-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4357718" cy="2643206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714348" y="2714620"/>
            <a:ext cx="805779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ПОЗДРАВЛЯЕМ ПОБЕДИТЕЛЕЙ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2" cstate="print"/>
          <a:stretch/>
        </p:blipFill>
        <p:spPr>
          <a:xfrm>
            <a:off x="5643570" y="2428868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500034" y="928670"/>
            <a:ext cx="8229240" cy="1500198"/>
          </a:xfrm>
        </p:spPr>
        <p:txBody>
          <a:bodyPr/>
          <a:lstStyle/>
          <a:p>
            <a:r>
              <a:rPr lang="ru-RU" b="1" dirty="0"/>
              <a:t>В древние времена, когда человек хотел показать, сколькими животными он владел, он клал в большой мешок столько камешков, сколько у него было животных. Чем больше животных, тем больше камешков. Отсюда и произошло слово «калькулятор», «</a:t>
            </a:r>
            <a:r>
              <a:rPr lang="ru-RU" b="1" dirty="0" err="1"/>
              <a:t>калькулюс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по - </a:t>
            </a:r>
            <a:r>
              <a:rPr lang="ru-RU" b="1" dirty="0" err="1"/>
              <a:t>латински</a:t>
            </a:r>
            <a:r>
              <a:rPr lang="ru-RU" b="1" dirty="0"/>
              <a:t> означает «камень</a:t>
            </a:r>
            <a:r>
              <a:rPr lang="ru-RU" b="1" dirty="0" smtClean="0"/>
              <a:t>»!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040" cy="85723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 smtClean="0"/>
              <a:t>История  появления цифр</a:t>
            </a:r>
            <a:endParaRPr lang="ru-RU" sz="4000" dirty="0"/>
          </a:p>
        </p:txBody>
      </p:sp>
      <p:pic>
        <p:nvPicPr>
          <p:cNvPr id="1026" name="Picture 2" descr="C:\Users\irina\Desktop\новая игра\история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5000660" cy="416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andia.ru/text/79/058/images/image001_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3714776" cy="1517420"/>
          </a:xfrm>
          <a:prstGeom prst="rect">
            <a:avLst/>
          </a:prstGeom>
          <a:noFill/>
        </p:spPr>
      </p:pic>
      <p:pic>
        <p:nvPicPr>
          <p:cNvPr id="45" name="Picture 2"/>
          <p:cNvPicPr/>
          <p:nvPr/>
        </p:nvPicPr>
        <p:blipFill>
          <a:blip r:embed="rId3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/>
          </p:nvPr>
        </p:nvSpPr>
        <p:spPr>
          <a:xfrm>
            <a:off x="285720" y="285728"/>
            <a:ext cx="8429684" cy="12858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Первые написанные цифры, о которых мы имеем достоверные свидетельства, появились в Египте и Месопотамии около 5000 лет назад</a:t>
            </a:r>
            <a:r>
              <a:rPr lang="ru-RU" b="1" dirty="0" smtClean="0"/>
              <a:t>. Их </a:t>
            </a:r>
            <a:r>
              <a:rPr lang="ru-RU" b="1" dirty="0"/>
              <a:t>числовые системы очень похожи, как будто представляют один метод: использование засечек на </a:t>
            </a:r>
            <a:r>
              <a:rPr lang="ru-RU" b="1" dirty="0" smtClean="0"/>
              <a:t>дереве или </a:t>
            </a:r>
            <a:r>
              <a:rPr lang="ru-RU" b="1" dirty="0"/>
              <a:t>камне для записи прошедших дней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0" name="Picture 2" descr="C:\Users\irina\Desktop\новая игра\история\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240" y="3286124"/>
            <a:ext cx="5905760" cy="338804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1643050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Вот так выглядели дощечки с числами в Месопотамии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4143404" cy="1500198"/>
          </a:xfrm>
        </p:spPr>
        <p:txBody>
          <a:bodyPr/>
          <a:lstStyle/>
          <a:p>
            <a:pPr algn="just"/>
            <a:r>
              <a:rPr lang="ru-RU" b="1" dirty="0"/>
              <a:t>Древний народ майя вместо самих цифр рисовал страшные головы, как у пришельцев, и отличить одну голову – цифру от другой было очень сложно</a:t>
            </a:r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714348" y="214290"/>
            <a:ext cx="7772040" cy="8572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История  появления цифр</a:t>
            </a:r>
          </a:p>
        </p:txBody>
      </p:sp>
      <p:pic>
        <p:nvPicPr>
          <p:cNvPr id="17411" name="Picture 3" descr="C:\Users\irina\Desktop\новая игра\история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78" y="1000108"/>
            <a:ext cx="4449739" cy="1714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714620"/>
            <a:ext cx="3214710" cy="3643338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/>
            <a:r>
              <a:rPr lang="ru-RU" b="1" dirty="0"/>
              <a:t>Индейцы и народы Древней Азии при счете завязывали узелки на шнурках разной длины и </a:t>
            </a:r>
            <a:r>
              <a:rPr lang="ru-RU" b="1" dirty="0" smtClean="0"/>
              <a:t>цвета. У </a:t>
            </a:r>
            <a:r>
              <a:rPr lang="ru-RU" b="1" dirty="0"/>
              <a:t>некоторых богатеев скапливалось по несколько метров этой веревочной «счетной книги», попробуй, вспомни через год, что означают четыре узелочка на красном </a:t>
            </a:r>
            <a:r>
              <a:rPr lang="ru-RU" b="1" dirty="0" err="1"/>
              <a:t>шнурочке</a:t>
            </a:r>
            <a:r>
              <a:rPr lang="ru-RU" b="1" dirty="0"/>
              <a:t>! Поэтому того, кто завязывал узелки, называли </a:t>
            </a:r>
            <a:r>
              <a:rPr lang="ru-RU" b="1" dirty="0" err="1"/>
              <a:t>вспоминателем</a:t>
            </a:r>
            <a:r>
              <a:rPr lang="ru-RU" b="1" dirty="0"/>
              <a:t>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412" name="Picture 4" descr="C:\Users\irina\Desktop\новая игра\история\image005_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86058"/>
            <a:ext cx="2714644" cy="24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715040" cy="1469520"/>
          </a:xfrm>
        </p:spPr>
        <p:txBody>
          <a:bodyPr/>
          <a:lstStyle/>
          <a:p>
            <a:pPr algn="just"/>
            <a:r>
              <a:rPr lang="ru-RU" dirty="0"/>
              <a:t>Прохождение китайской системы счисления более древнее и определяется между 1 500 и 1200 годами до нашей эры. Предки китайцев записывали свои вычисления на черепашьих панцирях и костях </a:t>
            </a:r>
            <a:r>
              <a:rPr lang="ru-RU" dirty="0" smtClean="0"/>
              <a:t>животных.</a:t>
            </a:r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pic>
        <p:nvPicPr>
          <p:cNvPr id="18434" name="Picture 2" descr="C:\Users\irina\Desktop\новая игра\история\fd7aa62446a6c19d368d46c52770b2db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2786082" cy="200026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785926"/>
            <a:ext cx="4143404" cy="1928826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/>
            <a:r>
              <a:rPr lang="ru-RU" dirty="0"/>
              <a:t>Было очень неудобно хранить хрупкие и тяжелые глиняные таблички, веревки с узелками, рулоны папируса. И это продолжалось до тех пор, пока древние индийцы не изобрели для каждой цифры свой знак. Вот как они </a:t>
            </a:r>
            <a:r>
              <a:rPr lang="ru-RU" dirty="0" smtClean="0"/>
              <a:t>выглядели.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435" name="Picture 3" descr="C:\Users\irina\Desktop\новая игра\история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85992"/>
            <a:ext cx="4119572" cy="109508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57554" y="3571876"/>
            <a:ext cx="5429288" cy="214314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/>
            <a:r>
              <a:rPr lang="ru-RU" dirty="0"/>
              <a:t>Однако Индия была оторвана от других </a:t>
            </a:r>
            <a:r>
              <a:rPr lang="ru-RU" dirty="0" smtClean="0"/>
              <a:t>стран. </a:t>
            </a:r>
            <a:r>
              <a:rPr lang="ru-RU" dirty="0"/>
              <a:t>Арабы были первыми «чужими», которые заимствовали цифры у индийцев и привезли их в Европу. Чуть позже арабы упростили эти </a:t>
            </a:r>
            <a:r>
              <a:rPr lang="ru-RU" dirty="0" smtClean="0"/>
              <a:t>значки.</a:t>
            </a:r>
            <a:r>
              <a:rPr lang="ru-RU" dirty="0"/>
              <a:t> Они похожи на многие наши цифры. Слово «цифра» тоже досталось нам от арабов по наследству. Арабы нуль, или «пусто», называли «</a:t>
            </a:r>
            <a:r>
              <a:rPr lang="ru-RU" dirty="0" err="1"/>
              <a:t>сифра</a:t>
            </a:r>
            <a:r>
              <a:rPr lang="ru-RU" dirty="0"/>
              <a:t>». С тех пор и появилось слово «цифра».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436" name="Picture 4" descr="C:\Users\irina\Desktop\новая игра\история\im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86454"/>
            <a:ext cx="2928958" cy="92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01122" cy="2286016"/>
          </a:xfrm>
        </p:spPr>
        <p:txBody>
          <a:bodyPr/>
          <a:lstStyle/>
          <a:p>
            <a:pPr algn="just"/>
            <a:r>
              <a:rPr lang="ru-RU" b="1" dirty="0"/>
              <a:t>Предки русского народа – славяне - для обозначения чисел </a:t>
            </a:r>
            <a:r>
              <a:rPr lang="ru-RU" b="1" dirty="0" smtClean="0"/>
              <a:t>употребляли </a:t>
            </a:r>
            <a:r>
              <a:rPr lang="ru-RU" b="1" dirty="0"/>
              <a:t>буквы. Над буквами, употребляемыми для обозначения чисел, ставились специальные знаки – титла. Чтобы отделить такие буквы – числа от текста, спереди и сзади ставились точки.</a:t>
            </a:r>
            <a:br>
              <a:rPr lang="ru-RU" b="1" dirty="0"/>
            </a:br>
            <a:r>
              <a:rPr lang="ru-RU" b="1" dirty="0"/>
              <a:t>Этот способ обозначения цифр называется цифирью. Он был заимствован славянами от средневековых греков – византийцев. Поэтому цифры обозначались только теми буквами, для которых есть соответствия в греческом </a:t>
            </a:r>
            <a:r>
              <a:rPr lang="ru-RU" b="1" dirty="0" smtClean="0"/>
              <a:t>алфавите.</a:t>
            </a:r>
            <a:endParaRPr lang="ru-RU" dirty="0"/>
          </a:p>
        </p:txBody>
      </p:sp>
      <p:pic>
        <p:nvPicPr>
          <p:cNvPr id="3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714348" y="214290"/>
            <a:ext cx="7772040" cy="64294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История  появления цифр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071810"/>
            <a:ext cx="6143668" cy="1285884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/>
            <a:r>
              <a:rPr lang="ru-RU" b="1" dirty="0" smtClean="0"/>
              <a:t> Такой </a:t>
            </a:r>
            <a:r>
              <a:rPr lang="ru-RU" b="1" dirty="0"/>
              <a:t>способ обозначения чисел по сравнению с принятой в Европе десятичной системой был очень неудобен. Поэтому Петр I ввел в России привычные для нас десять цифр, отменив буквенную цифирь.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458" name="Picture 2" descr="C:\Users\irina\Desktop\новая игра\история\Az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4286280" cy="234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95310" y="581004"/>
            <a:ext cx="7772040" cy="78581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42910" y="214290"/>
            <a:ext cx="7772040" cy="64294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Игра «Про цифры и числа»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00496" y="3000372"/>
            <a:ext cx="4357718" cy="2857520"/>
          </a:xfrm>
        </p:spPr>
        <p:txBody>
          <a:bodyPr/>
          <a:lstStyle/>
          <a:p>
            <a:r>
              <a:rPr lang="ru-RU" b="1" dirty="0" smtClean="0">
                <a:hlinkClick r:id="rId3" action="ppaction://hlinksldjump"/>
              </a:rPr>
              <a:t>1 тур    МАГИЯ ЧИСЕЛ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hlinkClick r:id="rId4" action="ppaction://hlinksldjump"/>
              </a:rPr>
              <a:t>2 тур    ЗНАТОКИ  ЛИТЕРАТУРЫ</a:t>
            </a:r>
            <a:br>
              <a:rPr lang="ru-RU" b="1" dirty="0" smtClean="0">
                <a:hlinkClick r:id="rId4" action="ppaction://hlinksldjump"/>
              </a:rPr>
            </a:br>
            <a:r>
              <a:rPr lang="ru-RU" b="1" dirty="0" smtClean="0">
                <a:hlinkClick r:id="rId4" action="ppaction://hlinksldjump"/>
              </a:rPr>
              <a:t/>
            </a:r>
            <a:br>
              <a:rPr lang="ru-RU" b="1" dirty="0" smtClean="0">
                <a:hlinkClick r:id="rId4" action="ppaction://hlinksldjump"/>
              </a:rPr>
            </a:br>
            <a:r>
              <a:rPr lang="ru-RU" b="1" dirty="0" smtClean="0">
                <a:hlinkClick r:id="rId5" action="ppaction://hlinksldjump"/>
              </a:rPr>
              <a:t>3 тур    ЗНАТОКИ  ПОСЛОВИЦ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hlinkClick r:id="rId6" action="ppaction://hlinksldjump"/>
              </a:rPr>
              <a:t>4 тур    КОНКУРС ХУДОЖНИКОВ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hlinkClick r:id="rId7" action="ppaction://hlinksldjump"/>
              </a:rPr>
              <a:t>5 тур    КОНКУРС КАПИТАНОВ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500034" y="857232"/>
            <a:ext cx="8215370" cy="185738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Сейчас мы с вами поиграем.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Все задания игры связаны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с числами и цифрами. Время на выполнение всех заданий – 15 минут. В каждой команде вам надо распределиться, кто какое задание будет выполнять.  После того, как кто-то выполнит свое задание, он может сдать ответы жюри и помочь  другим членам команды. </a:t>
            </a:r>
            <a:r>
              <a:rPr lang="ru-RU" b="1" kern="0" dirty="0" smtClean="0">
                <a:solidFill>
                  <a:sysClr val="windowText" lastClr="000000"/>
                </a:solidFill>
              </a:rPr>
              <a:t>По окончанию времени команды сдают ответы и проводится конкурс капитанов.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2" cstate="print"/>
          <a:stretch/>
        </p:blipFill>
        <p:spPr>
          <a:xfrm>
            <a:off x="5883840" y="3575520"/>
            <a:ext cx="3260160" cy="328248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57422" y="357166"/>
            <a:ext cx="6128966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МАГИЯ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ЧИСЕЛ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irina\Desktop\новая игра\цифры\teno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78" cy="1760990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643174" y="1214422"/>
            <a:ext cx="6000792" cy="214314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u-RU" dirty="0" smtClean="0"/>
              <a:t>Магические свойства чисел волновали людей еще в глубокой древности. Хотим мы этого или нет, но где-то глубоко в нас сидит какая-то симпатия к одним числам и осторожность, а порой и совсем неприятные чувства к другим. </a:t>
            </a:r>
            <a:r>
              <a:rPr lang="ru-RU" dirty="0" smtClean="0"/>
              <a:t>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85720" y="3500438"/>
            <a:ext cx="5215006" cy="2071702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just"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Отгадайте числа по их описанию</a:t>
            </a:r>
          </a:p>
          <a:p>
            <a:pPr lvl="0" algn="just">
              <a:defRPr/>
            </a:pPr>
            <a:r>
              <a:rPr lang="ru-RU" i="1" kern="0" dirty="0" smtClean="0">
                <a:solidFill>
                  <a:sysClr val="windowText" lastClr="000000"/>
                </a:solidFill>
              </a:rPr>
              <a:t>Например:</a:t>
            </a:r>
            <a:r>
              <a:rPr lang="ru-RU" b="1" i="1" dirty="0" smtClean="0"/>
              <a:t> </a:t>
            </a:r>
            <a:r>
              <a:rPr lang="ru-RU" b="1" dirty="0" smtClean="0"/>
              <a:t>Это Число - </a:t>
            </a:r>
            <a:r>
              <a:rPr lang="ru-RU" dirty="0" smtClean="0"/>
              <a:t>символ абсолюта, бесконечности и является числом </a:t>
            </a:r>
            <a:r>
              <a:rPr lang="ru-RU" dirty="0" err="1" smtClean="0"/>
              <a:t>непроявленного</a:t>
            </a:r>
            <a:r>
              <a:rPr lang="ru-RU" dirty="0" smtClean="0"/>
              <a:t> мира. Пифагор и его единомышленники ставили </a:t>
            </a:r>
            <a:r>
              <a:rPr lang="ru-RU" b="1" dirty="0" smtClean="0"/>
              <a:t>это число </a:t>
            </a:r>
            <a:r>
              <a:rPr lang="ru-RU" dirty="0" smtClean="0"/>
              <a:t>выше всех других чисел, считая, что именно она – начало всех начал, что именно от нее пошел весь мир.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285860"/>
            <a:ext cx="3786214" cy="1714512"/>
          </a:xfrm>
        </p:spPr>
        <p:txBody>
          <a:bodyPr/>
          <a:lstStyle/>
          <a:p>
            <a:r>
              <a:rPr lang="ru-RU" b="1" dirty="0" smtClean="0"/>
              <a:t>Вспомните и запишите название книг, сказок, рассказов с числами. От количества названий зависит количество баллов (15 мин).</a:t>
            </a:r>
            <a:endParaRPr lang="ru-RU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/>
        </p:blipFill>
        <p:spPr>
          <a:xfrm>
            <a:off x="-36360" y="3861000"/>
            <a:ext cx="3335760" cy="2996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357422" y="357166"/>
            <a:ext cx="6271842" cy="57150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ЗНАТОКИ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ЛИТЕРАТУРЫ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86776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 descr="C:\Users\irina\Desktop\новая игра\история\depositphotos_134367016-stock-illustration-stack-of-many-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071810"/>
            <a:ext cx="2689207" cy="3559563"/>
          </a:xfrm>
          <a:prstGeom prst="rect">
            <a:avLst/>
          </a:prstGeom>
          <a:noFill/>
        </p:spPr>
      </p:pic>
      <p:pic>
        <p:nvPicPr>
          <p:cNvPr id="25604" name="Picture 4" descr="C:\Users\irina\Desktop\новая игра\история\fotoplenka-0001745036-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357298"/>
            <a:ext cx="3643338" cy="2256426"/>
          </a:xfrm>
          <a:prstGeom prst="rect">
            <a:avLst/>
          </a:prstGeom>
          <a:noFill/>
        </p:spPr>
      </p:pic>
      <p:pic>
        <p:nvPicPr>
          <p:cNvPr id="25606" name="Picture 6" descr="C:\Users\irina\Desktop\новая игра\история\post-113236-132465860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980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665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 История  появления цифр</vt:lpstr>
      <vt:lpstr>Слайд 3</vt:lpstr>
      <vt:lpstr>Древний народ майя вместо самих цифр рисовал страшные головы, как у пришельцев, и отличить одну голову – цифру от другой было очень сложно</vt:lpstr>
      <vt:lpstr>Прохождение китайской системы счисления более древнее и определяется между 1 500 и 1200 годами до нашей эры. Предки китайцев записывали свои вычисления на черепашьих панцирях и костях животных.</vt:lpstr>
      <vt:lpstr>Предки русского народа – славяне - для обозначения чисел употребляли буквы. Над буквами, употребляемыми для обозначения чисел, ставились специальные знаки – титла. Чтобы отделить такие буквы – числа от текста, спереди и сзади ставились точки. Этот способ обозначения цифр называется цифирью. Он был заимствован славянами от средневековых греков – византийцев. Поэтому цифры обозначались только теми буквами, для которых есть соответствия в греческом алфавите.</vt:lpstr>
      <vt:lpstr>1 тур    МАГИЯ ЧИСЕЛ  2 тур    ЗНАТОКИ  ЛИТЕРАТУРЫ  3 тур    ЗНАТОКИ  ПОСЛОВИЦ   4 тур    КОНКУРС ХУДОЖНИКОВ  5 тур    КОНКУРС КАПИТАНОВ </vt:lpstr>
      <vt:lpstr>МАГИЯ ЧИСЕЛ</vt:lpstr>
      <vt:lpstr>Вспомните и запишите название книг, сказок, рассказов с числами. От количества названий зависит количество баллов (15 мин).</vt:lpstr>
      <vt:lpstr>Вставьте  числительные (числа) в пословицы. (15 мин). Количество баллов зависит от количества верных ответов.</vt:lpstr>
      <vt:lpstr>Нарисовать  животное используя цифры, чем больше цифр, тем лучше  (15 мин).   Например: </vt:lpstr>
      <vt:lpstr>Назвать числа от 1 до 25 на скорость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subject/>
  <dc:creator>Иванова Наталья</dc:creator>
  <dc:description/>
  <cp:lastModifiedBy>irinasharl@mail.ru</cp:lastModifiedBy>
  <cp:revision>35</cp:revision>
  <dcterms:created xsi:type="dcterms:W3CDTF">2018-09-10T19:52:10Z</dcterms:created>
  <dcterms:modified xsi:type="dcterms:W3CDTF">2025-05-25T05:55:55Z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