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5" r:id="rId9"/>
    <p:sldId id="262" r:id="rId10"/>
    <p:sldId id="263" r:id="rId11"/>
  </p:sldIdLst>
  <p:sldSz cx="14630400" cy="8229600"/>
  <p:notesSz cx="8229600" cy="14630400"/>
  <p:embeddedFontLst>
    <p:embeddedFont>
      <p:font typeface="Arimo" panose="020B0604020202020204" charset="0"/>
      <p:regular r:id="rId13"/>
    </p:embeddedFont>
    <p:embeddedFont>
      <p:font typeface="Outfit Extra Bold" panose="020B0604020202020204" charset="0"/>
      <p:regular r:id="rId14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 varScale="1">
        <p:scale>
          <a:sx n="41" d="100"/>
          <a:sy n="41" d="100"/>
        </p:scale>
        <p:origin x="78" y="2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816944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28B0A-7F57-66E8-6CCA-ACE5C52667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1497AFC-775F-47F3-0574-574C080F61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C508C1A-42B5-E8C6-3785-FABFB6DA355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7C6965-7E1D-3A2C-FEB0-299FAE3EB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4426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262151-339F-4BDC-4BA1-81B5D38EEB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8E81F6-612D-E478-EF53-F87953257A0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EF7D26-C4F7-B995-170B-CEBB754DD9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C06897-20A2-CEF6-22A2-4627A7FD554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3965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AFAFA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jpeg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16378" y="1862051"/>
            <a:ext cx="8828117" cy="17789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Способы поддержки детской инициативы через игры в работе инструктора по ФК</a:t>
            </a:r>
            <a:endParaRPr lang="en-US" sz="3900" dirty="0"/>
          </a:p>
        </p:txBody>
      </p:sp>
      <p:sp>
        <p:nvSpPr>
          <p:cNvPr id="4" name="Text 1"/>
          <p:cNvSpPr/>
          <p:nvPr/>
        </p:nvSpPr>
        <p:spPr>
          <a:xfrm>
            <a:off x="700683" y="3201114"/>
            <a:ext cx="7742634" cy="160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5" name="Text 2"/>
          <p:cNvSpPr/>
          <p:nvPr/>
        </p:nvSpPr>
        <p:spPr>
          <a:xfrm>
            <a:off x="700683" y="6650182"/>
            <a:ext cx="7742634" cy="111390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endParaRPr lang="en-US" sz="1550" dirty="0"/>
          </a:p>
        </p:txBody>
      </p:sp>
      <p:sp>
        <p:nvSpPr>
          <p:cNvPr id="7" name="Text 4"/>
          <p:cNvSpPr/>
          <p:nvPr/>
        </p:nvSpPr>
        <p:spPr>
          <a:xfrm>
            <a:off x="792123" y="6981587"/>
            <a:ext cx="13727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ИД</a:t>
            </a:r>
            <a:endParaRPr lang="en-US" sz="750" dirty="0"/>
          </a:p>
        </p:txBody>
      </p:sp>
      <p:sp>
        <p:nvSpPr>
          <p:cNvPr id="9" name="Text 0">
            <a:extLst>
              <a:ext uri="{FF2B5EF4-FFF2-40B4-BE49-F238E27FC236}">
                <a16:creationId xmlns:a16="http://schemas.microsoft.com/office/drawing/2014/main" id="{C3AF4475-B91E-D463-66B9-E36BFF95C731}"/>
              </a:ext>
            </a:extLst>
          </p:cNvPr>
          <p:cNvSpPr/>
          <p:nvPr/>
        </p:nvSpPr>
        <p:spPr>
          <a:xfrm>
            <a:off x="853083" y="176938"/>
            <a:ext cx="7742634" cy="115371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buNone/>
            </a:pPr>
            <a:r>
              <a:rPr lang="ru-RU" sz="24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детский сад №26 «Антошка»</a:t>
            </a:r>
            <a:endParaRPr lang="en-US" sz="2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1E5B03-B67A-447C-1A3A-80931C8A1EEF}"/>
              </a:ext>
            </a:extLst>
          </p:cNvPr>
          <p:cNvSpPr txBox="1"/>
          <p:nvPr/>
        </p:nvSpPr>
        <p:spPr>
          <a:xfrm>
            <a:off x="860762" y="6883968"/>
            <a:ext cx="741531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Опыт работы инструктора по физкультуре в детском саду</a:t>
            </a:r>
          </a:p>
          <a:p>
            <a:pPr algn="ctr">
              <a:defRPr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 инструктор по ФК : И.А. Дмитриева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ED731E3B-A4F4-3AB9-35BA-A4C5F1F834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207" y="67662"/>
            <a:ext cx="1343189" cy="134318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52713" y="629960"/>
            <a:ext cx="6178629" cy="67210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250"/>
              </a:lnSpc>
              <a:buNone/>
            </a:pPr>
            <a:r>
              <a:rPr lang="en-US" sz="42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Результаты и выводы</a:t>
            </a:r>
            <a:endParaRPr lang="en-US" sz="4200" dirty="0"/>
          </a:p>
        </p:txBody>
      </p:sp>
      <p:sp>
        <p:nvSpPr>
          <p:cNvPr id="3" name="Text 1"/>
          <p:cNvSpPr/>
          <p:nvPr/>
        </p:nvSpPr>
        <p:spPr>
          <a:xfrm>
            <a:off x="1569006" y="1965484"/>
            <a:ext cx="3126819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Физическое развитие</a:t>
            </a:r>
            <a:endParaRPr lang="en-US" sz="2100" dirty="0"/>
          </a:p>
        </p:txBody>
      </p:sp>
      <p:sp>
        <p:nvSpPr>
          <p:cNvPr id="4" name="Text 2"/>
          <p:cNvSpPr/>
          <p:nvPr/>
        </p:nvSpPr>
        <p:spPr>
          <a:xfrm>
            <a:off x="752713" y="2430423"/>
            <a:ext cx="3943112" cy="13758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Повышение уровня развития физических качеств детей и сформированность двигательных навыков</a:t>
            </a:r>
            <a:endParaRPr lang="en-US" sz="16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8365" y="1732121"/>
            <a:ext cx="4593669" cy="4593669"/>
          </a:xfrm>
          <a:prstGeom prst="rect">
            <a:avLst/>
          </a:prstGeom>
        </p:spPr>
      </p:pic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29826" y="2512338"/>
            <a:ext cx="321707" cy="402193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934575" y="2137410"/>
            <a:ext cx="3071455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Повышение интереса</a:t>
            </a:r>
            <a:endParaRPr lang="en-US" sz="2100" dirty="0"/>
          </a:p>
        </p:txBody>
      </p:sp>
      <p:sp>
        <p:nvSpPr>
          <p:cNvPr id="8" name="Text 4"/>
          <p:cNvSpPr/>
          <p:nvPr/>
        </p:nvSpPr>
        <p:spPr>
          <a:xfrm>
            <a:off x="9934575" y="2602349"/>
            <a:ext cx="3943112" cy="103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Формирование интереса к занятиям физической культуры в игровой ненавязчивой форме</a:t>
            </a:r>
            <a:endParaRPr lang="en-US" sz="16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18365" y="1732121"/>
            <a:ext cx="4593669" cy="4593669"/>
          </a:xfrm>
          <a:prstGeom prst="rect">
            <a:avLst/>
          </a:prstGeom>
        </p:spPr>
      </p:pic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69749" y="2903339"/>
            <a:ext cx="321707" cy="40219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9934575" y="4767501"/>
            <a:ext cx="3622477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Проявление инициативы</a:t>
            </a:r>
            <a:endParaRPr lang="en-US" sz="2100" dirty="0"/>
          </a:p>
        </p:txBody>
      </p:sp>
      <p:sp>
        <p:nvSpPr>
          <p:cNvPr id="12" name="Text 6"/>
          <p:cNvSpPr/>
          <p:nvPr/>
        </p:nvSpPr>
        <p:spPr>
          <a:xfrm>
            <a:off x="9934575" y="5232440"/>
            <a:ext cx="3943112" cy="68794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Активное проявление инициативы во время игр и игровых упражнений</a:t>
            </a:r>
            <a:endParaRPr lang="en-US" sz="16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18365" y="1732121"/>
            <a:ext cx="4593669" cy="4593669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078748" y="5143262"/>
            <a:ext cx="321707" cy="402193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596747" y="4595574"/>
            <a:ext cx="3099078" cy="33599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600"/>
              </a:lnSpc>
              <a:buNone/>
            </a:pPr>
            <a:r>
              <a:rPr lang="en-US" sz="21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Личностное развитие</a:t>
            </a:r>
            <a:endParaRPr lang="en-US" sz="2100" dirty="0"/>
          </a:p>
        </p:txBody>
      </p:sp>
      <p:sp>
        <p:nvSpPr>
          <p:cNvPr id="16" name="Text 8"/>
          <p:cNvSpPr/>
          <p:nvPr/>
        </p:nvSpPr>
        <p:spPr>
          <a:xfrm>
            <a:off x="752713" y="5060513"/>
            <a:ext cx="3943112" cy="103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Воспитание не только физических качеств, но и психических качеств, черт и свойств личности</a:t>
            </a:r>
            <a:endParaRPr lang="en-US" sz="1650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018365" y="1732121"/>
            <a:ext cx="4593669" cy="4593669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5838825" y="4752261"/>
            <a:ext cx="321707" cy="4021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50"/>
              </a:lnSpc>
              <a:buNone/>
            </a:pPr>
            <a:r>
              <a:rPr lang="en-US" sz="25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4</a:t>
            </a:r>
            <a:endParaRPr lang="en-US" sz="2500" dirty="0"/>
          </a:p>
        </p:txBody>
      </p:sp>
      <p:sp>
        <p:nvSpPr>
          <p:cNvPr id="19" name="Text 10"/>
          <p:cNvSpPr/>
          <p:nvPr/>
        </p:nvSpPr>
        <p:spPr>
          <a:xfrm>
            <a:off x="752713" y="6567726"/>
            <a:ext cx="13124974" cy="103191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16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Таким образом, грамотное применение игр и игровых упражнений позволяет создать атмосферу, способствующую развитию детской инициативы, самостоятельности и творческого подхода. Инструктор по ФК играет ключевую роль в формировании активной позиции ребёнка, поддержании интереса к физическим нагрузкам и развитии физических и личностных качеств детей.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6DF0D-FFFB-AB00-33B1-335364AA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>
            <a:extLst>
              <a:ext uri="{FF2B5EF4-FFF2-40B4-BE49-F238E27FC236}">
                <a16:creationId xmlns:a16="http://schemas.microsoft.com/office/drawing/2014/main" id="{779315E5-2586-E2D5-AC02-FB14D99C4F43}"/>
              </a:ext>
            </a:extLst>
          </p:cNvPr>
          <p:cNvSpPr/>
          <p:nvPr/>
        </p:nvSpPr>
        <p:spPr>
          <a:xfrm>
            <a:off x="700683" y="1023818"/>
            <a:ext cx="7742634" cy="18770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900"/>
              </a:lnSpc>
              <a:buNone/>
            </a:pPr>
            <a:r>
              <a:rPr lang="en-US" sz="39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Способы поддержки детской инициативы через игры в работе инструктора по ФК</a:t>
            </a:r>
            <a:endParaRPr lang="en-US" sz="3900" dirty="0"/>
          </a:p>
        </p:txBody>
      </p:sp>
      <p:sp>
        <p:nvSpPr>
          <p:cNvPr id="4" name="Text 1">
            <a:extLst>
              <a:ext uri="{FF2B5EF4-FFF2-40B4-BE49-F238E27FC236}">
                <a16:creationId xmlns:a16="http://schemas.microsoft.com/office/drawing/2014/main" id="{1A0A0E3F-F110-089C-1136-2BB0F7146F4E}"/>
              </a:ext>
            </a:extLst>
          </p:cNvPr>
          <p:cNvSpPr/>
          <p:nvPr/>
        </p:nvSpPr>
        <p:spPr>
          <a:xfrm>
            <a:off x="700683" y="3201114"/>
            <a:ext cx="7742634" cy="160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Детская инициатива – это спонтанное, самостоятельное проявление ребёнком своей активности, его включение в тот или иной вид деятельности по собственной воле. В Федеральном государственном образовательном стандарте указывается, что одним из основных принципов дошкольного образования является поддержка детской инициативы в различных видах деятельности.</a:t>
            </a:r>
            <a:endParaRPr lang="en-US" sz="1550" dirty="0"/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F9661154-7BFB-E48F-94A0-8D358AE20329}"/>
              </a:ext>
            </a:extLst>
          </p:cNvPr>
          <p:cNvSpPr/>
          <p:nvPr/>
        </p:nvSpPr>
        <p:spPr>
          <a:xfrm>
            <a:off x="700683" y="5028248"/>
            <a:ext cx="7742634" cy="16019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Развитие инициативы ребенка и ее поддержка со стороны взрослого имеет огромное значение для становления личности и воспитания человека. Дошкольный возраст – очень важное время для развития и поддержки детской инициативности, когда образовательная и игровая среда должна стимулировать развитие поисково-познавательной деятельности детей.</a:t>
            </a:r>
            <a:endParaRPr lang="en-US" sz="1550" dirty="0"/>
          </a:p>
        </p:txBody>
      </p:sp>
      <p:sp>
        <p:nvSpPr>
          <p:cNvPr id="6" name="Shape 3">
            <a:extLst>
              <a:ext uri="{FF2B5EF4-FFF2-40B4-BE49-F238E27FC236}">
                <a16:creationId xmlns:a16="http://schemas.microsoft.com/office/drawing/2014/main" id="{1FA3CBB4-B965-CA80-5761-11057DA094E1}"/>
              </a:ext>
            </a:extLst>
          </p:cNvPr>
          <p:cNvSpPr/>
          <p:nvPr/>
        </p:nvSpPr>
        <p:spPr>
          <a:xfrm>
            <a:off x="700683" y="6870263"/>
            <a:ext cx="320278" cy="320278"/>
          </a:xfrm>
          <a:prstGeom prst="roundRect">
            <a:avLst>
              <a:gd name="adj" fmla="val 28547342"/>
            </a:avLst>
          </a:prstGeom>
          <a:solidFill>
            <a:srgbClr val="8C0316"/>
          </a:solidFill>
          <a:ln w="7620">
            <a:solidFill>
              <a:srgbClr val="FFFFFF"/>
            </a:solidFill>
            <a:prstDash val="solid"/>
          </a:ln>
        </p:spPr>
      </p:sp>
      <p:sp>
        <p:nvSpPr>
          <p:cNvPr id="7" name="Text 4">
            <a:extLst>
              <a:ext uri="{FF2B5EF4-FFF2-40B4-BE49-F238E27FC236}">
                <a16:creationId xmlns:a16="http://schemas.microsoft.com/office/drawing/2014/main" id="{EF0C753C-B1D1-0AE6-89B7-BDF7929D376C}"/>
              </a:ext>
            </a:extLst>
          </p:cNvPr>
          <p:cNvSpPr/>
          <p:nvPr/>
        </p:nvSpPr>
        <p:spPr>
          <a:xfrm>
            <a:off x="792123" y="6981587"/>
            <a:ext cx="137279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FFFFFF"/>
                </a:solidFill>
                <a:latin typeface="Arimo Medium" pitchFamily="34" charset="0"/>
                <a:ea typeface="Arimo Medium" pitchFamily="34" charset="-122"/>
                <a:cs typeface="Arimo Medium" pitchFamily="34" charset="-120"/>
              </a:rPr>
              <a:t>ИД</a:t>
            </a:r>
            <a:endParaRPr lang="en-US" sz="750" dirty="0"/>
          </a:p>
        </p:txBody>
      </p:sp>
      <p:sp>
        <p:nvSpPr>
          <p:cNvPr id="8" name="Text 5">
            <a:extLst>
              <a:ext uri="{FF2B5EF4-FFF2-40B4-BE49-F238E27FC236}">
                <a16:creationId xmlns:a16="http://schemas.microsoft.com/office/drawing/2014/main" id="{AB27CFAE-FFAE-9712-0512-539D17FCB5AC}"/>
              </a:ext>
            </a:extLst>
          </p:cNvPr>
          <p:cNvSpPr/>
          <p:nvPr/>
        </p:nvSpPr>
        <p:spPr>
          <a:xfrm>
            <a:off x="1120973" y="6855381"/>
            <a:ext cx="2594372" cy="3502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Arimo Bold" pitchFamily="34" charset="0"/>
                <a:ea typeface="Arimo Bold" pitchFamily="34" charset="-122"/>
                <a:cs typeface="Arimo Bold" pitchFamily="34" charset="-120"/>
              </a:rPr>
              <a:t>по Ирина Дмитриева</a:t>
            </a:r>
            <a:endParaRPr lang="en-US" sz="1950" dirty="0"/>
          </a:p>
        </p:txBody>
      </p:sp>
      <p:pic>
        <p:nvPicPr>
          <p:cNvPr id="2050" name="Picture 2" descr="Picture background">
            <a:extLst>
              <a:ext uri="{FF2B5EF4-FFF2-40B4-BE49-F238E27FC236}">
                <a16:creationId xmlns:a16="http://schemas.microsoft.com/office/drawing/2014/main" id="{CB671ABC-2686-13AF-C010-018C658B8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321" y="1450099"/>
            <a:ext cx="5738196" cy="5104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2047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05326" y="594836"/>
            <a:ext cx="12261652" cy="62984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Цели и задачи развития детской инициативы</a:t>
            </a:r>
            <a:endParaRPr lang="en-US" sz="39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5777" y="1627703"/>
            <a:ext cx="1308735" cy="1161098"/>
          </a:xfrm>
          <a:prstGeom prst="rect">
            <a:avLst/>
          </a:prstGeom>
        </p:spPr>
      </p:pic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8460" y="2175034"/>
            <a:ext cx="283369" cy="354211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4865965" y="1829157"/>
            <a:ext cx="3035141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Развитие инициативы</a:t>
            </a:r>
            <a:endParaRPr lang="en-US" sz="1950" dirty="0"/>
          </a:p>
        </p:txBody>
      </p:sp>
      <p:sp>
        <p:nvSpPr>
          <p:cNvPr id="6" name="Text 2"/>
          <p:cNvSpPr/>
          <p:nvPr/>
        </p:nvSpPr>
        <p:spPr>
          <a:xfrm>
            <a:off x="4865965" y="2264926"/>
            <a:ext cx="4521041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Поддержка детской инициативы на занятиях ФК</a:t>
            </a:r>
            <a:endParaRPr lang="en-US" sz="1550" dirty="0"/>
          </a:p>
        </p:txBody>
      </p:sp>
      <p:sp>
        <p:nvSpPr>
          <p:cNvPr id="7" name="Shape 3"/>
          <p:cNvSpPr/>
          <p:nvPr/>
        </p:nvSpPr>
        <p:spPr>
          <a:xfrm>
            <a:off x="4714875" y="2804398"/>
            <a:ext cx="9159835" cy="11430"/>
          </a:xfrm>
          <a:prstGeom prst="roundRect">
            <a:avLst>
              <a:gd name="adj" fmla="val 740522"/>
            </a:avLst>
          </a:prstGeom>
          <a:solidFill>
            <a:srgbClr val="BDB8DF"/>
          </a:solidFill>
          <a:ln/>
        </p:spPr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1409" y="2839164"/>
            <a:ext cx="2617470" cy="1161098"/>
          </a:xfrm>
          <a:prstGeom prst="rect">
            <a:avLst/>
          </a:prstGeom>
        </p:spPr>
      </p:pic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68341" y="3242548"/>
            <a:ext cx="283369" cy="35421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520333" y="3040618"/>
            <a:ext cx="3457456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Двигательная активность</a:t>
            </a:r>
            <a:endParaRPr lang="en-US" sz="1950" dirty="0"/>
          </a:p>
        </p:txBody>
      </p:sp>
      <p:sp>
        <p:nvSpPr>
          <p:cNvPr id="11" name="Text 5"/>
          <p:cNvSpPr/>
          <p:nvPr/>
        </p:nvSpPr>
        <p:spPr>
          <a:xfrm>
            <a:off x="5520333" y="3476387"/>
            <a:ext cx="4124444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Развитие двигательной деятельности детей</a:t>
            </a:r>
            <a:endParaRPr lang="en-US" sz="1550" dirty="0"/>
          </a:p>
        </p:txBody>
      </p:sp>
      <p:sp>
        <p:nvSpPr>
          <p:cNvPr id="12" name="Shape 6"/>
          <p:cNvSpPr/>
          <p:nvPr/>
        </p:nvSpPr>
        <p:spPr>
          <a:xfrm>
            <a:off x="5369243" y="4015859"/>
            <a:ext cx="8505468" cy="11430"/>
          </a:xfrm>
          <a:prstGeom prst="roundRect">
            <a:avLst>
              <a:gd name="adj" fmla="val 740522"/>
            </a:avLst>
          </a:prstGeom>
          <a:solidFill>
            <a:srgbClr val="BDB8DF"/>
          </a:solidFill>
          <a:ln/>
        </p:spPr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47042" y="4050625"/>
            <a:ext cx="3926205" cy="1161098"/>
          </a:xfrm>
          <a:prstGeom prst="rect">
            <a:avLst/>
          </a:prstGeom>
        </p:spPr>
      </p:pic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868341" y="4454009"/>
            <a:ext cx="283369" cy="354211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174700" y="4252079"/>
            <a:ext cx="3072170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Творческий потенциал</a:t>
            </a:r>
            <a:endParaRPr lang="en-US" sz="1950" dirty="0"/>
          </a:p>
        </p:txBody>
      </p:sp>
      <p:sp>
        <p:nvSpPr>
          <p:cNvPr id="16" name="Text 8"/>
          <p:cNvSpPr/>
          <p:nvPr/>
        </p:nvSpPr>
        <p:spPr>
          <a:xfrm>
            <a:off x="6174700" y="4687848"/>
            <a:ext cx="4129326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Развитие через игры и игровые упражнения</a:t>
            </a:r>
            <a:endParaRPr lang="en-US" sz="1550" dirty="0"/>
          </a:p>
        </p:txBody>
      </p:sp>
      <p:sp>
        <p:nvSpPr>
          <p:cNvPr id="17" name="Shape 9"/>
          <p:cNvSpPr/>
          <p:nvPr/>
        </p:nvSpPr>
        <p:spPr>
          <a:xfrm>
            <a:off x="6023610" y="5227320"/>
            <a:ext cx="7851100" cy="11430"/>
          </a:xfrm>
          <a:prstGeom prst="roundRect">
            <a:avLst>
              <a:gd name="adj" fmla="val 740522"/>
            </a:avLst>
          </a:prstGeom>
          <a:solidFill>
            <a:srgbClr val="BDB8DF"/>
          </a:solidFill>
          <a:ln/>
        </p:spPr>
      </p:sp>
      <p:pic>
        <p:nvPicPr>
          <p:cNvPr id="18" name="Image 6" descr="preencoded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92674" y="5262086"/>
            <a:ext cx="5234940" cy="1161098"/>
          </a:xfrm>
          <a:prstGeom prst="rect">
            <a:avLst/>
          </a:prstGeom>
        </p:spPr>
      </p:pic>
      <p:pic>
        <p:nvPicPr>
          <p:cNvPr id="19" name="Image 7" descr="preencoded.pn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68460" y="5665470"/>
            <a:ext cx="283369" cy="354211"/>
          </a:xfrm>
          <a:prstGeom prst="rect">
            <a:avLst/>
          </a:prstGeom>
        </p:spPr>
      </p:pic>
      <p:sp>
        <p:nvSpPr>
          <p:cNvPr id="20" name="Text 10"/>
          <p:cNvSpPr/>
          <p:nvPr/>
        </p:nvSpPr>
        <p:spPr>
          <a:xfrm>
            <a:off x="6829068" y="5463540"/>
            <a:ext cx="2519005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Саморегуляция</a:t>
            </a:r>
            <a:endParaRPr lang="en-US" sz="1950" dirty="0"/>
          </a:p>
        </p:txBody>
      </p:sp>
      <p:sp>
        <p:nvSpPr>
          <p:cNvPr id="21" name="Text 11"/>
          <p:cNvSpPr/>
          <p:nvPr/>
        </p:nvSpPr>
        <p:spPr>
          <a:xfrm>
            <a:off x="6829068" y="5899309"/>
            <a:ext cx="4440317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Развитие навыков планирования деятельности</a:t>
            </a:r>
            <a:endParaRPr lang="en-US" sz="1550" dirty="0"/>
          </a:p>
        </p:txBody>
      </p:sp>
      <p:sp>
        <p:nvSpPr>
          <p:cNvPr id="22" name="Shape 12"/>
          <p:cNvSpPr/>
          <p:nvPr/>
        </p:nvSpPr>
        <p:spPr>
          <a:xfrm>
            <a:off x="6677978" y="6438781"/>
            <a:ext cx="7196733" cy="11430"/>
          </a:xfrm>
          <a:prstGeom prst="roundRect">
            <a:avLst>
              <a:gd name="adj" fmla="val 740522"/>
            </a:avLst>
          </a:prstGeom>
          <a:solidFill>
            <a:srgbClr val="BDB8DF"/>
          </a:solidFill>
          <a:ln/>
        </p:spPr>
      </p:sp>
      <p:pic>
        <p:nvPicPr>
          <p:cNvPr id="23" name="Image 8" descr="preencoded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38307" y="6473547"/>
            <a:ext cx="6543675" cy="1161098"/>
          </a:xfrm>
          <a:prstGeom prst="rect">
            <a:avLst/>
          </a:prstGeom>
        </p:spPr>
      </p:pic>
      <p:pic>
        <p:nvPicPr>
          <p:cNvPr id="24" name="Image 9" descr="preencoded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68460" y="6876931"/>
            <a:ext cx="283369" cy="354211"/>
          </a:xfrm>
          <a:prstGeom prst="rect">
            <a:avLst/>
          </a:prstGeom>
        </p:spPr>
      </p:pic>
      <p:sp>
        <p:nvSpPr>
          <p:cNvPr id="25" name="Text 13"/>
          <p:cNvSpPr/>
          <p:nvPr/>
        </p:nvSpPr>
        <p:spPr>
          <a:xfrm>
            <a:off x="7483435" y="6675001"/>
            <a:ext cx="2606159" cy="3149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Самостоятельность</a:t>
            </a:r>
            <a:endParaRPr lang="en-US" sz="1950" dirty="0"/>
          </a:p>
        </p:txBody>
      </p:sp>
      <p:sp>
        <p:nvSpPr>
          <p:cNvPr id="26" name="Text 14"/>
          <p:cNvSpPr/>
          <p:nvPr/>
        </p:nvSpPr>
        <p:spPr>
          <a:xfrm>
            <a:off x="7483435" y="7110770"/>
            <a:ext cx="4721423" cy="3224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Воспитание самостоятельности и инициативности</a:t>
            </a:r>
            <a:endParaRPr lang="en-US" sz="15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73775" y="588883"/>
            <a:ext cx="7796451" cy="12030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700"/>
              </a:lnSpc>
              <a:buNone/>
            </a:pPr>
            <a:r>
              <a:rPr lang="en-US" sz="37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Особенности работы с детьми разного возраста</a:t>
            </a:r>
            <a:endParaRPr lang="en-US" sz="3750" dirty="0"/>
          </a:p>
        </p:txBody>
      </p:sp>
      <p:sp>
        <p:nvSpPr>
          <p:cNvPr id="4" name="Shape 1"/>
          <p:cNvSpPr/>
          <p:nvPr/>
        </p:nvSpPr>
        <p:spPr>
          <a:xfrm>
            <a:off x="890349" y="2080617"/>
            <a:ext cx="22860" cy="5560100"/>
          </a:xfrm>
          <a:prstGeom prst="roundRect">
            <a:avLst>
              <a:gd name="adj" fmla="val 353700"/>
            </a:avLst>
          </a:prstGeom>
          <a:solidFill>
            <a:srgbClr val="BDB8DF"/>
          </a:solidFill>
          <a:ln/>
        </p:spPr>
      </p:sp>
      <p:sp>
        <p:nvSpPr>
          <p:cNvPr id="5" name="Shape 2"/>
          <p:cNvSpPr/>
          <p:nvPr/>
        </p:nvSpPr>
        <p:spPr>
          <a:xfrm>
            <a:off x="1084064" y="2502337"/>
            <a:ext cx="577453" cy="22860"/>
          </a:xfrm>
          <a:prstGeom prst="roundRect">
            <a:avLst>
              <a:gd name="adj" fmla="val 353700"/>
            </a:avLst>
          </a:prstGeom>
          <a:solidFill>
            <a:srgbClr val="BDB8DF"/>
          </a:solidFill>
          <a:ln/>
        </p:spPr>
      </p:sp>
      <p:sp>
        <p:nvSpPr>
          <p:cNvPr id="6" name="Shape 3"/>
          <p:cNvSpPr/>
          <p:nvPr/>
        </p:nvSpPr>
        <p:spPr>
          <a:xfrm>
            <a:off x="673775" y="2297192"/>
            <a:ext cx="433149" cy="4331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986" y="2333327"/>
            <a:ext cx="288727" cy="36087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1852851" y="2273022"/>
            <a:ext cx="3505557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Младший возраст (3-4 года)</a:t>
            </a:r>
            <a:endParaRPr lang="en-US" sz="1850" dirty="0"/>
          </a:p>
        </p:txBody>
      </p:sp>
      <p:sp>
        <p:nvSpPr>
          <p:cNvPr id="9" name="Text 5"/>
          <p:cNvSpPr/>
          <p:nvPr/>
        </p:nvSpPr>
        <p:spPr>
          <a:xfrm>
            <a:off x="1852851" y="2689265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Элементарные сюжетные и несюжетные подвижные игры, где все дети выполняют однородные роли. Импровизация под музыку, игровые упражнения с присутствием сказочных героев.</a:t>
            </a:r>
            <a:endParaRPr lang="en-US" sz="1500" dirty="0"/>
          </a:p>
        </p:txBody>
      </p:sp>
      <p:sp>
        <p:nvSpPr>
          <p:cNvPr id="10" name="Shape 6"/>
          <p:cNvSpPr/>
          <p:nvPr/>
        </p:nvSpPr>
        <p:spPr>
          <a:xfrm>
            <a:off x="1084064" y="4419838"/>
            <a:ext cx="577453" cy="22860"/>
          </a:xfrm>
          <a:prstGeom prst="roundRect">
            <a:avLst>
              <a:gd name="adj" fmla="val 353700"/>
            </a:avLst>
          </a:prstGeom>
          <a:solidFill>
            <a:srgbClr val="BDB8DF"/>
          </a:solidFill>
          <a:ln/>
        </p:spPr>
      </p:sp>
      <p:sp>
        <p:nvSpPr>
          <p:cNvPr id="11" name="Shape 7"/>
          <p:cNvSpPr/>
          <p:nvPr/>
        </p:nvSpPr>
        <p:spPr>
          <a:xfrm>
            <a:off x="673775" y="4214693"/>
            <a:ext cx="433149" cy="4331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2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986" y="4250829"/>
            <a:ext cx="288727" cy="360878"/>
          </a:xfrm>
          <a:prstGeom prst="rect">
            <a:avLst/>
          </a:prstGeom>
        </p:spPr>
      </p:pic>
      <p:sp>
        <p:nvSpPr>
          <p:cNvPr id="13" name="Text 8"/>
          <p:cNvSpPr/>
          <p:nvPr/>
        </p:nvSpPr>
        <p:spPr>
          <a:xfrm>
            <a:off x="1852851" y="4190524"/>
            <a:ext cx="3213140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Средний возраст (4-5 лет)</a:t>
            </a:r>
            <a:endParaRPr lang="en-US" sz="1850" dirty="0"/>
          </a:p>
        </p:txBody>
      </p:sp>
      <p:sp>
        <p:nvSpPr>
          <p:cNvPr id="14" name="Text 9"/>
          <p:cNvSpPr/>
          <p:nvPr/>
        </p:nvSpPr>
        <p:spPr>
          <a:xfrm>
            <a:off x="1852851" y="4606766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Игры с простейшим соревнованием, как индивидуальным, так и коллективным. Приучение к ответственности за свои действия в коллективе, соблюдение интервалов во время передвижения.</a:t>
            </a:r>
            <a:endParaRPr lang="en-US" sz="1500" dirty="0"/>
          </a:p>
        </p:txBody>
      </p:sp>
      <p:sp>
        <p:nvSpPr>
          <p:cNvPr id="15" name="Shape 10"/>
          <p:cNvSpPr/>
          <p:nvPr/>
        </p:nvSpPr>
        <p:spPr>
          <a:xfrm>
            <a:off x="1084064" y="6337340"/>
            <a:ext cx="577453" cy="22860"/>
          </a:xfrm>
          <a:prstGeom prst="roundRect">
            <a:avLst>
              <a:gd name="adj" fmla="val 353700"/>
            </a:avLst>
          </a:prstGeom>
          <a:solidFill>
            <a:srgbClr val="BDB8DF"/>
          </a:solidFill>
          <a:ln/>
        </p:spPr>
      </p:sp>
      <p:sp>
        <p:nvSpPr>
          <p:cNvPr id="16" name="Shape 11"/>
          <p:cNvSpPr/>
          <p:nvPr/>
        </p:nvSpPr>
        <p:spPr>
          <a:xfrm>
            <a:off x="673775" y="6132195"/>
            <a:ext cx="433149" cy="433149"/>
          </a:xfrm>
          <a:prstGeom prst="roundRect">
            <a:avLst>
              <a:gd name="adj" fmla="val 18667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5986" y="6168330"/>
            <a:ext cx="288727" cy="360878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1852851" y="6108025"/>
            <a:ext cx="3229094" cy="3007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8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Старший возраст (5-7 лет)</a:t>
            </a:r>
            <a:endParaRPr lang="en-US" sz="1850" dirty="0"/>
          </a:p>
        </p:txBody>
      </p:sp>
      <p:sp>
        <p:nvSpPr>
          <p:cNvPr id="19" name="Text 13"/>
          <p:cNvSpPr/>
          <p:nvPr/>
        </p:nvSpPr>
        <p:spPr>
          <a:xfrm>
            <a:off x="1852851" y="6524268"/>
            <a:ext cx="6617375" cy="9240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400"/>
              </a:lnSpc>
              <a:buNone/>
            </a:pPr>
            <a:r>
              <a:rPr lang="en-US" sz="15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Более сложные игровые занятия, развитие наблюдательности, сообразительности, способности ориентироваться в изменяющихся условиях, быстро принимать решения.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5794" y="636865"/>
            <a:ext cx="7872413" cy="11351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450"/>
              </a:lnSpc>
              <a:buNone/>
            </a:pPr>
            <a:r>
              <a:rPr lang="en-US" sz="35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Методы привлечения внимания и поддержания интереса</a:t>
            </a:r>
            <a:endParaRPr lang="en-US" sz="3550" dirty="0"/>
          </a:p>
        </p:txBody>
      </p:sp>
      <p:sp>
        <p:nvSpPr>
          <p:cNvPr id="4" name="Shape 1"/>
          <p:cNvSpPr/>
          <p:nvPr/>
        </p:nvSpPr>
        <p:spPr>
          <a:xfrm>
            <a:off x="635794" y="2248733"/>
            <a:ext cx="408623" cy="408623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3898" y="2282785"/>
            <a:ext cx="272415" cy="340519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225987" y="2248733"/>
            <a:ext cx="2270641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Показ движений</a:t>
            </a:r>
            <a:endParaRPr lang="en-US" sz="1750" dirty="0"/>
          </a:p>
        </p:txBody>
      </p:sp>
      <p:sp>
        <p:nvSpPr>
          <p:cNvPr id="7" name="Text 3"/>
          <p:cNvSpPr/>
          <p:nvPr/>
        </p:nvSpPr>
        <p:spPr>
          <a:xfrm>
            <a:off x="1225987" y="2641402"/>
            <a:ext cx="7282220" cy="87189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Привлечение внимания детей наглядной демонстрацией техники выполнения упражнений, что стимулирует их к повторению и собственным экспериментам с движениями.</a:t>
            </a:r>
            <a:endParaRPr lang="en-US" sz="1400" dirty="0"/>
          </a:p>
        </p:txBody>
      </p:sp>
      <p:sp>
        <p:nvSpPr>
          <p:cNvPr id="8" name="Shape 4"/>
          <p:cNvSpPr/>
          <p:nvPr/>
        </p:nvSpPr>
        <p:spPr>
          <a:xfrm>
            <a:off x="635794" y="3899178"/>
            <a:ext cx="408623" cy="408623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3898" y="3933230"/>
            <a:ext cx="272415" cy="340519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1225987" y="3899178"/>
            <a:ext cx="2912507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Нестандартные задания</a:t>
            </a:r>
            <a:endParaRPr lang="en-US" sz="1750" dirty="0"/>
          </a:p>
        </p:txBody>
      </p:sp>
      <p:sp>
        <p:nvSpPr>
          <p:cNvPr id="11" name="Text 6"/>
          <p:cNvSpPr/>
          <p:nvPr/>
        </p:nvSpPr>
        <p:spPr>
          <a:xfrm>
            <a:off x="1225987" y="4291846"/>
            <a:ext cx="7282220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Применение необычных заданий (кто быстрее пробежит дорожку, за сколько прыжков можно преодолеть расстояние) для поддержания интереса к занятиям.</a:t>
            </a:r>
            <a:endParaRPr lang="en-US" sz="1400" dirty="0"/>
          </a:p>
        </p:txBody>
      </p:sp>
      <p:sp>
        <p:nvSpPr>
          <p:cNvPr id="12" name="Shape 7"/>
          <p:cNvSpPr/>
          <p:nvPr/>
        </p:nvSpPr>
        <p:spPr>
          <a:xfrm>
            <a:off x="635794" y="5258991"/>
            <a:ext cx="408623" cy="408623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3898" y="5293043"/>
            <a:ext cx="272415" cy="34051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225987" y="5258991"/>
            <a:ext cx="2333387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Элементы новизны</a:t>
            </a:r>
            <a:endParaRPr lang="en-US" sz="1750" dirty="0"/>
          </a:p>
        </p:txBody>
      </p:sp>
      <p:sp>
        <p:nvSpPr>
          <p:cNvPr id="15" name="Text 9"/>
          <p:cNvSpPr/>
          <p:nvPr/>
        </p:nvSpPr>
        <p:spPr>
          <a:xfrm>
            <a:off x="1225987" y="5651659"/>
            <a:ext cx="7282220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Постоянное внесение новых пособий, вариантов движений и новых способов их выполнения для поддержания интереса ребенка к выполнению задач.</a:t>
            </a:r>
            <a:endParaRPr lang="en-US" sz="1400" dirty="0"/>
          </a:p>
        </p:txBody>
      </p:sp>
      <p:sp>
        <p:nvSpPr>
          <p:cNvPr id="16" name="Shape 10"/>
          <p:cNvSpPr/>
          <p:nvPr/>
        </p:nvSpPr>
        <p:spPr>
          <a:xfrm>
            <a:off x="635794" y="6618803"/>
            <a:ext cx="408623" cy="408623"/>
          </a:xfrm>
          <a:prstGeom prst="roundRect">
            <a:avLst>
              <a:gd name="adj" fmla="val 18672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pic>
        <p:nvPicPr>
          <p:cNvPr id="17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3898" y="6652855"/>
            <a:ext cx="272415" cy="340519"/>
          </a:xfrm>
          <a:prstGeom prst="rect">
            <a:avLst/>
          </a:prstGeom>
        </p:spPr>
      </p:pic>
      <p:sp>
        <p:nvSpPr>
          <p:cNvPr id="18" name="Text 11"/>
          <p:cNvSpPr/>
          <p:nvPr/>
        </p:nvSpPr>
        <p:spPr>
          <a:xfrm>
            <a:off x="1225987" y="6618803"/>
            <a:ext cx="3255645" cy="2837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75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Психологический комфорт</a:t>
            </a:r>
            <a:endParaRPr lang="en-US" sz="1750" dirty="0"/>
          </a:p>
        </p:txBody>
      </p:sp>
      <p:sp>
        <p:nvSpPr>
          <p:cNvPr id="19" name="Text 12"/>
          <p:cNvSpPr/>
          <p:nvPr/>
        </p:nvSpPr>
        <p:spPr>
          <a:xfrm>
            <a:off x="1225987" y="7011472"/>
            <a:ext cx="7282220" cy="58126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Обеспечение детям психологического комфорта, возможности чувствовать себя уверенными и самостоятельными в процессе занятий.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097667" y="727115"/>
            <a:ext cx="7921466" cy="109132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4250"/>
              </a:lnSpc>
              <a:buNone/>
            </a:pPr>
            <a:r>
              <a:rPr lang="en-US" sz="34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Основные подходы к поддержке детской инициативы</a:t>
            </a:r>
            <a:endParaRPr lang="en-US" sz="34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7667" y="2080379"/>
            <a:ext cx="873204" cy="156507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232809" y="2254925"/>
            <a:ext cx="5374958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Создание условий для проявления активности</a:t>
            </a:r>
            <a:endParaRPr lang="en-US" sz="1700" dirty="0"/>
          </a:p>
        </p:txBody>
      </p:sp>
      <p:sp>
        <p:nvSpPr>
          <p:cNvPr id="6" name="Text 2"/>
          <p:cNvSpPr/>
          <p:nvPr/>
        </p:nvSpPr>
        <p:spPr>
          <a:xfrm>
            <a:off x="7232809" y="2632591"/>
            <a:ext cx="6786324" cy="8383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Организация предметно-пространственной среды, стимулирующей активность детей, возможность выбора игры или упражнения, обсуждение правил совместно с детьми.</a:t>
            </a:r>
            <a:endParaRPr lang="en-US" sz="13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7667" y="3645456"/>
            <a:ext cx="873204" cy="1285637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232809" y="3820001"/>
            <a:ext cx="4229219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Организация игрового пространства</a:t>
            </a:r>
            <a:endParaRPr lang="en-US" sz="1700" dirty="0"/>
          </a:p>
        </p:txBody>
      </p:sp>
      <p:sp>
        <p:nvSpPr>
          <p:cNvPr id="9" name="Text 4"/>
          <p:cNvSpPr/>
          <p:nvPr/>
        </p:nvSpPr>
        <p:spPr>
          <a:xfrm>
            <a:off x="7232809" y="4197668"/>
            <a:ext cx="6786324" cy="558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Оснащение игрового поля разнообразным оборудованием, которое дети могут свободно перемещать и комбинировать, создавая новые ситуации.</a:t>
            </a:r>
            <a:endParaRPr lang="en-US" sz="13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7667" y="4931093"/>
            <a:ext cx="873204" cy="128563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232809" y="5105638"/>
            <a:ext cx="4014192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Использование открытых заданий</a:t>
            </a:r>
            <a:endParaRPr lang="en-US" sz="1700" dirty="0"/>
          </a:p>
        </p:txBody>
      </p:sp>
      <p:sp>
        <p:nvSpPr>
          <p:cNvPr id="12" name="Text 6"/>
          <p:cNvSpPr/>
          <p:nvPr/>
        </p:nvSpPr>
        <p:spPr>
          <a:xfrm>
            <a:off x="7232809" y="5483304"/>
            <a:ext cx="6786324" cy="558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Формулировка заданий, позволяющих ребенку проявить творческий подход и предложить собственные решения, развивая нестандартное мышление.</a:t>
            </a:r>
            <a:endParaRPr lang="en-US" sz="135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7667" y="6216729"/>
            <a:ext cx="873204" cy="128563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232809" y="6391275"/>
            <a:ext cx="3320177" cy="272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7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Развитие лидерских качеств</a:t>
            </a:r>
            <a:endParaRPr lang="en-US" sz="1700" dirty="0"/>
          </a:p>
        </p:txBody>
      </p:sp>
      <p:sp>
        <p:nvSpPr>
          <p:cNvPr id="15" name="Text 8"/>
          <p:cNvSpPr/>
          <p:nvPr/>
        </p:nvSpPr>
        <p:spPr>
          <a:xfrm>
            <a:off x="7232809" y="6768941"/>
            <a:ext cx="6786324" cy="5588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200"/>
              </a:lnSpc>
              <a:buNone/>
            </a:pPr>
            <a:r>
              <a:rPr lang="en-US" sz="135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Поощрение лидеров среди детей, позволяя им организовывать процесс игры, распределять роли, помогать другим участникам.</a:t>
            </a:r>
            <a:endParaRPr lang="en-US" sz="13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1001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41390" y="2794992"/>
            <a:ext cx="9787771" cy="5728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Примеры игр для развития инициативы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41390" y="3642717"/>
            <a:ext cx="6582251" cy="2243614"/>
          </a:xfrm>
          <a:prstGeom prst="roundRect">
            <a:avLst>
              <a:gd name="adj" fmla="val 343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832247" y="3833574"/>
            <a:ext cx="2291001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«Переправа»</a:t>
            </a:r>
            <a:endParaRPr lang="en-US" sz="1800" dirty="0"/>
          </a:p>
        </p:txBody>
      </p:sp>
      <p:sp>
        <p:nvSpPr>
          <p:cNvPr id="6" name="Text 3"/>
          <p:cNvSpPr/>
          <p:nvPr/>
        </p:nvSpPr>
        <p:spPr>
          <a:xfrm>
            <a:off x="832247" y="4229814"/>
            <a:ext cx="6200537" cy="14656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Дети делятся на две группы. Между ними расположена полоса препятствий. Задача каждой команды — перебраться на сторону противника, обойдя или перелезая препятствия. Детям предоставляется право выбора стратегии действий и метода прохождения полосы.</a:t>
            </a:r>
            <a:endParaRPr lang="en-US" sz="1400" dirty="0"/>
          </a:p>
        </p:txBody>
      </p:sp>
      <p:sp>
        <p:nvSpPr>
          <p:cNvPr id="7" name="Shape 4"/>
          <p:cNvSpPr/>
          <p:nvPr/>
        </p:nvSpPr>
        <p:spPr>
          <a:xfrm>
            <a:off x="7406878" y="3642717"/>
            <a:ext cx="6582251" cy="2243614"/>
          </a:xfrm>
          <a:prstGeom prst="roundRect">
            <a:avLst>
              <a:gd name="adj" fmla="val 343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597735" y="3833574"/>
            <a:ext cx="4354830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«Кто быстрее соберёт конструктор?»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7597735" y="4229814"/>
            <a:ext cx="6200537" cy="11725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Каждому участнику выдаётся набор конструктора. По сигналу дети начинают собирать заданную фигуру. Однако, помимо обычного варианта сборки, детям разрешается придумывать свои оригинальные фигуры.</a:t>
            </a:r>
            <a:endParaRPr lang="en-US" sz="1400" dirty="0"/>
          </a:p>
        </p:txBody>
      </p:sp>
      <p:sp>
        <p:nvSpPr>
          <p:cNvPr id="10" name="Shape 7"/>
          <p:cNvSpPr/>
          <p:nvPr/>
        </p:nvSpPr>
        <p:spPr>
          <a:xfrm>
            <a:off x="641390" y="6069568"/>
            <a:ext cx="6582251" cy="1657350"/>
          </a:xfrm>
          <a:prstGeom prst="roundRect">
            <a:avLst>
              <a:gd name="adj" fmla="val 464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832247" y="6260425"/>
            <a:ext cx="2291001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«Гонки мячей»</a:t>
            </a:r>
            <a:endParaRPr lang="en-US" sz="1800" dirty="0"/>
          </a:p>
        </p:txBody>
      </p:sp>
      <p:sp>
        <p:nvSpPr>
          <p:cNvPr id="12" name="Text 9"/>
          <p:cNvSpPr/>
          <p:nvPr/>
        </p:nvSpPr>
        <p:spPr>
          <a:xfrm>
            <a:off x="832247" y="6656665"/>
            <a:ext cx="6200537" cy="879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Группа делится на пары. Каждая пара получает два небольших мяча разных цветов. Один мяч закрепляется ногами, другой руками. Участники пытаются перегнать соперников до финишной черты.</a:t>
            </a:r>
            <a:endParaRPr lang="en-US" sz="1400" dirty="0"/>
          </a:p>
        </p:txBody>
      </p:sp>
      <p:sp>
        <p:nvSpPr>
          <p:cNvPr id="13" name="Shape 10"/>
          <p:cNvSpPr/>
          <p:nvPr/>
        </p:nvSpPr>
        <p:spPr>
          <a:xfrm>
            <a:off x="7406878" y="6069568"/>
            <a:ext cx="6582251" cy="1657350"/>
          </a:xfrm>
          <a:prstGeom prst="roundRect">
            <a:avLst>
              <a:gd name="adj" fmla="val 4645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7597735" y="6260425"/>
            <a:ext cx="3732014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«Вышибалы с премудростями»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7597735" y="6656665"/>
            <a:ext cx="6200537" cy="8793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r>
              <a:rPr lang="en-US" sz="14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Участники делятся на 2 команды. Вышибающие выбивают водящих, произнося фигуры или действия, которые должны выполнить водящие (оловянный солдатик, салют, мостик и т.д.).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DB5B90-362A-D8F0-4D67-6855301815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
            <a:extLst>
              <a:ext uri="{FF2B5EF4-FFF2-40B4-BE49-F238E27FC236}">
                <a16:creationId xmlns:a16="http://schemas.microsoft.com/office/drawing/2014/main" id="{48878F1C-0709-1701-12FF-E976512F26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291001"/>
          </a:xfrm>
          <a:prstGeom prst="rect">
            <a:avLst/>
          </a:prstGeom>
        </p:spPr>
      </p:pic>
      <p:sp>
        <p:nvSpPr>
          <p:cNvPr id="3" name="Text 0">
            <a:extLst>
              <a:ext uri="{FF2B5EF4-FFF2-40B4-BE49-F238E27FC236}">
                <a16:creationId xmlns:a16="http://schemas.microsoft.com/office/drawing/2014/main" id="{0FD0AE3F-0BEC-F3E5-D24D-ADF413C97E7E}"/>
              </a:ext>
            </a:extLst>
          </p:cNvPr>
          <p:cNvSpPr/>
          <p:nvPr/>
        </p:nvSpPr>
        <p:spPr>
          <a:xfrm>
            <a:off x="641390" y="2794992"/>
            <a:ext cx="9787771" cy="5728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500"/>
              </a:lnSpc>
              <a:buNone/>
            </a:pPr>
            <a:r>
              <a:rPr lang="en-US" sz="360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Примеры игр для развития инициативы</a:t>
            </a:r>
            <a:endParaRPr lang="en-US" sz="3600" dirty="0"/>
          </a:p>
        </p:txBody>
      </p:sp>
      <p:sp>
        <p:nvSpPr>
          <p:cNvPr id="4" name="Shape 1">
            <a:extLst>
              <a:ext uri="{FF2B5EF4-FFF2-40B4-BE49-F238E27FC236}">
                <a16:creationId xmlns:a16="http://schemas.microsoft.com/office/drawing/2014/main" id="{E4E08319-9865-0FF3-AD51-28786EEB6220}"/>
              </a:ext>
            </a:extLst>
          </p:cNvPr>
          <p:cNvSpPr/>
          <p:nvPr/>
        </p:nvSpPr>
        <p:spPr>
          <a:xfrm>
            <a:off x="641390" y="3871794"/>
            <a:ext cx="6582251" cy="2133718"/>
          </a:xfrm>
          <a:prstGeom prst="roundRect">
            <a:avLst>
              <a:gd name="adj" fmla="val 3431"/>
            </a:avLst>
          </a:prstGeom>
          <a:solidFill>
            <a:srgbClr val="E9E6FA"/>
          </a:solidFill>
          <a:ln w="7620">
            <a:solidFill>
              <a:srgbClr val="BDB8DF"/>
            </a:solidFill>
            <a:prstDash val="solid"/>
          </a:ln>
        </p:spPr>
        <p:txBody>
          <a:bodyPr/>
          <a:lstStyle/>
          <a:p>
            <a:endParaRPr lang="ru-RU" dirty="0"/>
          </a:p>
          <a:p>
            <a:r>
              <a:rPr lang="ru-RU" dirty="0"/>
              <a:t>Участникам даётся ограниченное количество спортивного инвентаря(мячей, скакалок, кубиков). Они должны придумать оригинальную композицию из предоставленных  элементов, причём каждый элемент обязательно задействован. Оценивается уникальность композиции и скорость её создания.</a:t>
            </a: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D9A9D38E-4FBE-28EE-E745-7982BB599F8B}"/>
              </a:ext>
            </a:extLst>
          </p:cNvPr>
          <p:cNvSpPr/>
          <p:nvPr/>
        </p:nvSpPr>
        <p:spPr>
          <a:xfrm>
            <a:off x="832247" y="3833574"/>
            <a:ext cx="2291001" cy="28634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</a:t>
            </a:r>
            <a:r>
              <a:rPr lang="ru-RU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Фигуры и линии</a:t>
            </a:r>
            <a:r>
              <a:rPr lang="en-US" sz="18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»</a:t>
            </a:r>
            <a:endParaRPr lang="en-US" sz="1800" dirty="0"/>
          </a:p>
        </p:txBody>
      </p:sp>
      <p:sp>
        <p:nvSpPr>
          <p:cNvPr id="6" name="Text 3">
            <a:extLst>
              <a:ext uri="{FF2B5EF4-FFF2-40B4-BE49-F238E27FC236}">
                <a16:creationId xmlns:a16="http://schemas.microsoft.com/office/drawing/2014/main" id="{EABB28CD-1CF8-37ED-241B-2AD5C259C81B}"/>
              </a:ext>
            </a:extLst>
          </p:cNvPr>
          <p:cNvSpPr/>
          <p:nvPr/>
        </p:nvSpPr>
        <p:spPr>
          <a:xfrm>
            <a:off x="832247" y="4229814"/>
            <a:ext cx="6200537" cy="21337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300"/>
              </a:lnSpc>
              <a:buNone/>
            </a:pPr>
            <a:endParaRPr lang="en-US" sz="1400" dirty="0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E14A3DD7-31AA-A01E-A514-F7301FC020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8431" y="3367803"/>
            <a:ext cx="6200537" cy="4313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141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7829" y="611148"/>
            <a:ext cx="13174742" cy="12996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050" b="1" dirty="0">
                <a:solidFill>
                  <a:srgbClr val="231971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Игровые упражнения для развития инициативы</a:t>
            </a:r>
            <a:endParaRPr lang="en-US" sz="40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431" y="1557066"/>
            <a:ext cx="4183618" cy="3464144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27829" y="5172194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«Мяч-колобок»</a:t>
            </a:r>
            <a:endParaRPr lang="en-US" sz="2000" dirty="0"/>
          </a:p>
        </p:txBody>
      </p:sp>
      <p:sp>
        <p:nvSpPr>
          <p:cNvPr id="5" name="Text 2"/>
          <p:cNvSpPr/>
          <p:nvPr/>
        </p:nvSpPr>
        <p:spPr>
          <a:xfrm>
            <a:off x="727829" y="5621655"/>
            <a:ext cx="4183618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Ребёнок выбирает цель и пытается попасть туда мячом, меняя траекторию полёта мяча и дистанцию броска. Инструктор отмечает удачные попадания и необычные траектории бросков.</a:t>
            </a:r>
            <a:endParaRPr lang="en-US" sz="1600" dirty="0"/>
          </a:p>
        </p:txBody>
      </p:sp>
      <p:sp>
        <p:nvSpPr>
          <p:cNvPr id="7" name="Text 3"/>
          <p:cNvSpPr/>
          <p:nvPr/>
        </p:nvSpPr>
        <p:spPr>
          <a:xfrm>
            <a:off x="5223272" y="5172313"/>
            <a:ext cx="3209925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«Лабиринт ощущений»</a:t>
            </a:r>
            <a:endParaRPr lang="en-US" sz="2000" dirty="0"/>
          </a:p>
        </p:txBody>
      </p:sp>
      <p:sp>
        <p:nvSpPr>
          <p:cNvPr id="8" name="Text 4"/>
          <p:cNvSpPr/>
          <p:nvPr/>
        </p:nvSpPr>
        <p:spPr>
          <a:xfrm>
            <a:off x="5223272" y="5621774"/>
            <a:ext cx="4183737" cy="1996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Из гимнастического оборудования создаётся лабиринт с узкими проходами и поворотами. Участник проходит лабиринт, стараясь быстро ориентироваться в пространстве и обходить препятствия, выбирая путь сам.</a:t>
            </a:r>
            <a:endParaRPr lang="en-US" sz="1600" dirty="0"/>
          </a:p>
        </p:txBody>
      </p:sp>
      <p:sp>
        <p:nvSpPr>
          <p:cNvPr id="10" name="Text 5"/>
          <p:cNvSpPr/>
          <p:nvPr/>
        </p:nvSpPr>
        <p:spPr>
          <a:xfrm>
            <a:off x="9718834" y="5172194"/>
            <a:ext cx="4183618" cy="6496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b="1" dirty="0">
                <a:solidFill>
                  <a:srgbClr val="2A2742"/>
                </a:solidFill>
                <a:latin typeface="Outfit Extra Bold" pitchFamily="34" charset="0"/>
                <a:ea typeface="Outfit Extra Bold" pitchFamily="34" charset="-122"/>
                <a:cs typeface="Outfit Extra Bold" pitchFamily="34" charset="-120"/>
              </a:rPr>
              <a:t>«Передай эстафету своим способом»</a:t>
            </a:r>
            <a:endParaRPr lang="en-US" sz="2000" dirty="0"/>
          </a:p>
        </p:txBody>
      </p:sp>
      <p:sp>
        <p:nvSpPr>
          <p:cNvPr id="11" name="Text 6"/>
          <p:cNvSpPr/>
          <p:nvPr/>
        </p:nvSpPr>
        <p:spPr>
          <a:xfrm>
            <a:off x="9718834" y="5946457"/>
            <a:ext cx="4183618" cy="166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2A2742"/>
                </a:solidFill>
                <a:latin typeface="Arimo" pitchFamily="34" charset="0"/>
                <a:ea typeface="Arimo" pitchFamily="34" charset="-122"/>
                <a:cs typeface="Arimo" pitchFamily="34" charset="-120"/>
              </a:rPr>
              <a:t>Эстафета, где после традиционного начала участники сами выбирают способ возвращения назад (прыжки на одной ноге, ползком, спиной вперёд). Оригинальность решений поощряется.</a:t>
            </a:r>
            <a:endParaRPr lang="en-US" sz="1600" dirty="0"/>
          </a:p>
        </p:txBody>
      </p:sp>
      <p:sp>
        <p:nvSpPr>
          <p:cNvPr id="14" name="AutoShape 6">
            <a:extLst>
              <a:ext uri="{FF2B5EF4-FFF2-40B4-BE49-F238E27FC236}">
                <a16:creationId xmlns:a16="http://schemas.microsoft.com/office/drawing/2014/main" id="{85295737-F211-0BD4-2220-05554CD8E71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161144" y="2285749"/>
            <a:ext cx="2006638" cy="2006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8583146-6F7F-B207-ADF9-27BA0C3B3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3622" y="1722960"/>
            <a:ext cx="4673387" cy="3402803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CA3D23D7-5C93-2B02-FEDF-DF47BACB0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2534" y="1722960"/>
            <a:ext cx="4498610" cy="3179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874</Words>
  <Application>Microsoft Office PowerPoint</Application>
  <PresentationFormat>Произвольный</PresentationFormat>
  <Paragraphs>87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Arimo Medium</vt:lpstr>
      <vt:lpstr>Arimo</vt:lpstr>
      <vt:lpstr>Arimo Bold</vt:lpstr>
      <vt:lpstr>Arial</vt:lpstr>
      <vt:lpstr>Outfit Extra Bold</vt:lpstr>
      <vt:lpstr>Times New Roman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И Д</cp:lastModifiedBy>
  <cp:revision>3</cp:revision>
  <dcterms:created xsi:type="dcterms:W3CDTF">2025-04-23T10:27:01Z</dcterms:created>
  <dcterms:modified xsi:type="dcterms:W3CDTF">2025-04-27T16:10:21Z</dcterms:modified>
</cp:coreProperties>
</file>