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6" r:id="rId1"/>
  </p:sldMasterIdLst>
  <p:notesMasterIdLst>
    <p:notesMasterId r:id="rId12"/>
  </p:notesMasterIdLst>
  <p:sldIdLst>
    <p:sldId id="256" r:id="rId2"/>
    <p:sldId id="297" r:id="rId3"/>
    <p:sldId id="257" r:id="rId4"/>
    <p:sldId id="298" r:id="rId5"/>
    <p:sldId id="304" r:id="rId6"/>
    <p:sldId id="300" r:id="rId7"/>
    <p:sldId id="301" r:id="rId8"/>
    <p:sldId id="302" r:id="rId9"/>
    <p:sldId id="303" r:id="rId10"/>
    <p:sldId id="305" r:id="rId11"/>
  </p:sldIdLst>
  <p:sldSz cx="9144000" cy="6858000" type="screen4x3"/>
  <p:notesSz cx="6735763" cy="98663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362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BF7DA6-312D-4EA0-85A7-DDD205670709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13BA7B0-C26F-4C83-B936-A51F890955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4634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3BA7B0-C26F-4C83-B936-A51F8909559A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3BA7B0-C26F-4C83-B936-A51F8909559A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2C8A3-46E6-4A6C-9BE8-F632F866B1FF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AB130-7347-43D4-8C60-E98EA0BAEF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9137B-8356-453D-A8D7-4562B2682E17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B59A1-FFB1-4C59-8CD0-B281A3AF1E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B08DC-EBCB-4705-9087-D3C6CC60A018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038AC-406E-433F-A769-F00CCF1E98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2" name="Дата 4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C842CA-4203-43EE-974B-B3AFD4CFE854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15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ABB12EC8-82DE-4764-AC39-97B8798A6C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8" r:id="rId2"/>
    <p:sldLayoutId id="2147483679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5" descr="fon-ma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857620" y="4714884"/>
            <a:ext cx="4962530" cy="801679"/>
          </a:xfrm>
        </p:spPr>
        <p:txBody>
          <a:bodyPr/>
          <a:lstStyle/>
          <a:p>
            <a:pPr marL="0" indent="0" algn="r" eaLnBrk="1" hangingPunct="1">
              <a:buFont typeface="Wingdings 2" pitchFamily="18" charset="2"/>
              <a:buNone/>
            </a:pPr>
            <a:endParaRPr lang="ru-RU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8313" y="2071677"/>
            <a:ext cx="8135937" cy="565161"/>
          </a:xfrm>
        </p:spPr>
        <p:txBody>
          <a:bodyPr anchor="ctr"/>
          <a:lstStyle/>
          <a:p>
            <a:pPr algn="ctr"/>
            <a:r>
              <a:rPr lang="ru-RU" sz="3200" u="sng" dirty="0" smtClean="0">
                <a:solidFill>
                  <a:srgbClr val="002060"/>
                </a:solidFill>
              </a:rPr>
              <a:t/>
            </a:r>
            <a:br>
              <a:rPr lang="ru-RU" sz="3200" u="sng" dirty="0" smtClean="0">
                <a:solidFill>
                  <a:srgbClr val="002060"/>
                </a:solidFill>
              </a:rPr>
            </a:br>
            <a:r>
              <a:rPr lang="ru-RU" sz="3200" u="sng" dirty="0" smtClean="0">
                <a:solidFill>
                  <a:srgbClr val="002060"/>
                </a:solidFill>
              </a:rPr>
              <a:t/>
            </a:r>
            <a:br>
              <a:rPr lang="ru-RU" sz="3200" u="sng" dirty="0" smtClean="0">
                <a:solidFill>
                  <a:srgbClr val="002060"/>
                </a:solidFill>
              </a:rPr>
            </a:br>
            <a:r>
              <a:rPr lang="ru-RU" sz="32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Педагогический совет  № 4</a:t>
            </a:r>
            <a:r>
              <a:rPr lang="ru-RU" sz="32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«Современные подходы к развитию элементарных математических представлений у детей дошкольного возраста в соответствии с ФГОСДО,ФОП ДО /ФАОП ДО» 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0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БЮДЖЕТНОЕ ДОШКОЛЬНОЕ ОБРАЗОВАТЕЛЬНОЕ УЧРЕЖДЕНИЕ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ДЕТСКИЙ САД № 5 «ТЕРЕМОК» КОМБИНИРОВАННОГО ВИДА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4" descr="fon-ma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C:\Users\1\Desktop\hello_html_m6e315bfc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3429000"/>
            <a:ext cx="2954549" cy="3142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57158" y="357166"/>
            <a:ext cx="835824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ОЧЕНЬ ВАЖНО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обеспечить систематизацию приобретенных знаний, чтобы все представления и понятия детей о множестве и числе, представления о величине, форме, о времени и пространстве давались в определенной системе и последовательности: </a:t>
            </a:r>
          </a:p>
          <a:p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«…математика – это цепь понятий: выпадает одно зернышко и непонятно будет дальнейшее» (Н. К. Крупская)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5" descr="fon-ma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857620" y="4714884"/>
            <a:ext cx="4962530" cy="801679"/>
          </a:xfrm>
        </p:spPr>
        <p:txBody>
          <a:bodyPr/>
          <a:lstStyle/>
          <a:p>
            <a:pPr marL="0" indent="0" algn="r" eaLnBrk="1" hangingPunct="1">
              <a:buFont typeface="Wingdings 2" pitchFamily="18" charset="2"/>
              <a:buNone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12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8313" y="2071677"/>
            <a:ext cx="8135937" cy="565161"/>
          </a:xfrm>
        </p:spPr>
        <p:txBody>
          <a:bodyPr anchor="ctr"/>
          <a:lstStyle/>
          <a:p>
            <a:pPr algn="ctr"/>
            <a:r>
              <a:rPr lang="ru-RU" sz="3200" u="sng" dirty="0" smtClean="0">
                <a:solidFill>
                  <a:srgbClr val="002060"/>
                </a:solidFill>
              </a:rPr>
              <a:t/>
            </a:r>
            <a:br>
              <a:rPr lang="ru-RU" sz="3200" u="sng" dirty="0" smtClean="0">
                <a:solidFill>
                  <a:srgbClr val="002060"/>
                </a:solidFill>
              </a:rPr>
            </a:br>
            <a:r>
              <a:rPr lang="ru-RU" sz="3200" u="sng" dirty="0" smtClean="0">
                <a:solidFill>
                  <a:srgbClr val="002060"/>
                </a:solidFill>
              </a:rPr>
              <a:t/>
            </a:r>
            <a:br>
              <a:rPr lang="ru-RU" sz="3200" u="sng" dirty="0" smtClean="0">
                <a:solidFill>
                  <a:srgbClr val="002060"/>
                </a:solidFill>
              </a:rPr>
            </a:b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0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1071538" y="500042"/>
            <a:ext cx="7000924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Повестка педагогического совета: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1.Выполнение решения педсовета № 2.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2.Актуальность темы педсовета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.Итоги тематического контроля ««Состояние работы по формированию элементарных математических представлений   в соответствии с задачами образовательной области «Познавательное развитие» ФОП ДО/ФАОП ДО.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.Утверждение плана корригирующих мероприятий по устранению недостатков, выявленных в ходе тематического контроля.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 опыта работы воспитателей.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6.Решение педсовета.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4" descr="fon-ma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Содержимое 2"/>
          <p:cNvSpPr>
            <a:spLocks noGrp="1"/>
          </p:cNvSpPr>
          <p:nvPr>
            <p:ph idx="4294967295"/>
          </p:nvPr>
        </p:nvSpPr>
        <p:spPr>
          <a:xfrm>
            <a:off x="0" y="428604"/>
            <a:ext cx="8229600" cy="528955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i="1" dirty="0" smtClean="0">
              <a:latin typeface="Cambria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Актуальность темы педсовета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400" i="1" dirty="0" smtClean="0">
                <a:solidFill>
                  <a:srgbClr val="002060"/>
                </a:solidFill>
                <a:latin typeface="Cambria" pitchFamily="18" charset="0"/>
              </a:rPr>
              <a:t>«Человеческий разум является математическим: он стремится к точности, к измерению, к сравнению. ...Без математического воспитания и образования невозможно ни понять прогресс нашей эпохи, ни принять в нём участие» </a:t>
            </a:r>
          </a:p>
          <a:p>
            <a:pPr algn="r" eaLnBrk="1" hangingPunct="1">
              <a:buFont typeface="Wingdings 2" pitchFamily="18" charset="2"/>
              <a:buNone/>
            </a:pPr>
            <a:r>
              <a:rPr lang="ru-RU" sz="2400" i="1" dirty="0" smtClean="0">
                <a:solidFill>
                  <a:srgbClr val="002060"/>
                </a:solidFill>
                <a:latin typeface="Cambria" pitchFamily="18" charset="0"/>
              </a:rPr>
              <a:t>М. </a:t>
            </a:r>
            <a:r>
              <a:rPr lang="ru-RU" sz="2400" i="1" dirty="0" err="1" smtClean="0">
                <a:solidFill>
                  <a:srgbClr val="002060"/>
                </a:solidFill>
                <a:latin typeface="Cambria" pitchFamily="18" charset="0"/>
              </a:rPr>
              <a:t>Монтессори</a:t>
            </a:r>
            <a:endParaRPr lang="ru-RU" sz="2400" i="1" dirty="0" smtClean="0">
              <a:solidFill>
                <a:srgbClr val="002060"/>
              </a:solidFill>
              <a:latin typeface="Cambria" pitchFamily="18" charset="0"/>
            </a:endParaRPr>
          </a:p>
          <a:p>
            <a:pPr eaLnBrk="1" hangingPunct="1"/>
            <a:endParaRPr lang="ru-RU" dirty="0" smtClean="0">
              <a:latin typeface="Cambria" pitchFamily="18" charset="0"/>
            </a:endParaRPr>
          </a:p>
        </p:txBody>
      </p:sp>
      <p:pic>
        <p:nvPicPr>
          <p:cNvPr id="6147" name="Picture 2" descr="C:\Users\1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3929066"/>
            <a:ext cx="4225925" cy="23669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5" descr="fon-ma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122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857620" y="4714884"/>
            <a:ext cx="4962530" cy="801679"/>
          </a:xfrm>
        </p:spPr>
        <p:txBody>
          <a:bodyPr/>
          <a:lstStyle/>
          <a:p>
            <a:pPr marL="0" indent="0" algn="r" eaLnBrk="1" hangingPunct="1">
              <a:buFont typeface="Wingdings 2" pitchFamily="18" charset="2"/>
              <a:buNone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12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8313" y="2071677"/>
            <a:ext cx="8135937" cy="565161"/>
          </a:xfrm>
        </p:spPr>
        <p:txBody>
          <a:bodyPr anchor="ctr"/>
          <a:lstStyle/>
          <a:p>
            <a:pPr algn="ctr"/>
            <a:r>
              <a:rPr lang="ru-RU" sz="3200" u="sng" dirty="0" smtClean="0">
                <a:solidFill>
                  <a:srgbClr val="002060"/>
                </a:solidFill>
              </a:rPr>
              <a:t/>
            </a:r>
            <a:br>
              <a:rPr lang="ru-RU" sz="3200" u="sng" dirty="0" smtClean="0">
                <a:solidFill>
                  <a:srgbClr val="002060"/>
                </a:solidFill>
              </a:rPr>
            </a:br>
            <a:r>
              <a:rPr lang="ru-RU" sz="3200" u="sng" dirty="0" smtClean="0">
                <a:solidFill>
                  <a:srgbClr val="002060"/>
                </a:solidFill>
              </a:rPr>
              <a:t/>
            </a:r>
            <a:br>
              <a:rPr lang="ru-RU" sz="3200" u="sng" dirty="0" smtClean="0">
                <a:solidFill>
                  <a:srgbClr val="002060"/>
                </a:solidFill>
              </a:rPr>
            </a:b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0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92867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«Анализ тематического контроля»</a:t>
            </a:r>
            <a:endParaRPr kumimoji="0" lang="ru-RU" sz="4400" b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дмин\Desktop\62129f58-06b9-50e8-a1c3-3db0c7b34bac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1928802"/>
            <a:ext cx="5271198" cy="3365210"/>
          </a:xfrm>
          <a:prstGeom prst="roundRect">
            <a:avLst>
              <a:gd name="adj" fmla="val 16667"/>
            </a:avLst>
          </a:prstGeom>
          <a:ln>
            <a:solidFill>
              <a:srgbClr val="00206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5" descr="fon-ma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122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857620" y="4714884"/>
            <a:ext cx="4962530" cy="801679"/>
          </a:xfrm>
        </p:spPr>
        <p:txBody>
          <a:bodyPr/>
          <a:lstStyle/>
          <a:p>
            <a:pPr marL="0" indent="0" algn="r" eaLnBrk="1" hangingPunct="1">
              <a:buFont typeface="Wingdings 2" pitchFamily="18" charset="2"/>
              <a:buNone/>
            </a:pP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12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8313" y="2071677"/>
            <a:ext cx="8135937" cy="565161"/>
          </a:xfrm>
        </p:spPr>
        <p:txBody>
          <a:bodyPr anchor="ctr"/>
          <a:lstStyle/>
          <a:p>
            <a:pPr algn="ctr"/>
            <a:r>
              <a:rPr lang="ru-RU" sz="3200" u="sng" dirty="0" smtClean="0">
                <a:solidFill>
                  <a:srgbClr val="002060"/>
                </a:solidFill>
              </a:rPr>
              <a:t/>
            </a:r>
            <a:br>
              <a:rPr lang="ru-RU" sz="3200" u="sng" dirty="0" smtClean="0">
                <a:solidFill>
                  <a:srgbClr val="002060"/>
                </a:solidFill>
              </a:rPr>
            </a:br>
            <a:r>
              <a:rPr lang="ru-RU" sz="3200" u="sng" dirty="0" smtClean="0">
                <a:solidFill>
                  <a:srgbClr val="002060"/>
                </a:solidFill>
              </a:rPr>
              <a:t/>
            </a:r>
            <a:br>
              <a:rPr lang="ru-RU" sz="3200" u="sng" dirty="0" smtClean="0">
                <a:solidFill>
                  <a:srgbClr val="002060"/>
                </a:solidFill>
              </a:rPr>
            </a:b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0"/>
            <a:ext cx="9144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Arial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214282" y="0"/>
            <a:ext cx="8643998" cy="69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 корригирующих мероприятий 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В календарно-тематическом плане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воспитательно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образовательной деятельности необходимо систематически планировать следующие формы работы: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д/и, беседы с рассматриванием, чтение худ литературы  ,закрепляя понимание детьми слов, обозначающих   форму ,количество, геометрические фигуры и т.п.; работу над проектами по  формированию математических представлений и сенсорному развитию  ;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досуговую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деятельность,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просмотр презентаций, видеороликов, обучающих мультфильмов ;индивидуальную работу по РЭМП.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Срок :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постоянно</a:t>
            </a:r>
            <a:endParaRPr kumimoji="0" lang="ru-RU" sz="105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2.Воспитателям всех возрастных групп ДОУ продолжать проводить запланированные формы работы с детьми и родителями (законными представителями) в том числе и   итоговые мероприятия по математическому и сенсорному развитию    детей в соответствии с возрастом через различные формы работы такие как КВН, викторина, мастер-класс, родительские собрания.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Срок :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постоянно</a:t>
            </a:r>
            <a:endParaRPr kumimoji="0" lang="ru-RU" sz="105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3.Дополнить  центры  развивающих д/и для детей от 3-х лет, центры сенсорного развития  для детей до 3-х лет(группы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общеразвивающей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направленности); центры математического развития (в группах компенсирующей направленности для детей с ТНР) 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дидактическими играми направленных на формирование временных  и пространственных представлений.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Срок: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мая.</a:t>
            </a:r>
            <a:endParaRPr kumimoji="0" lang="ru-RU" sz="105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4.Систематизировать демонстрационный и раздаточный материал для основной образовательной деятельности по сенсорному развитию и развитию математических представлений ,согласно перспективного планирования.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Срок: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29 апреля</a:t>
            </a:r>
            <a:endParaRPr kumimoji="0" lang="ru-RU" sz="105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5.Организовать  в учебной зоне развивающую среду, которая будет содержать наглядный материал (цифры,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составчисла,геометрические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фигуры 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т.п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Срок: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29 апреля</a:t>
            </a:r>
            <a:endParaRPr kumimoji="0" lang="ru-RU" sz="105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4" descr="fon-ma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Содержимое 2"/>
          <p:cNvSpPr>
            <a:spLocks noGrp="1"/>
          </p:cNvSpPr>
          <p:nvPr>
            <p:ph idx="4294967295"/>
          </p:nvPr>
        </p:nvSpPr>
        <p:spPr>
          <a:xfrm>
            <a:off x="0" y="428604"/>
            <a:ext cx="8229600" cy="528955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i="1" dirty="0" smtClean="0">
              <a:latin typeface="Cambria" pitchFamily="18" charset="0"/>
            </a:endParaRPr>
          </a:p>
          <a:p>
            <a:pPr eaLnBrk="1" hangingPunct="1"/>
            <a:endParaRPr lang="ru-RU" dirty="0" smtClean="0">
              <a:latin typeface="Cambr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357166"/>
            <a:ext cx="850112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Деловая игра «Знаток»</a:t>
            </a:r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Назовите цель математического развития дошкольников ?</a:t>
            </a:r>
          </a:p>
          <a:p>
            <a:pPr>
              <a:buFontTx/>
              <a:buChar char="-"/>
            </a:pP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Назовите принципы обучения математике?</a:t>
            </a:r>
          </a:p>
          <a:p>
            <a:pPr>
              <a:buFontTx/>
              <a:buChar char="-"/>
            </a:pP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Назовите методы ,используемые в ООД?</a:t>
            </a:r>
          </a:p>
          <a:p>
            <a:pPr>
              <a:buFontTx/>
              <a:buChar char="-"/>
            </a:pP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Назовите требования к речи воспитателя?</a:t>
            </a:r>
          </a:p>
          <a:p>
            <a:pPr>
              <a:buFontTx/>
              <a:buChar char="-"/>
            </a:pP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Назовите требования к речи детей?</a:t>
            </a:r>
          </a:p>
          <a:p>
            <a:pPr>
              <a:buFontTx/>
              <a:buChar char="-"/>
            </a:pP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Назовите требования к вопросам воспитателя?</a:t>
            </a:r>
          </a:p>
          <a:p>
            <a:pPr>
              <a:buFontTx/>
              <a:buChar char="-"/>
            </a:pP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Назовите требования к ответам детей?</a:t>
            </a:r>
          </a:p>
          <a:p>
            <a:pPr>
              <a:buFontTx/>
              <a:buChar char="-"/>
            </a:pPr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1\Desktop\31c023e62bb40becc3cffd1c79cc336d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4857760"/>
            <a:ext cx="1625264" cy="170972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4" descr="fon-ma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Содержимое 2"/>
          <p:cNvSpPr>
            <a:spLocks noGrp="1"/>
          </p:cNvSpPr>
          <p:nvPr>
            <p:ph idx="4294967295"/>
          </p:nvPr>
        </p:nvSpPr>
        <p:spPr>
          <a:xfrm>
            <a:off x="0" y="428604"/>
            <a:ext cx="8229600" cy="528955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i="1" dirty="0" smtClean="0">
              <a:latin typeface="Cambria" pitchFamily="18" charset="0"/>
            </a:endParaRPr>
          </a:p>
          <a:p>
            <a:pPr eaLnBrk="1" hangingPunct="1"/>
            <a:endParaRPr lang="ru-RU" dirty="0" smtClean="0">
              <a:latin typeface="Cambr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357166"/>
            <a:ext cx="850112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Деловая игра «Знаток»</a:t>
            </a:r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Какие два  вида наглядного материала используются в детском саду на занятиях по сенсорному  и математическому развитию?</a:t>
            </a:r>
          </a:p>
          <a:p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-Каким требованиям должен соответствовать наглядный материал?</a:t>
            </a:r>
          </a:p>
          <a:p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-Какие приемы применяются занятиях по сенсорному  и математическому развитию?</a:t>
            </a:r>
          </a:p>
          <a:p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-Назовите средства формирования элементарных математических представлений?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1\Desktop\31c023e62bb40becc3cffd1c79cc336d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4857760"/>
            <a:ext cx="1625264" cy="170972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4" descr="fon-ma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Содержимое 2"/>
          <p:cNvSpPr>
            <a:spLocks noGrp="1"/>
          </p:cNvSpPr>
          <p:nvPr>
            <p:ph idx="4294967295"/>
          </p:nvPr>
        </p:nvSpPr>
        <p:spPr>
          <a:xfrm>
            <a:off x="0" y="428604"/>
            <a:ext cx="8229600" cy="528955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i="1" dirty="0" smtClean="0">
              <a:latin typeface="Cambr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357166"/>
            <a:ext cx="850112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 опыта работы педагогов:</a:t>
            </a:r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1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2071678"/>
            <a:ext cx="4225925" cy="28670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4" descr="fon-ma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428604"/>
            <a:ext cx="857256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Итоги конкурса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авторских дидактических игр и пособий по ФЭМП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«Золотая коллекция»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Users\Админ\Desktop\10-2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2071678"/>
            <a:ext cx="5539740" cy="3638550"/>
          </a:xfrm>
          <a:prstGeom prst="round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926</TotalTime>
  <Words>468</Words>
  <Application>Microsoft Office PowerPoint</Application>
  <PresentationFormat>Экран (4:3)</PresentationFormat>
  <Paragraphs>68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  Педагогический совет  № 4 «Современные подходы к развитию элементарных математических представлений у детей дошкольного возраста в соответствии с ФГОСДО,ФОП ДО /ФАОП ДО» .</vt:lpstr>
      <vt:lpstr>  </vt:lpstr>
      <vt:lpstr>Слайд 3</vt:lpstr>
      <vt:lpstr>  </vt:lpstr>
      <vt:lpstr>  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«Формирование элементарных математических представлений у дошкольников»</dc:title>
  <dc:creator>Ирина</dc:creator>
  <cp:lastModifiedBy>Админ</cp:lastModifiedBy>
  <cp:revision>84</cp:revision>
  <dcterms:created xsi:type="dcterms:W3CDTF">2016-01-13T05:41:22Z</dcterms:created>
  <dcterms:modified xsi:type="dcterms:W3CDTF">2025-05-26T08:50:22Z</dcterms:modified>
</cp:coreProperties>
</file>