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4" r:id="rId4"/>
    <p:sldId id="258" r:id="rId5"/>
    <p:sldId id="259" r:id="rId6"/>
    <p:sldId id="260" r:id="rId7"/>
    <p:sldId id="262" r:id="rId8"/>
    <p:sldId id="263" r:id="rId9"/>
    <p:sldId id="26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38B5829-B343-4C94-B4C1-C803A2181A7A}" type="datetimeFigureOut">
              <a:rPr lang="ru-RU" smtClean="0"/>
              <a:t>23.05.2025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BA0139E-1B22-4D47-81C1-B0C0012918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8B5829-B343-4C94-B4C1-C803A2181A7A}" type="datetimeFigureOut">
              <a:rPr lang="ru-RU" smtClean="0"/>
              <a:t>23.05.2025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A0139E-1B22-4D47-81C1-B0C0012918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8B5829-B343-4C94-B4C1-C803A2181A7A}" type="datetimeFigureOut">
              <a:rPr lang="ru-RU" smtClean="0"/>
              <a:t>23.05.2025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A0139E-1B22-4D47-81C1-B0C0012918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8B5829-B343-4C94-B4C1-C803A2181A7A}" type="datetimeFigureOut">
              <a:rPr lang="ru-RU" smtClean="0"/>
              <a:t>23.05.2025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A0139E-1B22-4D47-81C1-B0C0012918E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8B5829-B343-4C94-B4C1-C803A2181A7A}" type="datetimeFigureOut">
              <a:rPr lang="ru-RU" smtClean="0"/>
              <a:t>23.05.2025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A0139E-1B22-4D47-81C1-B0C0012918E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8B5829-B343-4C94-B4C1-C803A2181A7A}" type="datetimeFigureOut">
              <a:rPr lang="ru-RU" smtClean="0"/>
              <a:t>23.05.2025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A0139E-1B22-4D47-81C1-B0C0012918E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8B5829-B343-4C94-B4C1-C803A2181A7A}" type="datetimeFigureOut">
              <a:rPr lang="ru-RU" smtClean="0"/>
              <a:t>23.05.2025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A0139E-1B22-4D47-81C1-B0C0012918E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8B5829-B343-4C94-B4C1-C803A2181A7A}" type="datetimeFigureOut">
              <a:rPr lang="ru-RU" smtClean="0"/>
              <a:t>23.05.2025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A0139E-1B22-4D47-81C1-B0C0012918E3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8B5829-B343-4C94-B4C1-C803A2181A7A}" type="datetimeFigureOut">
              <a:rPr lang="ru-RU" smtClean="0"/>
              <a:t>23.05.2025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A0139E-1B22-4D47-81C1-B0C0012918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38B5829-B343-4C94-B4C1-C803A2181A7A}" type="datetimeFigureOut">
              <a:rPr lang="ru-RU" smtClean="0"/>
              <a:t>23.05.2025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A0139E-1B22-4D47-81C1-B0C0012918E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38B5829-B343-4C94-B4C1-C803A2181A7A}" type="datetimeFigureOut">
              <a:rPr lang="ru-RU" smtClean="0"/>
              <a:t>23.05.2025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BA0139E-1B22-4D47-81C1-B0C0012918E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38B5829-B343-4C94-B4C1-C803A2181A7A}" type="datetimeFigureOut">
              <a:rPr lang="ru-RU" smtClean="0"/>
              <a:t>23.05.2025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BA0139E-1B22-4D47-81C1-B0C0012918E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108011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0" dirty="0" smtClean="0">
                <a:solidFill>
                  <a:schemeClr val="tx1"/>
                </a:soli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2000" b="0" dirty="0" smtClean="0">
                <a:solidFill>
                  <a:schemeClr val="tx1"/>
                </a:solidFill>
                <a:effectLst/>
                <a:latin typeface="Calibri"/>
                <a:ea typeface="Calibri"/>
                <a:cs typeface="Times New Roman"/>
              </a:rPr>
            </a:br>
            <a:r>
              <a:rPr lang="ru-RU" sz="2000" b="0" dirty="0">
                <a:solidFill>
                  <a:schemeClr val="tx1"/>
                </a:soli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2000" b="0" dirty="0">
                <a:solidFill>
                  <a:schemeClr val="tx1"/>
                </a:solidFill>
                <a:effectLst/>
                <a:latin typeface="Calibri"/>
                <a:ea typeface="Calibri"/>
                <a:cs typeface="Times New Roman"/>
              </a:rPr>
            </a:br>
            <a:r>
              <a:rPr lang="ru-RU" sz="2000" b="0" dirty="0" smtClean="0">
                <a:solidFill>
                  <a:schemeClr val="tx1"/>
                </a:soli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2000" b="0" dirty="0" smtClean="0">
                <a:solidFill>
                  <a:schemeClr val="tx1"/>
                </a:solidFill>
                <a:effectLst/>
                <a:latin typeface="Calibri"/>
                <a:ea typeface="Calibri"/>
                <a:cs typeface="Times New Roman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МУНИЦИПАЛЬНОЕ АВТОНОМНОЕ ДОШКОЛЬНОЕ ОБРОЗОВАТЕЛЬНОЕ УЧРЕЖДЕНИЕ ГОРОДА НОВОСИБИРСКА 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          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                                  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«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ДЕТКИЙ САД №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101»</a:t>
            </a:r>
            <a:r>
              <a:rPr lang="ru-RU" sz="2000" dirty="0" smtClean="0">
                <a:solidFill>
                  <a:srgbClr val="FFFF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АВТОНОМНОЕ </a:t>
            </a:r>
            <a:r>
              <a:rPr lang="ru-RU" sz="2000" b="0" dirty="0">
                <a:solidFill>
                  <a:srgbClr val="FFFFFF"/>
                </a:solidFill>
                <a:effectLst/>
                <a:latin typeface="Calibri"/>
                <a:ea typeface="Calibri"/>
                <a:cs typeface="Times New Roman"/>
              </a:rPr>
              <a:t>ДОШКОЛЬНОЕ </a:t>
            </a:r>
            <a:r>
              <a:rPr lang="ru-RU" sz="2000" b="0" dirty="0" smtClean="0">
                <a:solidFill>
                  <a:srgbClr val="FFFFFF"/>
                </a:solidFill>
                <a:effectLst/>
                <a:latin typeface="Calibri"/>
                <a:ea typeface="Calibri"/>
                <a:cs typeface="Times New Roman"/>
              </a:rPr>
              <a:t>ОБРОЗОВАТЕЛНОЕ</a:t>
            </a:r>
            <a:r>
              <a:rPr lang="ru-RU" sz="3600" b="0" dirty="0">
                <a:solidFill>
                  <a:schemeClr val="tx1"/>
                </a:soli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3600" b="0" dirty="0">
                <a:solidFill>
                  <a:schemeClr val="tx1"/>
                </a:solidFill>
                <a:effectLst/>
                <a:latin typeface="Calibri"/>
                <a:ea typeface="Calibri"/>
                <a:cs typeface="Times New Roman"/>
              </a:rPr>
            </a:br>
            <a:endParaRPr lang="ru-RU" sz="1400" b="0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916832"/>
            <a:ext cx="7772400" cy="2894479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Тема: «Игры на воде»</a:t>
            </a:r>
          </a:p>
          <a:p>
            <a:pPr algn="ctr"/>
            <a:r>
              <a:rPr lang="ru-RU" sz="2800" dirty="0" smtClean="0"/>
              <a:t>Составитель: инструктор по физической культуре (плавание)</a:t>
            </a:r>
          </a:p>
          <a:p>
            <a:pPr algn="ctr"/>
            <a:r>
              <a:rPr lang="ru-RU" sz="2800" dirty="0" err="1" smtClean="0"/>
              <a:t>Рачкова</a:t>
            </a:r>
            <a:r>
              <a:rPr lang="ru-RU" sz="2800" dirty="0" smtClean="0"/>
              <a:t> И.Е.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88103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6264696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effectLst/>
              </a:rPr>
              <a:t>Актуальность: </a:t>
            </a:r>
            <a:r>
              <a:rPr lang="ru-RU" sz="2800" b="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2800" b="0" dirty="0" smtClean="0">
                <a:solidFill>
                  <a:schemeClr val="tx1"/>
                </a:solidFill>
                <a:effectLst/>
              </a:rPr>
            </a:br>
            <a:r>
              <a:rPr lang="ru-RU" sz="2800" b="0" dirty="0" smtClean="0">
                <a:solidFill>
                  <a:schemeClr val="tx1"/>
                </a:solidFill>
                <a:effectLst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YS Text"/>
              </a:rPr>
              <a:t>Освоение плавательных навыков</a:t>
            </a:r>
            <a:r>
              <a:rPr lang="ru-RU" sz="2000" b="0" dirty="0">
                <a:solidFill>
                  <a:schemeClr val="tx1"/>
                </a:solidFill>
                <a:effectLst/>
                <a:latin typeface="YS Text"/>
              </a:rPr>
              <a:t>. Игры помогают научиться держаться на воде, выполнять основные движения и дыхание. </a:t>
            </a:r>
            <a:r>
              <a:rPr lang="ru-RU" sz="2000" b="0" dirty="0" smtClean="0">
                <a:solidFill>
                  <a:schemeClr val="tx1"/>
                </a:solidFill>
                <a:effectLst/>
                <a:latin typeface="YS Text"/>
              </a:rPr>
              <a:t/>
            </a:r>
            <a:br>
              <a:rPr lang="ru-RU" sz="2000" b="0" dirty="0" smtClean="0">
                <a:solidFill>
                  <a:schemeClr val="tx1"/>
                </a:solidFill>
                <a:effectLst/>
                <a:latin typeface="YS Text"/>
              </a:rPr>
            </a:br>
            <a:r>
              <a:rPr lang="ru-RU" sz="2000" dirty="0">
                <a:solidFill>
                  <a:schemeClr val="tx1"/>
                </a:solidFill>
                <a:effectLst/>
                <a:latin typeface="YS Text"/>
              </a:rPr>
              <a:t>Преодоление страха перед водой</a:t>
            </a:r>
            <a:r>
              <a:rPr lang="ru-RU" sz="2000" b="0" dirty="0">
                <a:solidFill>
                  <a:schemeClr val="tx1"/>
                </a:solidFill>
                <a:effectLst/>
                <a:latin typeface="YS Text"/>
              </a:rPr>
              <a:t>. Игра создаёт эмоциональный фон, снимает напряжение, помогает детям без страха входить в воду</a:t>
            </a:r>
            <a:r>
              <a:rPr lang="ru-RU" sz="2000" b="0" dirty="0" smtClean="0">
                <a:solidFill>
                  <a:schemeClr val="tx1"/>
                </a:solidFill>
                <a:effectLst/>
                <a:latin typeface="YS Text"/>
              </a:rPr>
              <a:t>.</a:t>
            </a:r>
            <a:br>
              <a:rPr lang="ru-RU" sz="2000" b="0" dirty="0" smtClean="0">
                <a:solidFill>
                  <a:schemeClr val="tx1"/>
                </a:solidFill>
                <a:effectLst/>
                <a:latin typeface="YS Text"/>
              </a:rPr>
            </a:br>
            <a:r>
              <a:rPr lang="ru-RU" sz="2000" dirty="0">
                <a:solidFill>
                  <a:schemeClr val="tx1"/>
                </a:solidFill>
                <a:effectLst/>
                <a:latin typeface="YS Text"/>
              </a:rPr>
              <a:t>Знакомство со свойствами воды</a:t>
            </a:r>
            <a:r>
              <a:rPr lang="ru-RU" sz="2000" b="0" dirty="0">
                <a:solidFill>
                  <a:schemeClr val="tx1"/>
                </a:solidFill>
                <a:effectLst/>
                <a:latin typeface="YS Text"/>
              </a:rPr>
              <a:t>. Через игры дети учатся работать с водой, расширять представления об окружающем мире. </a:t>
            </a:r>
            <a:r>
              <a:rPr lang="ru-RU" sz="2000" b="0" dirty="0" smtClean="0">
                <a:solidFill>
                  <a:schemeClr val="tx1"/>
                </a:solidFill>
                <a:effectLst/>
                <a:latin typeface="YS Text"/>
              </a:rPr>
              <a:t/>
            </a:r>
            <a:br>
              <a:rPr lang="ru-RU" sz="2000" b="0" dirty="0" smtClean="0">
                <a:solidFill>
                  <a:schemeClr val="tx1"/>
                </a:solidFill>
                <a:effectLst/>
                <a:latin typeface="YS Text"/>
              </a:rPr>
            </a:br>
            <a:r>
              <a:rPr lang="ru-RU" sz="2000" dirty="0">
                <a:solidFill>
                  <a:schemeClr val="tx1"/>
                </a:solidFill>
                <a:effectLst/>
                <a:latin typeface="YS Text"/>
              </a:rPr>
              <a:t>Развитие физических качеств</a:t>
            </a:r>
            <a:r>
              <a:rPr lang="ru-RU" sz="2000" b="0" dirty="0">
                <a:solidFill>
                  <a:schemeClr val="tx1"/>
                </a:solidFill>
                <a:effectLst/>
                <a:latin typeface="YS Text"/>
              </a:rPr>
              <a:t>. Игры помогают развить выносливость, смелость, решительность, ловкость, быстроту реакции.</a:t>
            </a:r>
            <a:endParaRPr lang="ru-RU" sz="2000" b="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10173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5275"/>
            <a:ext cx="8229600" cy="626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7066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ru-RU" sz="2000" dirty="0">
                <a:latin typeface="+mj-lt"/>
              </a:rPr>
              <a:t>Игры помогают детям преодолеть чувство неуверенности и страха, адаптироваться в воде, научиться уверенно входить и погружаться в неё, передвигаться </a:t>
            </a:r>
            <a:r>
              <a:rPr lang="ru-RU" sz="2000" dirty="0" smtClean="0">
                <a:latin typeface="+mj-lt"/>
              </a:rPr>
              <a:t>без </a:t>
            </a:r>
            <a:r>
              <a:rPr lang="ru-RU" sz="2000" dirty="0">
                <a:latin typeface="+mj-lt"/>
              </a:rPr>
              <a:t>напряжения. </a:t>
            </a:r>
            <a:endParaRPr lang="ru-RU" sz="2000" dirty="0" smtClean="0">
              <a:latin typeface="+mj-lt"/>
            </a:endParaRPr>
          </a:p>
          <a:p>
            <a:endParaRPr lang="ru-RU" sz="2000" dirty="0">
              <a:solidFill>
                <a:srgbClr val="333333"/>
              </a:solidFill>
              <a:latin typeface="+mj-lt"/>
            </a:endParaRPr>
          </a:p>
          <a:p>
            <a:pPr marL="109728" indent="0">
              <a:buNone/>
            </a:pPr>
            <a:r>
              <a:rPr lang="ru-RU" sz="3200" b="1" dirty="0" smtClean="0">
                <a:latin typeface="+mj-lt"/>
              </a:rPr>
              <a:t>Задачи:</a:t>
            </a:r>
          </a:p>
          <a:p>
            <a:pPr marL="109728" indent="0">
              <a:buNone/>
            </a:pPr>
            <a:r>
              <a:rPr lang="ru-RU" sz="2000" dirty="0" smtClean="0">
                <a:latin typeface="+mj-lt"/>
              </a:rPr>
              <a:t>Способствовать освоению с водой, ходьба и бег в воде.</a:t>
            </a:r>
            <a:endParaRPr lang="ru-RU" sz="2000" dirty="0">
              <a:latin typeface="+mj-lt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effectLst/>
              </a:rPr>
              <a:t>Цель:</a:t>
            </a:r>
            <a:endParaRPr lang="ru-RU" sz="320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18926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170579"/>
          </a:xfrm>
        </p:spPr>
        <p:txBody>
          <a:bodyPr/>
          <a:lstStyle/>
          <a:p>
            <a:pPr marL="109728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1340768"/>
            <a:ext cx="8229600" cy="4176464"/>
          </a:xfrm>
        </p:spPr>
        <p:txBody>
          <a:bodyPr>
            <a:noAutofit/>
          </a:bodyPr>
          <a:lstStyle/>
          <a:p>
            <a:r>
              <a:rPr lang="ru-RU" sz="2800" b="0" u="sng" dirty="0">
                <a:solidFill>
                  <a:schemeClr val="tx1"/>
                </a:solidFill>
                <a:effectLst/>
                <a:latin typeface="Times New Roman"/>
              </a:rPr>
              <a:t>Описание</a:t>
            </a:r>
            <a:r>
              <a:rPr lang="ru-RU" sz="1800" b="0" u="sng" dirty="0">
                <a:solidFill>
                  <a:schemeClr val="tx1"/>
                </a:solidFill>
                <a:effectLst/>
                <a:latin typeface="Times New Roman"/>
              </a:rPr>
              <a:t>.</a:t>
            </a:r>
            <a:r>
              <a:rPr lang="ru-RU" sz="1800" b="0" dirty="0">
                <a:solidFill>
                  <a:schemeClr val="tx1"/>
                </a:solidFill>
                <a:effectLst/>
                <a:latin typeface="Times New Roman"/>
              </a:rPr>
              <a:t> </a:t>
            </a:r>
            <a:r>
              <a:rPr lang="ru-RU" sz="1800" b="0" dirty="0" smtClean="0">
                <a:solidFill>
                  <a:schemeClr val="tx1"/>
                </a:solidFill>
                <a:effectLst/>
                <a:latin typeface="Times New Roman"/>
              </a:rPr>
              <a:t> </a:t>
            </a:r>
            <a:r>
              <a:rPr lang="ru-RU" sz="1800" b="0" dirty="0" smtClean="0">
                <a:solidFill>
                  <a:schemeClr val="tx1"/>
                </a:solidFill>
                <a:effectLst/>
              </a:rPr>
              <a:t>Дети </a:t>
            </a:r>
            <a:r>
              <a:rPr lang="ru-RU" sz="1800" b="0" dirty="0">
                <a:solidFill>
                  <a:schemeClr val="tx1"/>
                </a:solidFill>
                <a:effectLst/>
              </a:rPr>
              <a:t>становятся в круг и берутся за руки. По сигналу преподавателя они начинают движение по кругу, постепенно ускоряя шаг. Вместе с преподавателем дети произносят:</a:t>
            </a:r>
            <a:br>
              <a:rPr lang="ru-RU" sz="1800" b="0" dirty="0">
                <a:solidFill>
                  <a:schemeClr val="tx1"/>
                </a:solidFill>
                <a:effectLst/>
              </a:rPr>
            </a:br>
            <a:r>
              <a:rPr lang="ru-RU" sz="1800" b="0" dirty="0">
                <a:solidFill>
                  <a:schemeClr val="tx1"/>
                </a:solidFill>
                <a:effectLst/>
              </a:rPr>
              <a:t>                                 Еле-еле, еле-еле закружились карусели,</a:t>
            </a:r>
            <a:br>
              <a:rPr lang="ru-RU" sz="1800" b="0" dirty="0">
                <a:solidFill>
                  <a:schemeClr val="tx1"/>
                </a:solidFill>
                <a:effectLst/>
              </a:rPr>
            </a:br>
            <a:r>
              <a:rPr lang="ru-RU" sz="1800" b="0" dirty="0">
                <a:solidFill>
                  <a:schemeClr val="tx1"/>
                </a:solidFill>
                <a:effectLst/>
              </a:rPr>
              <a:t>А потом, потом, потом - Все бегом, бегом, бегом!</a:t>
            </a:r>
            <a:br>
              <a:rPr lang="ru-RU" sz="1800" b="0" dirty="0">
                <a:solidFill>
                  <a:schemeClr val="tx1"/>
                </a:solidFill>
                <a:effectLst/>
              </a:rPr>
            </a:br>
            <a:r>
              <a:rPr lang="ru-RU" sz="1800" b="0" dirty="0">
                <a:solidFill>
                  <a:schemeClr val="tx1"/>
                </a:solidFill>
                <a:effectLst/>
              </a:rPr>
              <a:t>Дети бегут по кругу. Затем преподаватель произносит:</a:t>
            </a:r>
            <a:br>
              <a:rPr lang="ru-RU" sz="1800" b="0" dirty="0">
                <a:solidFill>
                  <a:schemeClr val="tx1"/>
                </a:solidFill>
                <a:effectLst/>
              </a:rPr>
            </a:br>
            <a:r>
              <a:rPr lang="ru-RU" sz="1800" b="0" dirty="0">
                <a:solidFill>
                  <a:schemeClr val="tx1"/>
                </a:solidFill>
                <a:effectLst/>
              </a:rPr>
              <a:t>                                Тише, тише, не спешите, карусель остановите!</a:t>
            </a:r>
            <a:br>
              <a:rPr lang="ru-RU" sz="1800" b="0" dirty="0">
                <a:solidFill>
                  <a:schemeClr val="tx1"/>
                </a:solidFill>
                <a:effectLst/>
              </a:rPr>
            </a:br>
            <a:r>
              <a:rPr lang="ru-RU" sz="1800" b="0" dirty="0">
                <a:solidFill>
                  <a:schemeClr val="tx1"/>
                </a:solidFill>
                <a:effectLst/>
              </a:rPr>
              <a:t>                                 Раз-два, раз-два вот и кончилась игра.</a:t>
            </a:r>
            <a:br>
              <a:rPr lang="ru-RU" sz="1800" b="0" dirty="0">
                <a:solidFill>
                  <a:schemeClr val="tx1"/>
                </a:solidFill>
                <a:effectLst/>
              </a:rPr>
            </a:br>
            <a:r>
              <a:rPr lang="ru-RU" sz="1800" b="0" dirty="0">
                <a:solidFill>
                  <a:schemeClr val="tx1"/>
                </a:solidFill>
                <a:effectLst/>
              </a:rPr>
              <a:t>Дети останавливаются.</a:t>
            </a:r>
            <a:r>
              <a:rPr lang="ru-RU" sz="1800" b="0" dirty="0">
                <a:solidFill>
                  <a:schemeClr val="tx1"/>
                </a:solidFill>
                <a:effectLst/>
                <a:latin typeface="Arial"/>
              </a:rPr>
              <a:t/>
            </a:r>
            <a:br>
              <a:rPr lang="ru-RU" sz="1800" b="0" dirty="0">
                <a:solidFill>
                  <a:schemeClr val="tx1"/>
                </a:solidFill>
                <a:effectLst/>
                <a:latin typeface="Arial"/>
              </a:rPr>
            </a:br>
            <a:r>
              <a:rPr lang="ru-RU" sz="2800" b="0" u="sng" dirty="0">
                <a:solidFill>
                  <a:schemeClr val="tx1"/>
                </a:solidFill>
                <a:effectLst/>
                <a:latin typeface="Times New Roman"/>
              </a:rPr>
              <a:t>Правила</a:t>
            </a:r>
            <a:r>
              <a:rPr lang="ru-RU" sz="1800" b="0" u="sng" dirty="0">
                <a:solidFill>
                  <a:schemeClr val="tx1"/>
                </a:solidFill>
                <a:effectLst/>
                <a:latin typeface="Times New Roman"/>
              </a:rPr>
              <a:t>.</a:t>
            </a:r>
            <a:r>
              <a:rPr lang="ru-RU" sz="1800" b="0" dirty="0">
                <a:solidFill>
                  <a:schemeClr val="tx1"/>
                </a:solidFill>
                <a:effectLst/>
                <a:latin typeface="Times New Roman"/>
              </a:rPr>
              <a:t> </a:t>
            </a:r>
            <a:r>
              <a:rPr lang="ru-RU" sz="1800" b="0" dirty="0">
                <a:solidFill>
                  <a:schemeClr val="tx1"/>
                </a:solidFill>
                <a:effectLst/>
              </a:rPr>
              <a:t>Выполнять движения в соответствии с текстом, не тянуть товарища</a:t>
            </a:r>
            <a:r>
              <a:rPr lang="ru-RU" sz="1800" b="0" dirty="0" smtClean="0">
                <a:solidFill>
                  <a:schemeClr val="tx1"/>
                </a:solidFill>
                <a:effectLst/>
              </a:rPr>
              <a:t>.</a:t>
            </a:r>
            <a:br>
              <a:rPr lang="ru-RU" sz="1800" b="0" dirty="0" smtClean="0">
                <a:solidFill>
                  <a:schemeClr val="tx1"/>
                </a:solidFill>
                <a:effectLst/>
              </a:rPr>
            </a:br>
            <a:r>
              <a:rPr lang="ru-RU" sz="1800" b="0" dirty="0">
                <a:solidFill>
                  <a:schemeClr val="tx1"/>
                </a:solidFill>
                <a:effectLst/>
                <a:latin typeface="Arial"/>
              </a:rPr>
              <a:t/>
            </a:r>
            <a:br>
              <a:rPr lang="ru-RU" sz="1800" b="0" dirty="0">
                <a:solidFill>
                  <a:schemeClr val="tx1"/>
                </a:solidFill>
                <a:effectLst/>
                <a:latin typeface="Arial"/>
              </a:rPr>
            </a:br>
            <a:endParaRPr lang="ru-RU" sz="1800" b="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748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97038"/>
            <a:ext cx="3973194" cy="397319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WhatsApp Image 2025-05-22 at 08.20.56 (2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700808"/>
            <a:ext cx="3888432" cy="3962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6517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3816424"/>
          </a:xfrm>
        </p:spPr>
        <p:txBody>
          <a:bodyPr>
            <a:normAutofit/>
          </a:bodyPr>
          <a:lstStyle/>
          <a:p>
            <a:r>
              <a:rPr lang="ru-RU" sz="3600" i="1" dirty="0" smtClean="0">
                <a:solidFill>
                  <a:schemeClr val="tx1"/>
                </a:solidFill>
                <a:effectLst/>
                <a:latin typeface="Lora"/>
              </a:rPr>
              <a:t>Игра «Поплавок</a:t>
            </a:r>
            <a:r>
              <a:rPr lang="ru-RU" sz="3600" i="1" dirty="0">
                <a:solidFill>
                  <a:schemeClr val="tx1"/>
                </a:solidFill>
                <a:effectLst/>
                <a:latin typeface="Lora"/>
              </a:rPr>
              <a:t>»</a:t>
            </a:r>
            <a:r>
              <a:rPr lang="ru-RU" sz="3600" b="0" dirty="0">
                <a:solidFill>
                  <a:srgbClr val="373D3F"/>
                </a:solidFill>
                <a:effectLst/>
                <a:latin typeface="Lora"/>
              </a:rPr>
              <a:t/>
            </a:r>
            <a:br>
              <a:rPr lang="ru-RU" sz="3600" b="0" dirty="0">
                <a:solidFill>
                  <a:srgbClr val="373D3F"/>
                </a:solidFill>
                <a:effectLst/>
                <a:latin typeface="Lora"/>
              </a:rPr>
            </a:br>
            <a:r>
              <a:rPr lang="ru-RU" sz="3600" b="0" dirty="0" smtClean="0">
                <a:solidFill>
                  <a:srgbClr val="373D3F"/>
                </a:solidFill>
                <a:effectLst/>
                <a:latin typeface="Lora"/>
              </a:rPr>
              <a:t/>
            </a:r>
            <a:br>
              <a:rPr lang="ru-RU" sz="3600" b="0" dirty="0" smtClean="0">
                <a:solidFill>
                  <a:srgbClr val="373D3F"/>
                </a:solidFill>
                <a:effectLst/>
                <a:latin typeface="Lora"/>
              </a:rPr>
            </a:br>
            <a:r>
              <a:rPr lang="ru-RU" b="0" i="1" dirty="0" smtClean="0">
                <a:solidFill>
                  <a:schemeClr val="tx1"/>
                </a:solidFill>
                <a:effectLst/>
                <a:latin typeface="Lora"/>
              </a:rPr>
              <a:t>Задачи:</a:t>
            </a:r>
            <a:r>
              <a:rPr lang="ru-RU" b="0" dirty="0">
                <a:solidFill>
                  <a:schemeClr val="tx1"/>
                </a:solidFill>
                <a:effectLst/>
                <a:latin typeface="Lora"/>
              </a:rPr>
              <a:t> </a:t>
            </a:r>
            <a:r>
              <a:rPr lang="ru-RU" sz="2800" b="0" dirty="0">
                <a:solidFill>
                  <a:schemeClr val="tx1"/>
                </a:solidFill>
                <a:effectLst/>
                <a:latin typeface="Lora"/>
              </a:rPr>
              <a:t>ознакомление с подъемной силой воды, ощущением состояния невесомости</a:t>
            </a:r>
            <a:r>
              <a:rPr lang="ru-RU" sz="2800" b="0" dirty="0" smtClean="0">
                <a:solidFill>
                  <a:schemeClr val="tx1"/>
                </a:solidFill>
                <a:effectLst/>
                <a:latin typeface="Lora"/>
              </a:rPr>
              <a:t>.</a:t>
            </a:r>
            <a:br>
              <a:rPr lang="ru-RU" sz="2800" b="0" dirty="0" smtClean="0">
                <a:solidFill>
                  <a:schemeClr val="tx1"/>
                </a:solidFill>
                <a:effectLst/>
                <a:latin typeface="Lora"/>
              </a:rPr>
            </a:br>
            <a:r>
              <a:rPr lang="ru-RU" sz="2800" b="0" dirty="0">
                <a:solidFill>
                  <a:schemeClr val="tx1"/>
                </a:solidFill>
                <a:effectLst/>
                <a:latin typeface="Lora"/>
              </a:rPr>
              <a:t/>
            </a:r>
            <a:br>
              <a:rPr lang="ru-RU" sz="2800" b="0" dirty="0">
                <a:solidFill>
                  <a:schemeClr val="tx1"/>
                </a:solidFill>
                <a:effectLst/>
                <a:latin typeface="Lora"/>
              </a:rPr>
            </a:b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981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12776"/>
            <a:ext cx="3672408" cy="460851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Новая папка (5)\фото\0c64a9ec-a51c-440e-b207-e9b8735918f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663" y="1556792"/>
            <a:ext cx="3777837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4216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ru-RU" sz="2400" dirty="0">
                <a:latin typeface="+mj-lt"/>
              </a:rPr>
              <a:t>Игры делают </a:t>
            </a:r>
            <a:r>
              <a:rPr lang="ru-RU" sz="2400" dirty="0" smtClean="0">
                <a:latin typeface="+mj-lt"/>
              </a:rPr>
              <a:t> </a:t>
            </a:r>
            <a:r>
              <a:rPr lang="ru-RU" sz="2400" dirty="0">
                <a:latin typeface="+mj-lt"/>
              </a:rPr>
              <a:t>более увлекательной и интересной, помогают детям сохранять желание заниматься</a:t>
            </a:r>
            <a:r>
              <a:rPr lang="ru-RU" sz="2400" dirty="0" smtClean="0">
                <a:latin typeface="+mj-lt"/>
              </a:rPr>
              <a:t>.</a:t>
            </a:r>
          </a:p>
          <a:p>
            <a:pPr marL="109728" indent="0">
              <a:buNone/>
            </a:pPr>
            <a:r>
              <a:rPr lang="ru-RU" sz="2400" dirty="0">
                <a:latin typeface="+mj-lt"/>
              </a:rPr>
              <a:t>Игры включают разнообразные движения, которые помогают детям развивать координацию, гибкость и ловкость</a:t>
            </a:r>
            <a:r>
              <a:rPr lang="ru-RU" sz="2400" dirty="0" smtClean="0">
                <a:latin typeface="+mj-lt"/>
              </a:rPr>
              <a:t>.</a:t>
            </a:r>
          </a:p>
          <a:p>
            <a:pPr marL="109728" indent="0">
              <a:buNone/>
            </a:pPr>
            <a:r>
              <a:rPr lang="ru-RU" sz="2400" dirty="0">
                <a:latin typeface="+mj-lt"/>
              </a:rPr>
              <a:t>Игры позволяют детям обучаться плаванию в игровой форме, что делает процесс более лёгким и запоминающимся.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effectLst/>
              </a:rPr>
              <a:t>Вывод:</a:t>
            </a:r>
            <a:endParaRPr lang="ru-RU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801380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132</TotalTime>
  <Words>101</Words>
  <Application>Microsoft Office PowerPoint</Application>
  <PresentationFormat>Экран (4:3)</PresentationFormat>
  <Paragraphs>16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Открытая</vt:lpstr>
      <vt:lpstr>   МУНИЦИПАЛЬНОЕ АВТОНОМНОЕ ДОШКОЛЬНОЕ ОБРОЗОВАТЕЛЬНОЕ УЧРЕЖДЕНИЕ ГОРОДА НОВОСИБИРСКА                                                 «ДЕТКИЙ САД №101»АВТОНОМНОЕ ДОШКОЛЬНОЕ ОБРОЗОВАТЕЛНОЕ </vt:lpstr>
      <vt:lpstr>Актуальность:   Освоение плавательных навыков. Игры помогают научиться держаться на воде, выполнять основные движения и дыхание.  Преодоление страха перед водой. Игра создаёт эмоциональный фон, снимает напряжение, помогает детям без страха входить в воду. Знакомство со свойствами воды. Через игры дети учатся работать с водой, расширять представления об окружающем мире.  Развитие физических качеств. Игры помогают развить выносливость, смелость, решительность, ловкость, быстроту реакции.</vt:lpstr>
      <vt:lpstr>Презентация PowerPoint</vt:lpstr>
      <vt:lpstr>Цель:</vt:lpstr>
      <vt:lpstr>Описание.  Дети становятся в круг и берутся за руки. По сигналу преподавателя они начинают движение по кругу, постепенно ускоряя шаг. Вместе с преподавателем дети произносят:                                  Еле-еле, еле-еле закружились карусели, А потом, потом, потом - Все бегом, бегом, бегом! Дети бегут по кругу. Затем преподаватель произносит:                                 Тише, тише, не спешите, карусель остановите!                                  Раз-два, раз-два вот и кончилась игра. Дети останавливаются. Правила. Выполнять движения в соответствии с текстом, не тянуть товарища.  </vt:lpstr>
      <vt:lpstr>Презентация PowerPoint</vt:lpstr>
      <vt:lpstr>Игра «Поплавок»  Задачи: ознакомление с подъемной силой воды, ощущением состояния невесомости.  </vt:lpstr>
      <vt:lpstr>Презентация PowerPoint</vt:lpstr>
      <vt:lpstr>Вывод: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ДОШКОЛЬНОЕ ОБРОЗОВАТЕЛЬНОЕ УЧРЕЖДЕНИЕ ГОРОДА НОВОСИБИРСКА «ДЕТКИЙ САД №101АВТОНОМНОЕ ДОШКОЛЬНОЕ ОБРОЗОВАТЕЛЬНОЕ</dc:title>
  <dc:creator>user</dc:creator>
  <cp:lastModifiedBy>Admin</cp:lastModifiedBy>
  <cp:revision>10</cp:revision>
  <dcterms:created xsi:type="dcterms:W3CDTF">2025-05-22T02:18:54Z</dcterms:created>
  <dcterms:modified xsi:type="dcterms:W3CDTF">2025-05-23T02:00:14Z</dcterms:modified>
</cp:coreProperties>
</file>