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1" r:id="rId2"/>
    <p:sldId id="307" r:id="rId3"/>
    <p:sldId id="277" r:id="rId4"/>
    <p:sldId id="309" r:id="rId5"/>
    <p:sldId id="308" r:id="rId6"/>
    <p:sldId id="294" r:id="rId7"/>
    <p:sldId id="301" r:id="rId8"/>
    <p:sldId id="302" r:id="rId9"/>
    <p:sldId id="315" r:id="rId10"/>
    <p:sldId id="303" r:id="rId11"/>
    <p:sldId id="273" r:id="rId12"/>
    <p:sldId id="264" r:id="rId13"/>
    <p:sldId id="261" r:id="rId14"/>
    <p:sldId id="269" r:id="rId15"/>
    <p:sldId id="263" r:id="rId16"/>
    <p:sldId id="314" r:id="rId17"/>
    <p:sldId id="276" r:id="rId18"/>
    <p:sldId id="275" r:id="rId19"/>
    <p:sldId id="281" r:id="rId20"/>
    <p:sldId id="287" r:id="rId21"/>
    <p:sldId id="278" r:id="rId22"/>
    <p:sldId id="316" r:id="rId23"/>
    <p:sldId id="280" r:id="rId24"/>
    <p:sldId id="305" r:id="rId25"/>
    <p:sldId id="306" r:id="rId26"/>
    <p:sldId id="304" r:id="rId27"/>
    <p:sldId id="286" r:id="rId28"/>
    <p:sldId id="288" r:id="rId29"/>
    <p:sldId id="313" r:id="rId30"/>
    <p:sldId id="310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6" autoAdjust="0"/>
    <p:restoredTop sz="94660"/>
  </p:normalViewPr>
  <p:slideViewPr>
    <p:cSldViewPr snapToGrid="0">
      <p:cViewPr varScale="1">
        <p:scale>
          <a:sx n="165" d="100"/>
          <a:sy n="165" d="100"/>
        </p:scale>
        <p:origin x="160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EF30034-540E-468F-BFB7-1DE4073D55B3}" type="datetimeFigureOut">
              <a:rPr lang="ru-RU" smtClean="0"/>
              <a:t>15.05.2025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28507AD-D8C6-4850-A3F1-CAC0D5E39D5C}" type="slidenum">
              <a:rPr lang="ru-RU" smtClean="0"/>
              <a:t>‹#›</a:t>
            </a:fld>
            <a:endParaRPr lang="ru-RU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75239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30034-540E-468F-BFB7-1DE4073D55B3}" type="datetimeFigureOut">
              <a:rPr lang="ru-RU" smtClean="0"/>
              <a:t>15.05.2025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507AD-D8C6-4850-A3F1-CAC0D5E39D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219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30034-540E-468F-BFB7-1DE4073D55B3}" type="datetimeFigureOut">
              <a:rPr lang="ru-RU" smtClean="0"/>
              <a:t>15.05.2025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507AD-D8C6-4850-A3F1-CAC0D5E39D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543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30034-540E-468F-BFB7-1DE4073D55B3}" type="datetimeFigureOut">
              <a:rPr lang="ru-RU" smtClean="0"/>
              <a:t>15.05.2025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507AD-D8C6-4850-A3F1-CAC0D5E39D5C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08063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30034-540E-468F-BFB7-1DE4073D55B3}" type="datetimeFigureOut">
              <a:rPr lang="ru-RU" smtClean="0"/>
              <a:t>15.05.2025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507AD-D8C6-4850-A3F1-CAC0D5E39D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1551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30034-540E-468F-BFB7-1DE4073D55B3}" type="datetimeFigureOut">
              <a:rPr lang="ru-RU" smtClean="0"/>
              <a:t>15.05.2025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507AD-D8C6-4850-A3F1-CAC0D5E39D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4118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30034-540E-468F-BFB7-1DE4073D55B3}" type="datetimeFigureOut">
              <a:rPr lang="ru-RU" smtClean="0"/>
              <a:t>15.05.2025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507AD-D8C6-4850-A3F1-CAC0D5E39D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8899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30034-540E-468F-BFB7-1DE4073D55B3}" type="datetimeFigureOut">
              <a:rPr lang="ru-RU" smtClean="0"/>
              <a:t>15.05.2025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507AD-D8C6-4850-A3F1-CAC0D5E39D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518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30034-540E-468F-BFB7-1DE4073D55B3}" type="datetimeFigureOut">
              <a:rPr lang="ru-RU" smtClean="0"/>
              <a:t>15.05.2025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507AD-D8C6-4850-A3F1-CAC0D5E39D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56554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CCCAA1-978D-3CA0-3B76-2CD1736A0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55197B-F27F-348A-0FC9-74C345CCA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AEF0F5-3B9F-606D-1188-F265D3C63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30034-540E-468F-BFB7-1DE4073D55B3}" type="datetimeFigureOut">
              <a:rPr lang="ru-RU" smtClean="0"/>
              <a:t>15.05.2025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62F5AC-CF37-93A1-021D-3CF21B51B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1FF0E1-A01C-2BAF-4FC7-4DF49754C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507AD-D8C6-4850-A3F1-CAC0D5E39D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396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30034-540E-468F-BFB7-1DE4073D55B3}" type="datetimeFigureOut">
              <a:rPr lang="ru-RU" smtClean="0"/>
              <a:t>15.05.2025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507AD-D8C6-4850-A3F1-CAC0D5E39D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068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30034-540E-468F-BFB7-1DE4073D55B3}" type="datetimeFigureOut">
              <a:rPr lang="ru-RU" smtClean="0"/>
              <a:t>15.05.2025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507AD-D8C6-4850-A3F1-CAC0D5E39D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624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30034-540E-468F-BFB7-1DE4073D55B3}" type="datetimeFigureOut">
              <a:rPr lang="ru-RU" smtClean="0"/>
              <a:t>15.05.2025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507AD-D8C6-4850-A3F1-CAC0D5E39D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277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30034-540E-468F-BFB7-1DE4073D55B3}" type="datetimeFigureOut">
              <a:rPr lang="ru-RU" smtClean="0"/>
              <a:t>15.05.2025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507AD-D8C6-4850-A3F1-CAC0D5E39D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21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30034-540E-468F-BFB7-1DE4073D55B3}" type="datetimeFigureOut">
              <a:rPr lang="ru-RU" smtClean="0"/>
              <a:t>15.05.2025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507AD-D8C6-4850-A3F1-CAC0D5E39D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054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30034-540E-468F-BFB7-1DE4073D55B3}" type="datetimeFigureOut">
              <a:rPr lang="ru-RU" smtClean="0"/>
              <a:t>15.05.2025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507AD-D8C6-4850-A3F1-CAC0D5E39D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584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30034-540E-468F-BFB7-1DE4073D55B3}" type="datetimeFigureOut">
              <a:rPr lang="ru-RU" smtClean="0"/>
              <a:t>15.05.2025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507AD-D8C6-4850-A3F1-CAC0D5E39D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067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30034-540E-468F-BFB7-1DE4073D55B3}" type="datetimeFigureOut">
              <a:rPr lang="ru-RU" smtClean="0"/>
              <a:t>15.05.2025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507AD-D8C6-4850-A3F1-CAC0D5E39D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701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EF30034-540E-468F-BFB7-1DE4073D55B3}" type="datetimeFigureOut">
              <a:rPr lang="ru-RU" smtClean="0"/>
              <a:t>15.05.2025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28507AD-D8C6-4850-A3F1-CAC0D5E39D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779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Прямоугольник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8770">
            <a:off x="408972" y="397398"/>
            <a:ext cx="7245751" cy="834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51398" y="18656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Принят закон о поддержке малого и среднего предпринимательства</a:t>
            </a:r>
          </a:p>
        </p:txBody>
      </p:sp>
      <p:pic>
        <p:nvPicPr>
          <p:cNvPr id="3" name="Picture 6" descr="21388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207" y="916805"/>
            <a:ext cx="953313" cy="1515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40466" y="2771951"/>
            <a:ext cx="49469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Принят закон, ограничивающий власть естественных монополий         ( Газпром, РАО « Единая энергетическая система России», Министерство железнодорожного транспорта)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906947" y="2204865"/>
            <a:ext cx="5594429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90000"/>
              </a:lnSpc>
              <a:buFontTx/>
              <a:buNone/>
            </a:pP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В сентябре 2005 года приняты  </a:t>
            </a:r>
            <a:r>
              <a:rPr lang="ru-RU" sz="1400" b="1" i="1" dirty="0">
                <a:latin typeface="Cambria" panose="02040503050406030204" pitchFamily="18" charset="0"/>
                <a:ea typeface="Cambria" panose="02040503050406030204" pitchFamily="18" charset="0"/>
              </a:rPr>
              <a:t>четыре национальных проекта: 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«Здоровье», «Качественное образование», «Доступное и комфортное жилье», «Развитие аграрно-промышленного комплекса».  </a:t>
            </a:r>
          </a:p>
        </p:txBody>
      </p:sp>
      <p:pic>
        <p:nvPicPr>
          <p:cNvPr id="2050" name="Picture 2" descr="ÐÐ°ÑÑÐ¸Ð½ÐºÐ¸ Ð¿Ð¾ Ð·Ð°Ð¿ÑÐ¾ÑÑ ÑÐµÑÑÑÐµ Ð½Ð°ÑÐ¸Ð¾Ð½Ð°Ð»ÑÐ½ÑÑ Ð¿ÑÐ¾ÐµÐºÑÐ°: Â«ÐÐ´Ð¾ÑÐ¾Ð²ÑÐµÂ», Â«ÐÐ°ÑÐµÑÑÐ²ÐµÐ½Ð½Ð¾Ðµ Ð¾Ð±ÑÐ°Ð·Ð¾Ð²Ð°Ð½Ð¸ÐµÂ», Â«ÐÐ¾ÑÑÑÐ¿Ð½Ð¾Ðµ Ð¸ ÐºÐ¾Ð¼ÑÐ¾ÑÑÐ½Ð¾Ðµ Ð¶Ð¸Ð»ÑÐµÂ», Â«Ð Ð°Ð·Ð²Ð¸ÑÐ¸Ðµ Ð°Ð³ÑÐ°ÑÐ½Ð¾-Ð¿ÑÐ¾Ð¼ÑÑÐ»ÐµÐ½Ð½Ð¾Ð³Ð¾ ÐºÐ¾Ð¼Ð¿Ð»ÐµÐºÑÐ°Â»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5961" y="335181"/>
            <a:ext cx="2808312" cy="1574191"/>
          </a:xfrm>
          <a:prstGeom prst="rect">
            <a:avLst/>
          </a:prstGeom>
          <a:noFill/>
        </p:spPr>
      </p:pic>
      <p:pic>
        <p:nvPicPr>
          <p:cNvPr id="2052" name="Picture 4" descr="ÐÐ°ÑÑÐ¸Ð½ÐºÐ¸ Ð¿Ð¾ Ð·Ð°Ð¿ÑÐ¾ÑÑ Ð·Ð°ÐºÐ¾Ð½, Ð¾Ð³ÑÐ°Ð½Ð¸ÑÐ¸Ð²Ð°ÑÑÐ¸Ð¹ Ð²Ð»Ð°ÑÑÑ ÐµÑÑÐµÑÑÐ²ÐµÐ½Ð½ÑÑ Ð¼Ð¾Ð½Ð¾Ð¿Ð¾Ð»Ð¸Ð¹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1904" y="892183"/>
            <a:ext cx="1986785" cy="1492399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723484" y="3962625"/>
            <a:ext cx="57814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2014, 7 — 23 февраля — XXII зимние Олимпийские игры в Сочи.</a:t>
            </a:r>
          </a:p>
        </p:txBody>
      </p:sp>
      <p:pic>
        <p:nvPicPr>
          <p:cNvPr id="2054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505" y="3661682"/>
            <a:ext cx="2857500" cy="2381250"/>
          </a:xfrm>
          <a:prstGeom prst="rect">
            <a:avLst/>
          </a:prstGeom>
          <a:noFill/>
        </p:spPr>
      </p:pic>
      <p:pic>
        <p:nvPicPr>
          <p:cNvPr id="2056" name="Picture 8" descr="ÐÐ°ÑÑÐ¸Ð½ÐºÐ¸ Ð¿Ð¾ Ð·Ð°Ð¿ÑÐ¾ÑÑ Ð¾Ð»Ð¸Ð¼Ð¿Ð¸Ð¹ÑÐºÐ¸Ðµ Ð¸Ð³ÑÑ ÑÐ¾ÑÐ¸ 20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09585" y="4495908"/>
            <a:ext cx="2771800" cy="1729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52E6354E-0240-7B58-DC4B-CB90694353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58904" y="-414338"/>
            <a:ext cx="9056685" cy="1431926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dirty="0">
                <a:solidFill>
                  <a:schemeClr val="tx1"/>
                </a:solidFill>
                <a:latin typeface="Arial Narrow" panose="020B0606020202030204" pitchFamily="34" charset="0"/>
              </a:rPr>
              <a:t>            </a:t>
            </a:r>
            <a:r>
              <a:rPr lang="ru-RU" altLang="ru-RU" sz="3200" dirty="0">
                <a:solidFill>
                  <a:schemeClr val="tx1"/>
                </a:solidFill>
                <a:latin typeface="Arial Narrow" panose="020B0606020202030204" pitchFamily="34" charset="0"/>
              </a:rPr>
              <a:t>Экономика России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79D902F8-13B0-570A-D79D-BA8C3939C3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14538" y="2843450"/>
            <a:ext cx="8933656" cy="2808288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ru-RU" altLang="ru-RU" sz="2400" dirty="0">
                <a:latin typeface="Arial Narrow" panose="020B0606020202030204" pitchFamily="34" charset="0"/>
              </a:rPr>
              <a:t>               </a:t>
            </a:r>
            <a:r>
              <a:rPr lang="ru-RU" altLang="ru-RU" sz="2400" b="1" dirty="0">
                <a:latin typeface="Arial Narrow" panose="020B0606020202030204" pitchFamily="34" charset="0"/>
              </a:rPr>
              <a:t>1989 год                  1997 год               2014 год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ru-RU" altLang="ru-RU" sz="2400" dirty="0">
                <a:latin typeface="Arial Narrow" panose="020B0606020202030204" pitchFamily="34" charset="0"/>
              </a:rPr>
              <a:t>               1. США                      1. США                   1. Китай     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ru-RU" altLang="ru-RU" sz="2400" dirty="0">
                <a:latin typeface="Arial Narrow" panose="020B0606020202030204" pitchFamily="34" charset="0"/>
              </a:rPr>
              <a:t>               </a:t>
            </a:r>
            <a:r>
              <a:rPr lang="ru-RU" altLang="ru-RU" sz="2400" b="1" dirty="0">
                <a:latin typeface="Arial Narrow" panose="020B0606020202030204" pitchFamily="34" charset="0"/>
              </a:rPr>
              <a:t>2. СССР                    </a:t>
            </a:r>
            <a:r>
              <a:rPr lang="ru-RU" altLang="ru-RU" sz="2400" dirty="0">
                <a:latin typeface="Arial Narrow" panose="020B0606020202030204" pitchFamily="34" charset="0"/>
              </a:rPr>
              <a:t>2. Япония            2. США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ru-RU" altLang="ru-RU" sz="2400" dirty="0">
                <a:latin typeface="Arial Narrow" panose="020B0606020202030204" pitchFamily="34" charset="0"/>
              </a:rPr>
              <a:t>               3. Япония              3. Китай                3. Индия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ru-RU" altLang="ru-RU" sz="2400" dirty="0">
                <a:latin typeface="Arial Narrow" panose="020B0606020202030204" pitchFamily="34" charset="0"/>
              </a:rPr>
              <a:t>               4. Германия          4. Германия        4. Япония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ru-RU" altLang="ru-RU" sz="2400" dirty="0">
                <a:latin typeface="Arial Narrow" panose="020B0606020202030204" pitchFamily="34" charset="0"/>
              </a:rPr>
              <a:t>               5. Китай                 ….</a:t>
            </a:r>
            <a:r>
              <a:rPr lang="ru-RU" altLang="ru-RU" sz="2400" b="1" dirty="0">
                <a:latin typeface="Arial Narrow" panose="020B0606020202030204" pitchFamily="34" charset="0"/>
              </a:rPr>
              <a:t>18. Россия       5. Россия</a:t>
            </a:r>
          </a:p>
        </p:txBody>
      </p:sp>
      <p:sp>
        <p:nvSpPr>
          <p:cNvPr id="7172" name="Text Box 4">
            <a:extLst>
              <a:ext uri="{FF2B5EF4-FFF2-40B4-BE49-F238E27FC236}">
                <a16:creationId xmlns:a16="http://schemas.microsoft.com/office/drawing/2014/main" id="{66365FF1-464E-798A-A66E-F41D709A4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765175"/>
            <a:ext cx="11094243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>
                <a:latin typeface="Arial Narrow" panose="020B0606020202030204" pitchFamily="34" charset="0"/>
              </a:rPr>
              <a:t>Экономика СССР с 1938 по 1991 год занимала 2 место в мире после США. Перед распадом СССР в 1990 году было установлено множество рекордов и наивысших показателей в экономике. В 1990-х годах, после перевода экономики России на либеральные рельсы, промышленность России начала стремительно разрушаться. Пика этот процесс достиг к 1998 году, когда индекс промпроизводства опустился до уровня в 48 % от пикового значения 1991 года. В 2000-х годах предпринятые меры по защите и развитию отечественной промышленности привели к её быстрому росту: уже к 2008 году промышленность отыграла большую часть потерь, объём производства вырос до уровня в 85 % от советских показателей. С 2008 по 2013 год промышленность России выросла ещё на 4 %, до уровня в 89 % от 1991 года. </a:t>
            </a:r>
          </a:p>
        </p:txBody>
      </p:sp>
      <p:pic>
        <p:nvPicPr>
          <p:cNvPr id="7173" name="Picture 5">
            <a:extLst>
              <a:ext uri="{FF2B5EF4-FFF2-40B4-BE49-F238E27FC236}">
                <a16:creationId xmlns:a16="http://schemas.microsoft.com/office/drawing/2014/main" id="{17E14634-09EA-A0D4-7EDD-515D567A5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93" y="3005593"/>
            <a:ext cx="143668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94FB7330-53DF-19DA-8F3D-3678E384C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489" y="3026687"/>
            <a:ext cx="1439863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>
            <a:extLst>
              <a:ext uri="{FF2B5EF4-FFF2-40B4-BE49-F238E27FC236}">
                <a16:creationId xmlns:a16="http://schemas.microsoft.com/office/drawing/2014/main" id="{4F571E4E-441A-1CCA-7510-211F752BB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3976013"/>
            <a:ext cx="1216025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A78F154F-B95E-7D81-E7A2-9FF6C117F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4556" y="4238625"/>
            <a:ext cx="1087438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497711" y="675707"/>
            <a:ext cx="988453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dirty="0">
                <a:latin typeface="Arial Narrow" panose="020B0606020202030204" pitchFamily="34" charset="0"/>
              </a:rPr>
              <a:t>Россия начала </a:t>
            </a:r>
            <a:r>
              <a:rPr lang="ru-RU" dirty="0">
                <a:solidFill>
                  <a:srgbClr val="FF0000"/>
                </a:solidFill>
                <a:latin typeface="Arial Narrow" panose="020B0606020202030204" pitchFamily="34" charset="0"/>
              </a:rPr>
              <a:t>выплачивать долги </a:t>
            </a:r>
            <a:r>
              <a:rPr lang="ru-RU" dirty="0">
                <a:latin typeface="Arial Narrow" panose="020B0606020202030204" pitchFamily="34" charset="0"/>
              </a:rPr>
              <a:t>западным странам. Темпы </a:t>
            </a:r>
            <a:r>
              <a:rPr lang="ru-RU" dirty="0">
                <a:solidFill>
                  <a:srgbClr val="FF0000"/>
                </a:solidFill>
                <a:latin typeface="Arial Narrow" panose="020B0606020202030204" pitchFamily="34" charset="0"/>
              </a:rPr>
              <a:t>роста экономики </a:t>
            </a:r>
            <a:r>
              <a:rPr lang="ru-RU" dirty="0">
                <a:latin typeface="Arial Narrow" panose="020B0606020202030204" pitchFamily="34" charset="0"/>
              </a:rPr>
              <a:t>были колоссальными, </a:t>
            </a:r>
            <a:r>
              <a:rPr lang="ru-RU" dirty="0">
                <a:solidFill>
                  <a:srgbClr val="FF0000"/>
                </a:solidFill>
                <a:latin typeface="Arial Narrow" panose="020B0606020202030204" pitchFamily="34" charset="0"/>
              </a:rPr>
              <a:t>впервые за 30 лет. </a:t>
            </a:r>
            <a:r>
              <a:rPr lang="ru-RU" dirty="0">
                <a:latin typeface="Arial Narrow" panose="020B0606020202030204" pitchFamily="34" charset="0"/>
              </a:rPr>
              <a:t>Росли реальные доходы населения. </a:t>
            </a:r>
            <a:r>
              <a:rPr lang="ru-RU" dirty="0">
                <a:solidFill>
                  <a:srgbClr val="FF0000"/>
                </a:solidFill>
                <a:latin typeface="Arial Narrow" panose="020B0606020202030204" pitchFamily="34" charset="0"/>
              </a:rPr>
              <a:t>Доходы бюджета превышали расходы</a:t>
            </a:r>
            <a:r>
              <a:rPr lang="ru-RU" dirty="0">
                <a:latin typeface="Arial Narrow" panose="020B0606020202030204" pitchFamily="34" charset="0"/>
              </a:rPr>
              <a:t>. Проведена аграрная реформа, развивался бизнес, внедрялись новейшие технологии. Росли пенсии и зарплаты. </a:t>
            </a:r>
            <a:r>
              <a:rPr lang="ru-RU" dirty="0">
                <a:latin typeface="Arial Narrow" panose="020B0606020202030204" pitchFamily="34" charset="0"/>
                <a:ea typeface="Cambria" panose="02040503050406030204" pitchFamily="18" charset="0"/>
              </a:rPr>
              <a:t>Увеличились валютные резервы страны</a:t>
            </a:r>
            <a:endParaRPr lang="ru-RU" dirty="0">
              <a:solidFill>
                <a:srgbClr val="FF0000"/>
              </a:solidFill>
              <a:latin typeface="Arial Narrow" panose="020B0606020202030204" pitchFamily="34" charset="0"/>
              <a:ea typeface="Cambria" panose="02040503050406030204" pitchFamily="18" charset="0"/>
            </a:endParaRPr>
          </a:p>
        </p:txBody>
      </p:sp>
      <p:pic>
        <p:nvPicPr>
          <p:cNvPr id="22531" name="Рисунок 2" descr="1827782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110" y="2054507"/>
            <a:ext cx="6572250" cy="4343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0F659B3-C017-2229-0220-9EC62CCC3A5E}"/>
              </a:ext>
            </a:extLst>
          </p:cNvPr>
          <p:cNvSpPr/>
          <p:nvPr/>
        </p:nvSpPr>
        <p:spPr>
          <a:xfrm>
            <a:off x="381955" y="147559"/>
            <a:ext cx="28555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Cambria" panose="02040503050406030204" pitchFamily="18" charset="0"/>
                <a:ea typeface="Cambria" panose="02040503050406030204" pitchFamily="18" charset="0"/>
              </a:rPr>
              <a:t>Итоги экономических реформ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771BF9FA-16E6-64D7-8DD7-34DBB4512E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24112" y="-196058"/>
            <a:ext cx="7543800" cy="1431926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3200" dirty="0">
                <a:solidFill>
                  <a:schemeClr val="tx1"/>
                </a:solidFill>
                <a:latin typeface="Arial Narrow" panose="020B0606020202030204" pitchFamily="34" charset="0"/>
              </a:rPr>
              <a:t>         Промышленность России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8319659A-0816-5B32-47A6-09696013D1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0037" y="242886"/>
            <a:ext cx="10617200" cy="2613819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ru-RU" altLang="ru-RU" sz="1800" b="1" dirty="0">
                <a:latin typeface="Arial Narrow" panose="020B0606020202030204" pitchFamily="34" charset="0"/>
              </a:rPr>
              <a:t>Промышленность России</a:t>
            </a:r>
            <a:r>
              <a:rPr lang="ru-RU" altLang="ru-RU" sz="1800" dirty="0">
                <a:latin typeface="Arial Narrow" panose="020B0606020202030204" pitchFamily="34" charset="0"/>
              </a:rPr>
              <a:t> представлена множеством отраслей и предприятий. Россия является одной из главных промышленных держав мира. Несмотря на то, что в 1990-х годах наблюдался серьёзный спад производства, начиная с 2000 года промышленность России демонстрирует уверенный рост. Россия является одной из немногих стран мира, способных производить промышленные товары практически любого типа. </a:t>
            </a:r>
          </a:p>
        </p:txBody>
      </p:sp>
      <p:pic>
        <p:nvPicPr>
          <p:cNvPr id="8196" name="Picture 5">
            <a:extLst>
              <a:ext uri="{FF2B5EF4-FFF2-40B4-BE49-F238E27FC236}">
                <a16:creationId xmlns:a16="http://schemas.microsoft.com/office/drawing/2014/main" id="{F08E3FCB-8477-E610-BDE1-8AA7B49A9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93" y="4475163"/>
            <a:ext cx="2781300" cy="1922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7">
            <a:extLst>
              <a:ext uri="{FF2B5EF4-FFF2-40B4-BE49-F238E27FC236}">
                <a16:creationId xmlns:a16="http://schemas.microsoft.com/office/drawing/2014/main" id="{FAE30924-3DE7-6910-3DBC-F71D680C3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825" y="4311647"/>
            <a:ext cx="278130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8">
            <a:extLst>
              <a:ext uri="{FF2B5EF4-FFF2-40B4-BE49-F238E27FC236}">
                <a16:creationId xmlns:a16="http://schemas.microsoft.com/office/drawing/2014/main" id="{035EA261-315E-4E16-31FC-4415EC0F2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81" y="2276474"/>
            <a:ext cx="3340100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1">
            <a:extLst>
              <a:ext uri="{FF2B5EF4-FFF2-40B4-BE49-F238E27FC236}">
                <a16:creationId xmlns:a16="http://schemas.microsoft.com/office/drawing/2014/main" id="{DA616798-1DA3-2EE9-FCA5-1DB82D212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331" y="2142331"/>
            <a:ext cx="371475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2">
            <a:extLst>
              <a:ext uri="{FF2B5EF4-FFF2-40B4-BE49-F238E27FC236}">
                <a16:creationId xmlns:a16="http://schemas.microsoft.com/office/drawing/2014/main" id="{2A24E58B-73C7-276A-9E12-1E94F4B5F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" r="2907"/>
          <a:stretch>
            <a:fillRect/>
          </a:stretch>
        </p:blipFill>
        <p:spPr bwMode="auto">
          <a:xfrm>
            <a:off x="4130278" y="4311647"/>
            <a:ext cx="3084512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3">
            <a:extLst>
              <a:ext uri="{FF2B5EF4-FFF2-40B4-BE49-F238E27FC236}">
                <a16:creationId xmlns:a16="http://schemas.microsoft.com/office/drawing/2014/main" id="{D390585B-68F1-6797-0DEC-7F0CBA8DE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3" r="24567"/>
          <a:stretch>
            <a:fillRect/>
          </a:stretch>
        </p:blipFill>
        <p:spPr bwMode="auto">
          <a:xfrm>
            <a:off x="4730750" y="2252661"/>
            <a:ext cx="1573212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75319075-567A-086D-F7BA-387BBCA8CC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87511" y="-278607"/>
            <a:ext cx="8785225" cy="1008063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2800" dirty="0">
                <a:solidFill>
                  <a:schemeClr val="tx1"/>
                </a:solidFill>
                <a:latin typeface="Arial Narrow" panose="020B0606020202030204" pitchFamily="34" charset="0"/>
              </a:rPr>
              <a:t>Структура промышленности России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50F487A3-4A26-E8C8-37E3-675AC9B00A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2625" y="404416"/>
            <a:ext cx="10826750" cy="1981200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  <a:defRPr/>
            </a:pPr>
            <a:r>
              <a:rPr lang="ru-RU" altLang="ru-RU" sz="1800" dirty="0">
                <a:latin typeface="Arial Narrow" panose="020B0606020202030204" pitchFamily="34" charset="0"/>
              </a:rPr>
              <a:t>Росстат делит всю промышленность России на 3 категории: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altLang="ru-RU" sz="1800" dirty="0">
                <a:latin typeface="Arial Narrow" panose="020B0606020202030204" pitchFamily="34" charset="0"/>
              </a:rPr>
              <a:t>24 % — Добыча полезных ископаемых.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altLang="ru-RU" sz="1800" dirty="0">
                <a:latin typeface="Arial Narrow" panose="020B0606020202030204" pitchFamily="34" charset="0"/>
              </a:rPr>
              <a:t>65 % — Обрабатывающие производства.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altLang="ru-RU" sz="1800" dirty="0">
                <a:latin typeface="Arial Narrow" panose="020B0606020202030204" pitchFamily="34" charset="0"/>
              </a:rPr>
              <a:t>11 % — Производство/распределение электроэнергии, газа и воды.</a:t>
            </a: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E7E80095-E3D6-445F-8019-78C186B33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2239169"/>
            <a:ext cx="279558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>
            <a:extLst>
              <a:ext uri="{FF2B5EF4-FFF2-40B4-BE49-F238E27FC236}">
                <a16:creationId xmlns:a16="http://schemas.microsoft.com/office/drawing/2014/main" id="{9C546936-7877-DFCA-1478-17E719D66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310" y="2239169"/>
            <a:ext cx="2968625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1FEB1A08-B985-E5DC-5E10-EF4ACFFAF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613" y="2239169"/>
            <a:ext cx="2976562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8">
            <a:extLst>
              <a:ext uri="{FF2B5EF4-FFF2-40B4-BE49-F238E27FC236}">
                <a16:creationId xmlns:a16="http://schemas.microsoft.com/office/drawing/2014/main" id="{C62BE29E-480E-68E8-5D83-E3C2D3351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4347368"/>
            <a:ext cx="4024313" cy="204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0">
            <a:extLst>
              <a:ext uri="{FF2B5EF4-FFF2-40B4-BE49-F238E27FC236}">
                <a16:creationId xmlns:a16="http://schemas.microsoft.com/office/drawing/2014/main" id="{79D2F627-568E-FC3C-258B-01F3CB9D2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008" y="4347368"/>
            <a:ext cx="3234592" cy="204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3060C610-E63B-F85E-0D80-BEFEDC62FB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31950" y="307182"/>
            <a:ext cx="8785225" cy="62071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altLang="ru-RU" sz="3200" dirty="0">
                <a:solidFill>
                  <a:schemeClr val="tx1"/>
                </a:solidFill>
                <a:latin typeface="Arial Narrow" panose="020B0606020202030204" pitchFamily="34" charset="0"/>
              </a:rPr>
              <a:t>       </a:t>
            </a:r>
            <a:r>
              <a:rPr lang="ru-RU" altLang="ru-RU" sz="2800" dirty="0">
                <a:solidFill>
                  <a:schemeClr val="tx1"/>
                </a:solidFill>
                <a:latin typeface="Arial Narrow" panose="020B0606020202030204" pitchFamily="34" charset="0"/>
              </a:rPr>
              <a:t>Высокотехнологичная продукция России</a:t>
            </a:r>
            <a:br>
              <a:rPr lang="ru-RU" altLang="ru-RU" sz="3200" dirty="0">
                <a:solidFill>
                  <a:schemeClr val="tx1"/>
                </a:solidFill>
                <a:latin typeface="Arial Narrow" panose="020B0606020202030204" pitchFamily="34" charset="0"/>
              </a:rPr>
            </a:br>
            <a:endParaRPr lang="ru-RU" altLang="ru-RU" sz="32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46A941DB-D475-AE8B-9BE7-086A6AA1C0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0012" y="788986"/>
            <a:ext cx="11537157" cy="1271588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ru-RU" altLang="ru-RU" sz="1800" dirty="0">
                <a:latin typeface="Arial Narrow" panose="020B0606020202030204" pitchFamily="34" charset="0"/>
              </a:rPr>
              <a:t>Эта продукция производится широким спектром отраслей российской промышленности. В некоторых отраслях российская продукция является лидирующей и наиболее высокотехнологичной в мире.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ru-RU" altLang="ru-RU" sz="18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ru-RU" altLang="ru-RU" sz="1600" dirty="0">
              <a:latin typeface="Arial Narrow" panose="020B0606020202030204" pitchFamily="34" charset="0"/>
            </a:endParaRPr>
          </a:p>
        </p:txBody>
      </p:sp>
      <p:sp>
        <p:nvSpPr>
          <p:cNvPr id="40964" name="Text Box 4">
            <a:extLst>
              <a:ext uri="{FF2B5EF4-FFF2-40B4-BE49-F238E27FC236}">
                <a16:creationId xmlns:a16="http://schemas.microsoft.com/office/drawing/2014/main" id="{56D89D8B-6353-4792-4393-5365B84F4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75" y="1684337"/>
            <a:ext cx="3793026" cy="313932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b="1" dirty="0">
                <a:latin typeface="Arial Narrow" panose="020B0606020202030204" pitchFamily="34" charset="0"/>
              </a:rPr>
              <a:t>Высокотехнологичная продукция РФ:</a:t>
            </a:r>
          </a:p>
          <a:p>
            <a:pPr eaLnBrk="1" hangingPunct="1">
              <a:defRPr/>
            </a:pPr>
            <a:r>
              <a:rPr lang="ru-RU" altLang="ru-RU" dirty="0">
                <a:latin typeface="Arial Narrow" panose="020B0606020202030204" pitchFamily="34" charset="0"/>
              </a:rPr>
              <a:t>  1. Оборонная промышленность</a:t>
            </a:r>
          </a:p>
          <a:p>
            <a:pPr eaLnBrk="1" hangingPunct="1">
              <a:defRPr/>
            </a:pPr>
            <a:r>
              <a:rPr lang="ru-RU" altLang="ru-RU" dirty="0">
                <a:latin typeface="Arial Narrow" panose="020B0606020202030204" pitchFamily="34" charset="0"/>
              </a:rPr>
              <a:t>  2. Микроэлектроника</a:t>
            </a:r>
          </a:p>
          <a:p>
            <a:pPr eaLnBrk="1" hangingPunct="1">
              <a:defRPr/>
            </a:pPr>
            <a:r>
              <a:rPr lang="ru-RU" altLang="ru-RU" dirty="0">
                <a:latin typeface="Arial Narrow" panose="020B0606020202030204" pitchFamily="34" charset="0"/>
              </a:rPr>
              <a:t>  3. Атомная промышленность</a:t>
            </a:r>
          </a:p>
          <a:p>
            <a:pPr eaLnBrk="1" hangingPunct="1">
              <a:defRPr/>
            </a:pPr>
            <a:r>
              <a:rPr lang="ru-RU" altLang="ru-RU" dirty="0">
                <a:latin typeface="Arial Narrow" panose="020B0606020202030204" pitchFamily="34" charset="0"/>
              </a:rPr>
              <a:t>  4. Медицинское оборудование</a:t>
            </a:r>
          </a:p>
          <a:p>
            <a:pPr eaLnBrk="1" hangingPunct="1">
              <a:defRPr/>
            </a:pPr>
            <a:r>
              <a:rPr lang="ru-RU" altLang="ru-RU" dirty="0">
                <a:latin typeface="Arial Narrow" panose="020B0606020202030204" pitchFamily="34" charset="0"/>
              </a:rPr>
              <a:t>  5. Космическая промышленность</a:t>
            </a:r>
          </a:p>
          <a:p>
            <a:pPr eaLnBrk="1" hangingPunct="1">
              <a:defRPr/>
            </a:pPr>
            <a:r>
              <a:rPr lang="ru-RU" altLang="ru-RU" dirty="0">
                <a:latin typeface="Arial Narrow" panose="020B0606020202030204" pitchFamily="34" charset="0"/>
              </a:rPr>
              <a:t>  6. Роботостроение</a:t>
            </a:r>
          </a:p>
          <a:p>
            <a:pPr eaLnBrk="1" hangingPunct="1">
              <a:defRPr/>
            </a:pPr>
            <a:r>
              <a:rPr lang="ru-RU" altLang="ru-RU" dirty="0">
                <a:latin typeface="Arial Narrow" panose="020B0606020202030204" pitchFamily="34" charset="0"/>
              </a:rPr>
              <a:t>  7. Авиационная промышленность</a:t>
            </a:r>
          </a:p>
          <a:p>
            <a:pPr eaLnBrk="1" hangingPunct="1">
              <a:defRPr/>
            </a:pPr>
            <a:r>
              <a:rPr lang="ru-RU" altLang="ru-RU" dirty="0">
                <a:latin typeface="Arial Narrow" panose="020B0606020202030204" pitchFamily="34" charset="0"/>
              </a:rPr>
              <a:t>  8. Двигателестроение</a:t>
            </a:r>
          </a:p>
          <a:p>
            <a:pPr eaLnBrk="1" hangingPunct="1">
              <a:defRPr/>
            </a:pPr>
            <a:r>
              <a:rPr lang="ru-RU" altLang="ru-RU" dirty="0">
                <a:latin typeface="Arial Narrow" panose="020B0606020202030204" pitchFamily="34" charset="0"/>
              </a:rPr>
              <a:t>  9. Автомобильная промышленность</a:t>
            </a:r>
          </a:p>
          <a:p>
            <a:pPr eaLnBrk="1" hangingPunct="1">
              <a:defRPr/>
            </a:pPr>
            <a:r>
              <a:rPr lang="ru-RU" altLang="ru-RU" dirty="0">
                <a:latin typeface="Arial Narrow" panose="020B0606020202030204" pitchFamily="34" charset="0"/>
              </a:rPr>
              <a:t>10. </a:t>
            </a:r>
            <a:r>
              <a:rPr lang="en-US" altLang="ru-RU" dirty="0">
                <a:latin typeface="Arial Narrow" panose="020B0606020202030204" pitchFamily="34" charset="0"/>
              </a:rPr>
              <a:t>IT</a:t>
            </a:r>
            <a:r>
              <a:rPr lang="ru-RU" altLang="ru-RU" dirty="0">
                <a:latin typeface="Arial Narrow" panose="020B0606020202030204" pitchFamily="34" charset="0"/>
              </a:rPr>
              <a:t> </a:t>
            </a:r>
            <a:r>
              <a:rPr lang="en-US" altLang="ru-RU" dirty="0">
                <a:latin typeface="Arial Narrow" panose="020B0606020202030204" pitchFamily="34" charset="0"/>
              </a:rPr>
              <a:t>- </a:t>
            </a:r>
            <a:r>
              <a:rPr lang="ru-RU" altLang="ru-RU" dirty="0">
                <a:latin typeface="Arial Narrow" panose="020B0606020202030204" pitchFamily="34" charset="0"/>
              </a:rPr>
              <a:t>сектор</a:t>
            </a:r>
          </a:p>
        </p:txBody>
      </p:sp>
      <p:pic>
        <p:nvPicPr>
          <p:cNvPr id="10245" name="Picture 5">
            <a:extLst>
              <a:ext uri="{FF2B5EF4-FFF2-40B4-BE49-F238E27FC236}">
                <a16:creationId xmlns:a16="http://schemas.microsoft.com/office/drawing/2014/main" id="{D2CBA72E-300A-6D1E-B24D-2CED335DE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4" t="6299" r="12149" b="6299"/>
          <a:stretch>
            <a:fillRect/>
          </a:stretch>
        </p:blipFill>
        <p:spPr bwMode="auto">
          <a:xfrm>
            <a:off x="5951539" y="1341438"/>
            <a:ext cx="223837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287771D1-1580-CF06-5FB9-11E4B2E64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421" y="3060738"/>
            <a:ext cx="21590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>
            <a:extLst>
              <a:ext uri="{FF2B5EF4-FFF2-40B4-BE49-F238E27FC236}">
                <a16:creationId xmlns:a16="http://schemas.microsoft.com/office/drawing/2014/main" id="{1E99CB4E-82D2-C1BD-7BFE-E303F8E8C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1"/>
          <a:stretch>
            <a:fillRect/>
          </a:stretch>
        </p:blipFill>
        <p:spPr bwMode="auto">
          <a:xfrm>
            <a:off x="8328025" y="1341438"/>
            <a:ext cx="1962150" cy="161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9">
            <a:extLst>
              <a:ext uri="{FF2B5EF4-FFF2-40B4-BE49-F238E27FC236}">
                <a16:creationId xmlns:a16="http://schemas.microsoft.com/office/drawing/2014/main" id="{BE378C5C-EC8B-CB00-3090-4FF6FBE8D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4797426"/>
            <a:ext cx="295751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0">
            <a:extLst>
              <a:ext uri="{FF2B5EF4-FFF2-40B4-BE49-F238E27FC236}">
                <a16:creationId xmlns:a16="http://schemas.microsoft.com/office/drawing/2014/main" id="{DAAC0740-23D4-8B76-5E93-DBF820931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5" y="4797425"/>
            <a:ext cx="2649538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1">
            <a:extLst>
              <a:ext uri="{FF2B5EF4-FFF2-40B4-BE49-F238E27FC236}">
                <a16:creationId xmlns:a16="http://schemas.microsoft.com/office/drawing/2014/main" id="{9DBF35E3-14FF-F660-7C5C-3CF2B468B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75" y="4795838"/>
            <a:ext cx="264953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2">
            <a:extLst>
              <a:ext uri="{FF2B5EF4-FFF2-40B4-BE49-F238E27FC236}">
                <a16:creationId xmlns:a16="http://schemas.microsoft.com/office/drawing/2014/main" id="{72BC857E-0900-6542-B7DE-6C918DBEE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8" r="7678"/>
          <a:stretch>
            <a:fillRect/>
          </a:stretch>
        </p:blipFill>
        <p:spPr bwMode="auto">
          <a:xfrm>
            <a:off x="8256589" y="3068639"/>
            <a:ext cx="20859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509F2A20-C612-D16D-DCBC-A034054D7E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9" y="-387350"/>
            <a:ext cx="8359775" cy="1431925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2000" dirty="0">
                <a:solidFill>
                  <a:schemeClr val="tx1"/>
                </a:solidFill>
                <a:latin typeface="Arial Narrow" panose="020B0606020202030204" pitchFamily="34" charset="0"/>
              </a:rPr>
              <a:t>Космическая промышленность России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C5ADB0AC-B6A0-4F67-9929-2614292795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-101997" y="412750"/>
            <a:ext cx="11667332" cy="23495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altLang="ru-RU" sz="1800" b="1" dirty="0">
                <a:latin typeface="Arial Narrow" panose="020B0606020202030204" pitchFamily="34" charset="0"/>
              </a:rPr>
              <a:t>Российская космическая отрасль</a:t>
            </a:r>
            <a:r>
              <a:rPr lang="ru-RU" altLang="ru-RU" sz="1800" dirty="0">
                <a:latin typeface="Arial Narrow" panose="020B0606020202030204" pitchFamily="34" charset="0"/>
              </a:rPr>
              <a:t> является одной из самых мощных в мире. Россия лидирует в пилотируемой космонавтике и в запусках на орбиту. </a:t>
            </a:r>
            <a:r>
              <a:rPr lang="ru-RU" altLang="ru-RU" sz="1800" b="1" dirty="0">
                <a:latin typeface="Arial Narrow" panose="020B0606020202030204" pitchFamily="34" charset="0"/>
              </a:rPr>
              <a:t>Россия осуществляет более 40 % всех космических запусков в мире,</a:t>
            </a:r>
            <a:r>
              <a:rPr lang="ru-RU" altLang="ru-RU" sz="1800" dirty="0">
                <a:latin typeface="Arial Narrow" panose="020B0606020202030204" pitchFamily="34" charset="0"/>
              </a:rPr>
              <a:t> а российская глобальная навигационная система ГЛОНАСС является одной из двух в мире глобальных навигационных систем, наряду с американской GPS. Также важным событием стало строительство </a:t>
            </a:r>
            <a:r>
              <a:rPr lang="ru-RU" altLang="ru-RU" sz="1800" b="1" dirty="0">
                <a:latin typeface="Arial Narrow" panose="020B0606020202030204" pitchFamily="34" charset="0"/>
              </a:rPr>
              <a:t>космодрома «Восточный» </a:t>
            </a:r>
            <a:r>
              <a:rPr lang="ru-RU" altLang="ru-RU" sz="1800" dirty="0">
                <a:latin typeface="Arial Narrow" panose="020B0606020202030204" pitchFamily="34" charset="0"/>
              </a:rPr>
              <a:t>и запуска первых ракет. </a:t>
            </a:r>
            <a:r>
              <a:rPr lang="ru-RU" altLang="ru-RU" sz="1800" b="1" dirty="0">
                <a:latin typeface="Arial Narrow" panose="020B0606020202030204" pitchFamily="34" charset="0"/>
              </a:rPr>
              <a:t>У России 3 космодрома.</a:t>
            </a: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6487A269-DC29-8CF4-4A6B-86E00F06D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17" y="4458493"/>
            <a:ext cx="3302002" cy="2202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>
            <a:extLst>
              <a:ext uri="{FF2B5EF4-FFF2-40B4-BE49-F238E27FC236}">
                <a16:creationId xmlns:a16="http://schemas.microsoft.com/office/drawing/2014/main" id="{DB1066C8-466C-1CE3-86F3-B572A16EF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"/>
          <a:stretch>
            <a:fillRect/>
          </a:stretch>
        </p:blipFill>
        <p:spPr bwMode="auto">
          <a:xfrm>
            <a:off x="7246342" y="4508500"/>
            <a:ext cx="3751263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7859E7F9-60F6-32C4-8132-BFAF515BE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0" y="2212181"/>
            <a:ext cx="2871788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>
            <a:extLst>
              <a:ext uri="{FF2B5EF4-FFF2-40B4-BE49-F238E27FC236}">
                <a16:creationId xmlns:a16="http://schemas.microsoft.com/office/drawing/2014/main" id="{EC013167-D9CF-9E3C-061D-8E10EBA03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5" y="2276476"/>
            <a:ext cx="3613150" cy="215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>
            <a:extLst>
              <a:ext uri="{FF2B5EF4-FFF2-40B4-BE49-F238E27FC236}">
                <a16:creationId xmlns:a16="http://schemas.microsoft.com/office/drawing/2014/main" id="{CA618D19-458D-AE8E-AE81-59EE376C6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" r="46875"/>
          <a:stretch>
            <a:fillRect/>
          </a:stretch>
        </p:blipFill>
        <p:spPr bwMode="auto">
          <a:xfrm>
            <a:off x="4972049" y="4508500"/>
            <a:ext cx="167957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11">
            <a:extLst>
              <a:ext uri="{FF2B5EF4-FFF2-40B4-BE49-F238E27FC236}">
                <a16:creationId xmlns:a16="http://schemas.microsoft.com/office/drawing/2014/main" id="{DA5279D4-CC65-2DCD-43FC-139375B8D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" r="49821"/>
          <a:stretch>
            <a:fillRect/>
          </a:stretch>
        </p:blipFill>
        <p:spPr bwMode="auto">
          <a:xfrm>
            <a:off x="4825206" y="2276476"/>
            <a:ext cx="1973262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A71B98A4-859D-0BA6-6C50-AC9C8AEED0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11338" y="1"/>
            <a:ext cx="8856662" cy="963613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2400" dirty="0">
                <a:solidFill>
                  <a:schemeClr val="tx1"/>
                </a:solidFill>
                <a:latin typeface="Arial Narrow" panose="020B0606020202030204" pitchFamily="34" charset="0"/>
              </a:rPr>
              <a:t>Оборонная промышленность России</a:t>
            </a: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8A1086CD-89A8-0F23-F35F-794F23C7AE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" y="765175"/>
            <a:ext cx="11630024" cy="1978025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1800" dirty="0">
                <a:latin typeface="Arial Narrow" panose="020B0606020202030204" pitchFamily="34" charset="0"/>
              </a:rPr>
              <a:t>Предприятия российского ВПК (военно-промышленного комплекса) составляют второй по величине в мире комплекс оборонных производств, обеспечивающий свое продукцией Российскую армию (вторую по силе в мире) и создающий прочную основу для безопасности России, а также позволяющий стране стабильно занимать второе место по экспорту вооружений в мире (27 % мирового рынка оружия в 2014 году).</a:t>
            </a:r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FA0D7196-773F-963A-D4D3-B3BA91943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" r="2205"/>
          <a:stretch>
            <a:fillRect/>
          </a:stretch>
        </p:blipFill>
        <p:spPr bwMode="auto">
          <a:xfrm>
            <a:off x="561975" y="2636838"/>
            <a:ext cx="2847975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>
            <a:extLst>
              <a:ext uri="{FF2B5EF4-FFF2-40B4-BE49-F238E27FC236}">
                <a16:creationId xmlns:a16="http://schemas.microsoft.com/office/drawing/2014/main" id="{209E0888-56AF-AA45-BDE1-574C7A1A5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4724401"/>
            <a:ext cx="5308600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>
            <a:extLst>
              <a:ext uri="{FF2B5EF4-FFF2-40B4-BE49-F238E27FC236}">
                <a16:creationId xmlns:a16="http://schemas.microsoft.com/office/drawing/2014/main" id="{72E2DC6F-3B7D-5543-A8F2-083A1D700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"/>
          <a:stretch>
            <a:fillRect/>
          </a:stretch>
        </p:blipFill>
        <p:spPr bwMode="auto">
          <a:xfrm>
            <a:off x="8167688" y="2636838"/>
            <a:ext cx="2851150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>
            <a:extLst>
              <a:ext uri="{FF2B5EF4-FFF2-40B4-BE49-F238E27FC236}">
                <a16:creationId xmlns:a16="http://schemas.microsoft.com/office/drawing/2014/main" id="{FBE7A544-1DEB-870F-42B4-B59F5FB9F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1" y="4722814"/>
            <a:ext cx="35083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>
            <a:extLst>
              <a:ext uri="{FF2B5EF4-FFF2-40B4-BE49-F238E27FC236}">
                <a16:creationId xmlns:a16="http://schemas.microsoft.com/office/drawing/2014/main" id="{9B4DF4CC-1E6A-B363-E3AE-7B088B15B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6" y="2636838"/>
            <a:ext cx="297338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93C7F212-4770-E18A-4309-78734348ED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3389" y="115888"/>
            <a:ext cx="8785225" cy="70485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2000" dirty="0">
                <a:solidFill>
                  <a:schemeClr val="tx1"/>
                </a:solidFill>
                <a:latin typeface="Arial Narrow" panose="020B0606020202030204" pitchFamily="34" charset="0"/>
              </a:rPr>
              <a:t>Оборонная промышленность России</a:t>
            </a: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55D0E525-E375-AC83-AC19-700F4CBAED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7156" y="692150"/>
            <a:ext cx="11394281" cy="1558131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1800" dirty="0">
                <a:latin typeface="Arial Narrow" panose="020B0606020202030204" pitchFamily="34" charset="0"/>
              </a:rPr>
              <a:t>Российский ВПК является одним из важнейших и наиболее высокотехнологичных секторов промышленности России. </a:t>
            </a:r>
            <a:r>
              <a:rPr lang="ru-RU" altLang="ru-RU" sz="1800" b="1" dirty="0">
                <a:latin typeface="Arial Narrow" panose="020B0606020202030204" pitchFamily="34" charset="0"/>
              </a:rPr>
              <a:t>Россия является мировым технологическим лидером в этой отрасли</a:t>
            </a:r>
            <a:r>
              <a:rPr lang="ru-RU" altLang="ru-RU" sz="1800" dirty="0">
                <a:latin typeface="Arial Narrow" panose="020B0606020202030204" pitchFamily="34" charset="0"/>
              </a:rPr>
              <a:t>. В России с древнейших времён делались важные изобретения в области вооружений.  </a:t>
            </a:r>
          </a:p>
        </p:txBody>
      </p:sp>
      <p:pic>
        <p:nvPicPr>
          <p:cNvPr id="13316" name="Picture 9">
            <a:extLst>
              <a:ext uri="{FF2B5EF4-FFF2-40B4-BE49-F238E27FC236}">
                <a16:creationId xmlns:a16="http://schemas.microsoft.com/office/drawing/2014/main" id="{6B2A2850-6CCD-C8FC-363B-8A6BEF0C4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0" y="1974851"/>
            <a:ext cx="8623300" cy="471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323FF282-F36D-BCD7-F416-F965DACCF0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3388" y="115889"/>
            <a:ext cx="8856662" cy="712787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2400" dirty="0">
                <a:solidFill>
                  <a:schemeClr val="tx1"/>
                </a:solidFill>
                <a:latin typeface="Arial Narrow" panose="020B0606020202030204" pitchFamily="34" charset="0"/>
              </a:rPr>
              <a:t>    Атомная промышленность России</a:t>
            </a: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A3646841-1BAF-6C71-6C67-4378D6B512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-192881" y="692150"/>
            <a:ext cx="11958637" cy="1512888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1800" b="1" dirty="0">
                <a:latin typeface="Arial Narrow" panose="020B0606020202030204" pitchFamily="34" charset="0"/>
              </a:rPr>
              <a:t>Российская атомная отрасль</a:t>
            </a:r>
            <a:r>
              <a:rPr lang="ru-RU" altLang="ru-RU" sz="1800" dirty="0">
                <a:latin typeface="Arial Narrow" panose="020B0606020202030204" pitchFamily="34" charset="0"/>
              </a:rPr>
              <a:t> является сильнейшей в мире. </a:t>
            </a:r>
            <a:r>
              <a:rPr lang="ru-RU" altLang="ru-RU" sz="1800" b="1" dirty="0">
                <a:latin typeface="Arial Narrow" panose="020B0606020202030204" pitchFamily="34" charset="0"/>
              </a:rPr>
              <a:t>«Росатом» занимает первое место в мире </a:t>
            </a:r>
            <a:r>
              <a:rPr lang="ru-RU" altLang="ru-RU" sz="1800" dirty="0">
                <a:latin typeface="Arial Narrow" panose="020B0606020202030204" pitchFamily="34" charset="0"/>
              </a:rPr>
              <a:t>по количеству одновременно сооружаемых АЭС </a:t>
            </a:r>
            <a:r>
              <a:rPr lang="ru-RU" altLang="ru-RU" sz="1800" b="1" dirty="0">
                <a:latin typeface="Arial Narrow" panose="020B0606020202030204" pitchFamily="34" charset="0"/>
              </a:rPr>
              <a:t>и является абсолютным лидером на рынке конверсии и обогащения урана.</a:t>
            </a:r>
            <a:r>
              <a:rPr lang="ru-RU" altLang="ru-RU" sz="1800" dirty="0">
                <a:latin typeface="Arial Narrow" panose="020B0606020202030204" pitchFamily="34" charset="0"/>
              </a:rPr>
              <a:t> Россия обладает всеми известными ядерными технологиями, а некоторыми технологиями Россия обладает единолично. </a:t>
            </a:r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17167300-FF63-3D32-B193-4240FE2ED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33" y="4364832"/>
            <a:ext cx="4002087" cy="223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6">
            <a:extLst>
              <a:ext uri="{FF2B5EF4-FFF2-40B4-BE49-F238E27FC236}">
                <a16:creationId xmlns:a16="http://schemas.microsoft.com/office/drawing/2014/main" id="{1AD4CDBF-4841-CE38-B62B-2B73D475E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" r="1312"/>
          <a:stretch>
            <a:fillRect/>
          </a:stretch>
        </p:blipFill>
        <p:spPr bwMode="auto">
          <a:xfrm>
            <a:off x="5976938" y="2126457"/>
            <a:ext cx="486092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7">
            <a:extLst>
              <a:ext uri="{FF2B5EF4-FFF2-40B4-BE49-F238E27FC236}">
                <a16:creationId xmlns:a16="http://schemas.microsoft.com/office/drawing/2014/main" id="{333A192A-3B25-8DA8-9C42-29F11032F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506913"/>
            <a:ext cx="4757738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8">
            <a:extLst>
              <a:ext uri="{FF2B5EF4-FFF2-40B4-BE49-F238E27FC236}">
                <a16:creationId xmlns:a16="http://schemas.microsoft.com/office/drawing/2014/main" id="{3B5A5577-FCCC-5B9C-3B4E-B2EDB2B55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494" y="2204245"/>
            <a:ext cx="3843338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4b42f5d1ad4b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294" y="309503"/>
            <a:ext cx="1571625" cy="21272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1452564" y="2571109"/>
            <a:ext cx="1714500" cy="4302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100" b="1" i="1">
                <a:latin typeface="Corbel" pitchFamily="34" charset="0"/>
              </a:rPr>
              <a:t>Император Николай </a:t>
            </a:r>
            <a:r>
              <a:rPr lang="en-US" sz="1100" b="1" i="1">
                <a:latin typeface="Corbel" pitchFamily="34" charset="0"/>
              </a:rPr>
              <a:t>II</a:t>
            </a:r>
            <a:r>
              <a:rPr lang="ru-RU" sz="1100" b="1" i="1">
                <a:latin typeface="Corbel" pitchFamily="34" charset="0"/>
              </a:rPr>
              <a:t> </a:t>
            </a:r>
          </a:p>
          <a:p>
            <a:pPr algn="ctr" eaLnBrk="1" hangingPunct="1"/>
            <a:r>
              <a:rPr lang="ru-RU" sz="1100" b="1" i="1">
                <a:latin typeface="Corbel" pitchFamily="34" charset="0"/>
              </a:rPr>
              <a:t>(1894-1917)</a:t>
            </a:r>
          </a:p>
        </p:txBody>
      </p:sp>
      <p:pic>
        <p:nvPicPr>
          <p:cNvPr id="5" name="Рисунок 4" descr="Львов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239" y="345755"/>
            <a:ext cx="1428750" cy="2032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341688" y="2571109"/>
            <a:ext cx="1714500" cy="4302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100" b="1" i="1">
                <a:latin typeface="Corbel" pitchFamily="34" charset="0"/>
              </a:rPr>
              <a:t>Г.Львов, временное правительство. 1917 г.</a:t>
            </a:r>
          </a:p>
        </p:txBody>
      </p:sp>
      <p:pic>
        <p:nvPicPr>
          <p:cNvPr id="7" name="Рисунок 6" descr="Керенский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9" y="420368"/>
            <a:ext cx="1428750" cy="195738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218908" y="2571109"/>
            <a:ext cx="1714500" cy="4302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100" b="1" i="1">
                <a:latin typeface="Corbel" pitchFamily="34" charset="0"/>
              </a:rPr>
              <a:t>А.Керенский, временное правительство. 1917 г.</a:t>
            </a:r>
          </a:p>
        </p:txBody>
      </p:sp>
      <p:pic>
        <p:nvPicPr>
          <p:cNvPr id="9" name="Рисунок 8" descr="f_16807766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811" y="421161"/>
            <a:ext cx="1317625" cy="18811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045317" y="2571109"/>
            <a:ext cx="1500187" cy="4302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100" b="1" i="1">
                <a:latin typeface="Corbel" pitchFamily="34" charset="0"/>
              </a:rPr>
              <a:t>В.Ленин, глава СССР, 1917-1924 гг.</a:t>
            </a:r>
          </a:p>
        </p:txBody>
      </p:sp>
      <p:pic>
        <p:nvPicPr>
          <p:cNvPr id="11" name="Рисунок 10" descr="1264936475_o545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989" y="423213"/>
            <a:ext cx="1536700" cy="20478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8756651" y="2575751"/>
            <a:ext cx="1857375" cy="4302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100" b="1" i="1">
                <a:latin typeface="Corbel" pitchFamily="34" charset="0"/>
              </a:rPr>
              <a:t>И.Сталин, Ген.секретарь СССР, 1924-1953 гг</a:t>
            </a:r>
          </a:p>
        </p:txBody>
      </p:sp>
      <p:pic>
        <p:nvPicPr>
          <p:cNvPr id="13" name="Рисунок 12" descr="hrushev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284" y="3281765"/>
            <a:ext cx="1271587" cy="15906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577363" y="4904292"/>
            <a:ext cx="1397684" cy="60016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100" b="1" i="1">
                <a:latin typeface="Corbel" pitchFamily="34" charset="0"/>
              </a:rPr>
              <a:t>Н.Хрущев, 1-й секретарь ЦК КПСС, 1953-1964 гг.</a:t>
            </a:r>
          </a:p>
        </p:txBody>
      </p:sp>
      <p:pic>
        <p:nvPicPr>
          <p:cNvPr id="15" name="Рисунок 14" descr="brezhnev01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411" y="3273828"/>
            <a:ext cx="1214437" cy="159861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136973" y="4904292"/>
            <a:ext cx="1285875" cy="6000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100" b="1" i="1">
                <a:latin typeface="Corbel" pitchFamily="34" charset="0"/>
              </a:rPr>
              <a:t>Л.Брежнев, ген.сек ЦК КПСС, 1964-1982 гг.</a:t>
            </a:r>
          </a:p>
        </p:txBody>
      </p:sp>
      <p:pic>
        <p:nvPicPr>
          <p:cNvPr id="17" name="Рисунок 16" descr="0004-018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388" y="3273828"/>
            <a:ext cx="1065010" cy="159861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462963" y="4904292"/>
            <a:ext cx="1241425" cy="60016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100" b="1" i="1">
                <a:latin typeface="Corbel" pitchFamily="34" charset="0"/>
              </a:rPr>
              <a:t>Ю.Андропов ген.сек ЦК КПСС, 1982-1984 гг.</a:t>
            </a:r>
          </a:p>
        </p:txBody>
      </p:sp>
      <p:pic>
        <p:nvPicPr>
          <p:cNvPr id="20" name="Рисунок 19" descr="88cc196697104017-main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787" y="3289702"/>
            <a:ext cx="1195388" cy="156686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5766300" y="4957461"/>
            <a:ext cx="1285875" cy="6000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100" b="1" i="1">
                <a:latin typeface="Corbel" pitchFamily="34" charset="0"/>
              </a:rPr>
              <a:t>К.Черненко ген.сек ЦК КПСС, 1984-1985 гг.</a:t>
            </a:r>
          </a:p>
        </p:txBody>
      </p:sp>
      <p:pic>
        <p:nvPicPr>
          <p:cNvPr id="22" name="Рисунок 21" descr="0_29613_4c9cfb78_XL.jpe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616" y="3251602"/>
            <a:ext cx="1343025" cy="164306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349608" y="4878166"/>
            <a:ext cx="1407043" cy="7699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100" b="1" i="1" dirty="0" err="1">
                <a:latin typeface="Corbel" pitchFamily="34" charset="0"/>
              </a:rPr>
              <a:t>М.Горбачев</a:t>
            </a:r>
            <a:r>
              <a:rPr lang="ru-RU" sz="1100" b="1" i="1" dirty="0">
                <a:latin typeface="Corbel" pitchFamily="34" charset="0"/>
              </a:rPr>
              <a:t> </a:t>
            </a:r>
            <a:r>
              <a:rPr lang="ru-RU" sz="1100" b="1" i="1" dirty="0" err="1">
                <a:latin typeface="Corbel" pitchFamily="34" charset="0"/>
              </a:rPr>
              <a:t>ген.сек</a:t>
            </a:r>
            <a:r>
              <a:rPr lang="ru-RU" sz="1100" b="1" i="1" dirty="0">
                <a:latin typeface="Corbel" pitchFamily="34" charset="0"/>
              </a:rPr>
              <a:t> ЦК КПСС, президент СССР 1985-1991 гг.</a:t>
            </a:r>
          </a:p>
        </p:txBody>
      </p:sp>
      <p:pic>
        <p:nvPicPr>
          <p:cNvPr id="24" name="Рисунок 23" descr="eltsinzajava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428" y="3122221"/>
            <a:ext cx="1241425" cy="18573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8862479" y="5042054"/>
            <a:ext cx="1961897" cy="4308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100" b="1" i="1" dirty="0">
                <a:latin typeface="Corbel" pitchFamily="34" charset="0"/>
              </a:rPr>
              <a:t>Б.Ельцин, президент России, 1991-1999 гг.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3FFF0-A71F-2073-3ED6-25632ABD8375}"/>
              </a:ext>
            </a:extLst>
          </p:cNvPr>
          <p:cNvSpPr txBox="1"/>
          <p:nvPr/>
        </p:nvSpPr>
        <p:spPr>
          <a:xfrm>
            <a:off x="4510343" y="5658432"/>
            <a:ext cx="2239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</a:rPr>
              <a:t>ХХ ВЕК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0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20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 nodeType="clickPar">
                      <p:stCondLst>
                        <p:cond delay="indefinite"/>
                      </p:stCondLst>
                      <p:childTnLst>
                        <p:par>
                          <p:cTn id="1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0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 nodeType="clickPar">
                      <p:stCondLst>
                        <p:cond delay="indefinite"/>
                      </p:stCondLst>
                      <p:childTnLst>
                        <p:par>
                          <p:cTn id="1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6" grpId="0" build="p" animBg="1"/>
      <p:bldP spid="8" grpId="0" build="p" animBg="1"/>
      <p:bldP spid="10" grpId="0" build="p" animBg="1"/>
      <p:bldP spid="12" grpId="0" build="p" animBg="1"/>
      <p:bldP spid="14" grpId="0" build="p" animBg="1"/>
      <p:bldP spid="16" grpId="0" build="p" animBg="1"/>
      <p:bldP spid="19" grpId="0" build="p" animBg="1"/>
      <p:bldP spid="21" grpId="0" build="p" animBg="1"/>
      <p:bldP spid="23" grpId="0" build="p" animBg="1"/>
      <p:bldP spid="25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CBDEBD83-D012-50E6-DA87-DCFD709EEB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66988" y="115888"/>
            <a:ext cx="7543800" cy="684212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3600" dirty="0">
                <a:solidFill>
                  <a:schemeClr val="tx1"/>
                </a:solidFill>
                <a:latin typeface="Arial Narrow" panose="020B0606020202030204" pitchFamily="34" charset="0"/>
              </a:rPr>
              <a:t>Сельское хозяйство России</a:t>
            </a:r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61BA4DC9-7B39-51B9-6624-EBCE45A190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4306" y="692150"/>
            <a:ext cx="11508581" cy="1585911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1800" dirty="0">
                <a:latin typeface="Arial Narrow" panose="020B0606020202030204" pitchFamily="34" charset="0"/>
              </a:rPr>
              <a:t>В России находится </a:t>
            </a:r>
            <a:r>
              <a:rPr lang="ru-RU" altLang="ru-RU" sz="1800" b="1" dirty="0">
                <a:latin typeface="Arial Narrow" panose="020B0606020202030204" pitchFamily="34" charset="0"/>
              </a:rPr>
              <a:t>10 % всех пахотных земель мира</a:t>
            </a:r>
            <a:r>
              <a:rPr lang="ru-RU" altLang="ru-RU" sz="1800" dirty="0">
                <a:latin typeface="Arial Narrow" panose="020B0606020202030204" pitchFamily="34" charset="0"/>
              </a:rPr>
              <a:t>. Более 4/5 пашни в России приходится на Центральное Поволжье, Северный Кавказ, Урал и Западную Сибирь. </a:t>
            </a:r>
            <a:r>
              <a:rPr lang="ru-RU" altLang="ru-RU" sz="1800" b="1" dirty="0">
                <a:latin typeface="Arial Narrow" panose="020B0606020202030204" pitchFamily="34" charset="0"/>
              </a:rPr>
              <a:t>Россия занимает 1 место в мире по производству ржи, овса, ячменя, сахарной свёклы, подсолнечника, гречихи</a:t>
            </a:r>
            <a:r>
              <a:rPr lang="ru-RU" altLang="ru-RU" sz="1800" dirty="0">
                <a:latin typeface="Arial Narrow" panose="020B0606020202030204" pitchFamily="34" charset="0"/>
              </a:rPr>
              <a:t>. В 2014 году  собран рекордный с 1990 года урожай зерновых — более 110 млн. тонн.  </a:t>
            </a:r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0D97E6AD-7A02-CCEA-F662-CD17458FF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1" y="4579939"/>
            <a:ext cx="287972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7">
            <a:extLst>
              <a:ext uri="{FF2B5EF4-FFF2-40B4-BE49-F238E27FC236}">
                <a16:creationId xmlns:a16="http://schemas.microsoft.com/office/drawing/2014/main" id="{8E3F6B40-DE54-5204-335B-3D8D4F4CA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2349500"/>
            <a:ext cx="3246438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8">
            <a:extLst>
              <a:ext uri="{FF2B5EF4-FFF2-40B4-BE49-F238E27FC236}">
                <a16:creationId xmlns:a16="http://schemas.microsoft.com/office/drawing/2014/main" id="{D7560836-8F06-A518-1C14-F1EE34D5B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101" y="4579939"/>
            <a:ext cx="287972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9">
            <a:extLst>
              <a:ext uri="{FF2B5EF4-FFF2-40B4-BE49-F238E27FC236}">
                <a16:creationId xmlns:a16="http://schemas.microsoft.com/office/drawing/2014/main" id="{A0968155-9531-6264-FAEF-D95C3CB72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97"/>
          <a:stretch>
            <a:fillRect/>
          </a:stretch>
        </p:blipFill>
        <p:spPr bwMode="auto">
          <a:xfrm>
            <a:off x="4727575" y="2349500"/>
            <a:ext cx="23749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Рисунок 2">
            <a:extLst>
              <a:ext uri="{FF2B5EF4-FFF2-40B4-BE49-F238E27FC236}">
                <a16:creationId xmlns:a16="http://schemas.microsoft.com/office/drawing/2014/main" id="{5BD84003-C0F2-7400-D610-7C96C7BFB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889" y="4610100"/>
            <a:ext cx="245427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Рисунок 4">
            <a:extLst>
              <a:ext uri="{FF2B5EF4-FFF2-40B4-BE49-F238E27FC236}">
                <a16:creationId xmlns:a16="http://schemas.microsoft.com/office/drawing/2014/main" id="{77008561-0DDC-824C-74DD-D9C39C639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64" y="2349500"/>
            <a:ext cx="3036887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33414C49-AABB-9592-B339-DD76BFF0F3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3389" y="0"/>
            <a:ext cx="8785225" cy="90805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3600" dirty="0">
                <a:solidFill>
                  <a:schemeClr val="tx1"/>
                </a:solidFill>
                <a:latin typeface="Arial Narrow" panose="020B0606020202030204" pitchFamily="34" charset="0"/>
              </a:rPr>
              <a:t>          Мифы об экономике России</a:t>
            </a: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EFE89BEB-023B-8581-795F-2B26449A41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765176"/>
            <a:ext cx="11672888" cy="41068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altLang="ru-RU" sz="1800" b="1" dirty="0">
                <a:latin typeface="Arial Narrow" panose="020B0606020202030204" pitchFamily="34" charset="0"/>
              </a:rPr>
              <a:t>Информационная война</a:t>
            </a:r>
            <a:r>
              <a:rPr lang="ru-RU" altLang="ru-RU" sz="1800" dirty="0">
                <a:latin typeface="Arial Narrow" panose="020B0606020202030204" pitchFamily="34" charset="0"/>
              </a:rPr>
              <a:t> не является чем-то новым для человечества. Наоборот: если пушки изредка всё же затихали, то словесные баталии между государствами не прекращались никогда. Ещё античные авторы в подробностях рассказывают об изощрённых агитационных кампаниях, при помощи которых политики древности пытались ослабить своих противников и деморализовать их.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altLang="ru-RU" sz="1800" dirty="0">
                <a:latin typeface="Arial Narrow" panose="020B0606020202030204" pitchFamily="34" charset="0"/>
              </a:rPr>
              <a:t>Информационная война против России началась в 16 веке (при Иване Грозном) и продолжается сегодня.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altLang="ru-RU" sz="1800" dirty="0">
                <a:latin typeface="Arial Narrow" panose="020B0606020202030204" pitchFamily="34" charset="0"/>
              </a:rPr>
              <a:t>Создается огромное количество лживых мифов (в том числе и об экономике России), не имеющих отношения к реальности.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altLang="ru-RU" sz="18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ru-RU" altLang="ru-RU" sz="18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ru-RU" altLang="ru-RU" sz="1800" dirty="0">
              <a:latin typeface="Arial Narrow" panose="020B0606020202030204" pitchFamily="34" charset="0"/>
            </a:endParaRPr>
          </a:p>
        </p:txBody>
      </p:sp>
      <p:pic>
        <p:nvPicPr>
          <p:cNvPr id="20484" name="Picture 4">
            <a:extLst>
              <a:ext uri="{FF2B5EF4-FFF2-40B4-BE49-F238E27FC236}">
                <a16:creationId xmlns:a16="http://schemas.microsoft.com/office/drawing/2014/main" id="{4598BA73-3D95-5A97-5831-02DFEC615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88" y="3430587"/>
            <a:ext cx="3573463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>
            <a:extLst>
              <a:ext uri="{FF2B5EF4-FFF2-40B4-BE49-F238E27FC236}">
                <a16:creationId xmlns:a16="http://schemas.microsoft.com/office/drawing/2014/main" id="{5AF9D7D7-8A80-C44E-0BEA-6A6C8D72A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755" y="3429000"/>
            <a:ext cx="4686300" cy="334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9F2E88D6-376B-8669-0E02-867F1E67FA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3388" y="-32544"/>
            <a:ext cx="8359775" cy="820738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3600" dirty="0">
                <a:solidFill>
                  <a:schemeClr val="tx1"/>
                </a:solidFill>
                <a:latin typeface="Arial Narrow" panose="020B0606020202030204" pitchFamily="34" charset="0"/>
              </a:rPr>
              <a:t>         Мифы об экономике России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CBA65F76-A24A-7584-4BCA-361361A8A1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-292894" y="410369"/>
            <a:ext cx="11901488" cy="2161381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1800" dirty="0">
                <a:latin typeface="Arial Narrow" panose="020B0606020202030204" pitchFamily="34" charset="0"/>
              </a:rPr>
              <a:t>Привыкшие к плохим новостям скептики не верят ничему хорошему о России, они твёрдо убеждены, что ничего хорошего в России произойти не может никогда. Напротив, любую негативную информацию о России они немедленно принимают за чистую монету: даже не пытаясь если не проверить подсовываемые им истории, то хотя бы усомниться в них. </a:t>
            </a:r>
          </a:p>
          <a:p>
            <a:pPr eaLnBrk="1" hangingPunct="1">
              <a:defRPr/>
            </a:pPr>
            <a:endParaRPr lang="ru-RU" altLang="ru-RU" sz="1800" dirty="0">
              <a:latin typeface="Arial Narrow" panose="020B0606020202030204" pitchFamily="34" charset="0"/>
            </a:endParaRPr>
          </a:p>
        </p:txBody>
      </p:sp>
      <p:pic>
        <p:nvPicPr>
          <p:cNvPr id="21508" name="Picture 4">
            <a:extLst>
              <a:ext uri="{FF2B5EF4-FFF2-40B4-BE49-F238E27FC236}">
                <a16:creationId xmlns:a16="http://schemas.microsoft.com/office/drawing/2014/main" id="{7B961869-8014-5E78-BD0D-C5F951210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75"/>
          <a:stretch>
            <a:fillRect/>
          </a:stretch>
        </p:blipFill>
        <p:spPr bwMode="auto">
          <a:xfrm>
            <a:off x="6812757" y="3003550"/>
            <a:ext cx="38227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91D9C399-2E2D-647C-802A-8CF54A8FD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044" y="2932907"/>
            <a:ext cx="4749800" cy="359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 Box 7">
            <a:extLst>
              <a:ext uri="{FF2B5EF4-FFF2-40B4-BE49-F238E27FC236}">
                <a16:creationId xmlns:a16="http://schemas.microsoft.com/office/drawing/2014/main" id="{99CC40FD-AFDA-47E0-A9FF-4ECFE2642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912" y="2566195"/>
            <a:ext cx="18716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/>
              <a:t>      Миф</a:t>
            </a:r>
          </a:p>
        </p:txBody>
      </p:sp>
      <p:sp>
        <p:nvSpPr>
          <p:cNvPr id="21511" name="Text Box 8">
            <a:extLst>
              <a:ext uri="{FF2B5EF4-FFF2-40B4-BE49-F238E27FC236}">
                <a16:creationId xmlns:a16="http://schemas.microsoft.com/office/drawing/2014/main" id="{81B08A8C-2AEC-0723-FF66-74D1F280C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76" y="2059384"/>
            <a:ext cx="83010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dirty="0"/>
              <a:t>            Пример информационной войны против России:</a:t>
            </a:r>
          </a:p>
        </p:txBody>
      </p:sp>
      <p:sp>
        <p:nvSpPr>
          <p:cNvPr id="21512" name="Text Box 9">
            <a:extLst>
              <a:ext uri="{FF2B5EF4-FFF2-40B4-BE49-F238E27FC236}">
                <a16:creationId xmlns:a16="http://schemas.microsoft.com/office/drawing/2014/main" id="{A1B991AD-C1C4-6364-A36D-8AA8E7E4A3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4426" y="2636838"/>
            <a:ext cx="25193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/>
              <a:t>        Реальность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71FA42B0-FA61-7388-3222-931126BFFE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66988" y="1"/>
            <a:ext cx="7543800" cy="828675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3600" dirty="0">
                <a:solidFill>
                  <a:schemeClr val="tx1"/>
                </a:solidFill>
                <a:latin typeface="Arial Narrow" panose="020B0606020202030204" pitchFamily="34" charset="0"/>
              </a:rPr>
              <a:t>Мифы об экономике России</a:t>
            </a:r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3DBF88AB-08B1-6330-99C4-DB8E6174C5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765175"/>
            <a:ext cx="11801475" cy="2485231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  <a:defRPr/>
            </a:pPr>
            <a:r>
              <a:rPr lang="ru-RU" altLang="ru-RU" sz="1800" dirty="0">
                <a:latin typeface="Arial Narrow" panose="020B0606020202030204" pitchFamily="34" charset="0"/>
              </a:rPr>
              <a:t>Большая часть заблуждений либо сознательной лжи имеет следующие основания: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altLang="ru-RU" sz="1800" dirty="0">
                <a:latin typeface="Arial Narrow" panose="020B0606020202030204" pitchFamily="34" charset="0"/>
              </a:rPr>
              <a:t>откровенный вымысел (в том числе выдача желаемого за действительное);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altLang="ru-RU" sz="1800" dirty="0">
                <a:latin typeface="Arial Narrow" panose="020B0606020202030204" pitchFamily="34" charset="0"/>
              </a:rPr>
              <a:t>безнадежно устаревшая информация;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altLang="ru-RU" sz="1800" dirty="0">
                <a:latin typeface="Arial Narrow" panose="020B0606020202030204" pitchFamily="34" charset="0"/>
              </a:rPr>
              <a:t>искажение реальных фактов;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altLang="ru-RU" sz="1800" dirty="0">
                <a:latin typeface="Arial Narrow" panose="020B0606020202030204" pitchFamily="34" charset="0"/>
              </a:rPr>
              <a:t>игнорирование реальной ситуации в других странах, с которыми сравнивается Россия.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altLang="ru-RU" sz="1800" dirty="0">
              <a:latin typeface="Arial Narrow" panose="020B0606020202030204" pitchFamily="34" charset="0"/>
            </a:endParaRPr>
          </a:p>
        </p:txBody>
      </p:sp>
      <p:pic>
        <p:nvPicPr>
          <p:cNvPr id="22532" name="Picture 4">
            <a:extLst>
              <a:ext uri="{FF2B5EF4-FFF2-40B4-BE49-F238E27FC236}">
                <a16:creationId xmlns:a16="http://schemas.microsoft.com/office/drawing/2014/main" id="{A1A6CA4A-F288-E83A-1367-C736EF38D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3933825"/>
            <a:ext cx="3757612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>
            <a:extLst>
              <a:ext uri="{FF2B5EF4-FFF2-40B4-BE49-F238E27FC236}">
                <a16:creationId xmlns:a16="http://schemas.microsoft.com/office/drawing/2014/main" id="{278BDB2B-C820-D4DA-9F99-0BAE04131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3" t="8313" r="6465" b="15988"/>
          <a:stretch>
            <a:fillRect/>
          </a:stretch>
        </p:blipFill>
        <p:spPr bwMode="auto">
          <a:xfrm>
            <a:off x="6311900" y="3933825"/>
            <a:ext cx="3970338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 Box 6">
            <a:extLst>
              <a:ext uri="{FF2B5EF4-FFF2-40B4-BE49-F238E27FC236}">
                <a16:creationId xmlns:a16="http://schemas.microsoft.com/office/drawing/2014/main" id="{60EBF567-F73B-9D58-9F69-97830C623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7938" y="3063876"/>
            <a:ext cx="6773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dirty="0"/>
              <a:t>           Пример информационной войны против России: </a:t>
            </a:r>
          </a:p>
        </p:txBody>
      </p:sp>
      <p:sp>
        <p:nvSpPr>
          <p:cNvPr id="22535" name="Text Box 7">
            <a:extLst>
              <a:ext uri="{FF2B5EF4-FFF2-40B4-BE49-F238E27FC236}">
                <a16:creationId xmlns:a16="http://schemas.microsoft.com/office/drawing/2014/main" id="{5CA29C54-85ED-B648-5F97-E61D5DE0D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639" y="3521076"/>
            <a:ext cx="17478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/>
              <a:t>        Миф</a:t>
            </a:r>
          </a:p>
        </p:txBody>
      </p:sp>
      <p:sp>
        <p:nvSpPr>
          <p:cNvPr id="22536" name="Text Box 8">
            <a:extLst>
              <a:ext uri="{FF2B5EF4-FFF2-40B4-BE49-F238E27FC236}">
                <a16:creationId xmlns:a16="http://schemas.microsoft.com/office/drawing/2014/main" id="{682F33EC-B1DE-AABD-2A0D-0F9D28A54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0551" y="3521076"/>
            <a:ext cx="24685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/>
              <a:t>         Реальность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703512" y="38025"/>
            <a:ext cx="2386608" cy="612304"/>
          </a:xfrm>
        </p:spPr>
        <p:txBody>
          <a:bodyPr>
            <a:normAutofit/>
          </a:bodyPr>
          <a:lstStyle/>
          <a:p>
            <a:pPr algn="l"/>
            <a:r>
              <a:rPr lang="ru-RU" sz="1600" b="1" dirty="0">
                <a:latin typeface="Arial Narrow" panose="020B0606020202030204" pitchFamily="34" charset="0"/>
              </a:rPr>
              <a:t>Борьба с терроризмом</a:t>
            </a:r>
          </a:p>
        </p:txBody>
      </p:sp>
      <p:pic>
        <p:nvPicPr>
          <p:cNvPr id="532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94239" y="2060096"/>
            <a:ext cx="2795811" cy="1571448"/>
          </a:xfrm>
          <a:prstGeom prst="rect">
            <a:avLst/>
          </a:prstGeom>
          <a:noFill/>
        </p:spPr>
      </p:pic>
      <p:pic>
        <p:nvPicPr>
          <p:cNvPr id="53252" name="Picture 4" descr="ÐÐ°ÑÑÐ¸Ð½ÐºÐ¸ Ð¿Ð¾ Ð·Ð°Ð¿ÑÐ¾ÑÑ Ð±ÐµÑÐ»Ð°Ð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51272" y="1785838"/>
            <a:ext cx="1522929" cy="928987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703512" y="3861048"/>
            <a:ext cx="87849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Arial Narrow" panose="020B0606020202030204" pitchFamily="34" charset="0"/>
              </a:rPr>
              <a:t>Северный Кавказ  остается  нестабильным  и  конфликтным  регионом.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00038" y="4313996"/>
            <a:ext cx="695161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 Narrow" panose="020B0606020202030204" pitchFamily="34" charset="0"/>
              </a:rPr>
              <a:t>Один за другим уничтожаются виднейшие лидеры боевиков. Единицы главарей, избежавших смерти, скрылись за рубежом. </a:t>
            </a:r>
          </a:p>
          <a:p>
            <a:r>
              <a:rPr lang="ru-RU" sz="1400" dirty="0">
                <a:latin typeface="Arial Narrow" panose="020B0606020202030204" pitchFamily="34" charset="0"/>
              </a:rPr>
              <a:t>Главой республики становится перешедший на сторону России муфтий Чечни Ахмат Кадыров, погибший 9 мая 2004 года в результате теракта. </a:t>
            </a:r>
          </a:p>
          <a:p>
            <a:r>
              <a:rPr lang="ru-RU" sz="1400" dirty="0">
                <a:latin typeface="Arial Narrow" panose="020B0606020202030204" pitchFamily="34" charset="0"/>
              </a:rPr>
              <a:t>Его преемником стал сын - </a:t>
            </a:r>
            <a:r>
              <a:rPr lang="ru-RU" sz="1400" dirty="0" err="1">
                <a:latin typeface="Arial Narrow" panose="020B0606020202030204" pitchFamily="34" charset="0"/>
              </a:rPr>
              <a:t>Рамзан</a:t>
            </a:r>
            <a:r>
              <a:rPr lang="ru-RU" sz="1400" dirty="0">
                <a:latin typeface="Arial Narrow" panose="020B0606020202030204" pitchFamily="34" charset="0"/>
              </a:rPr>
              <a:t> Кадыров.</a:t>
            </a:r>
          </a:p>
        </p:txBody>
      </p:sp>
      <p:pic>
        <p:nvPicPr>
          <p:cNvPr id="9" name="Picture 5" descr="Ахмат Кадыров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7251651" y="4313996"/>
            <a:ext cx="1397905" cy="1846027"/>
          </a:xfrm>
          <a:prstGeom prst="rect">
            <a:avLst/>
          </a:prstGeom>
          <a:noFill/>
          <a:ln w="25400">
            <a:noFill/>
          </a:ln>
        </p:spPr>
      </p:pic>
      <p:pic>
        <p:nvPicPr>
          <p:cNvPr id="10" name="Рисунок 3" descr="kadyrov_speak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2987" y="4997636"/>
            <a:ext cx="1364997" cy="165615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300038" y="692697"/>
            <a:ext cx="57959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 Narrow" panose="020B0606020202030204" pitchFamily="34" charset="0"/>
              </a:rPr>
              <a:t>2002, 23—26 октября — Террористический акт </a:t>
            </a:r>
            <a:r>
              <a:rPr lang="ru-RU" sz="1400" b="1" u="sng" dirty="0">
                <a:latin typeface="Arial Narrow" panose="020B0606020202030204" pitchFamily="34" charset="0"/>
              </a:rPr>
              <a:t>на Дубровке в Москве</a:t>
            </a:r>
            <a:r>
              <a:rPr lang="ru-RU" sz="1400" dirty="0">
                <a:latin typeface="Arial Narrow" panose="020B0606020202030204" pitchFamily="34" charset="0"/>
              </a:rPr>
              <a:t>. В результате операции по освобождению заложников были уничтожены все террористы, но погибли и 130 человек из числа заложников. 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00038" y="1665557"/>
            <a:ext cx="521332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 Narrow" panose="020B0606020202030204" pitchFamily="34" charset="0"/>
              </a:rPr>
              <a:t>2004, 1 сентября -  бандиты  совершили страшный теракт:  они  захватили </a:t>
            </a:r>
            <a:r>
              <a:rPr lang="ru-RU" sz="1400" b="1" u="sng" dirty="0">
                <a:latin typeface="Arial Narrow" panose="020B0606020202030204" pitchFamily="34" charset="0"/>
              </a:rPr>
              <a:t>школу  в  Беслане </a:t>
            </a:r>
            <a:r>
              <a:rPr lang="ru-RU" sz="1400" dirty="0">
                <a:latin typeface="Arial Narrow" panose="020B0606020202030204" pitchFamily="34" charset="0"/>
              </a:rPr>
              <a:t>в  Северной  Осетии. В результате теракта погибли 314 человек из числа заложников, из них 186 детей. Всего, включая спасателей, погибло 333 человека, и свыше 800 получили ранения разной степени тяжести </a:t>
            </a:r>
          </a:p>
        </p:txBody>
      </p:sp>
      <p:pic>
        <p:nvPicPr>
          <p:cNvPr id="53256" name="Picture 8" descr="ÐÐ°ÑÑÐ¸Ð½ÐºÐ¸ Ð¿Ð¾ Ð·Ð°Ð¿ÑÐ¾ÑÑ ÑÐµÑÑÐ¾Ñ Ð½Ð° Ð´ÑÐ±ÑÐ¾Ð²ÐºÐµ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34326" y="1"/>
            <a:ext cx="2733675" cy="1666875"/>
          </a:xfrm>
          <a:prstGeom prst="rect">
            <a:avLst/>
          </a:prstGeom>
          <a:noFill/>
        </p:spPr>
      </p:pic>
      <p:pic>
        <p:nvPicPr>
          <p:cNvPr id="53254" name="Picture 6" descr="ÐÐ°ÑÑÐ¸Ð½ÐºÐ¸ Ð¿Ð¾ Ð·Ð°Ð¿ÑÐ¾ÑÑ ÑÐµÑÑÐ¾Ñ Ð½Ð° Ð´ÑÐ±ÑÐ¾Ð²ÐºÐµ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85855" y="604426"/>
            <a:ext cx="2258616" cy="1279883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75370" y="230020"/>
            <a:ext cx="64112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2007, 10 февраля — президент России В. В. Путин произнес </a:t>
            </a:r>
            <a:r>
              <a:rPr lang="ru-RU" sz="1400" b="1" dirty="0">
                <a:latin typeface="Cambria" panose="02040503050406030204" pitchFamily="18" charset="0"/>
                <a:ea typeface="Cambria" panose="02040503050406030204" pitchFamily="18" charset="0"/>
              </a:rPr>
              <a:t>«Мюнхенскую речь»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 на Мюнхенской конференции по вопросам политики безопасности</a:t>
            </a:r>
            <a:r>
              <a:rPr lang="ru-RU" sz="1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48942" y="842049"/>
            <a:ext cx="75608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</a:rPr>
              <a:t>Путин в резкой форме раскритиковал внешнюю политику США, неоправданное применение силы к ряду государств, навязывание своих стереотипов, а также существующий «однополярный мир». Не обошёл он вниманием и «марионеточную» политику европейских стран. Речь вызвала неоднозначную реакцию в разных странах, но большинство политологов обозначали её как начало очередного витка «холодной войны». 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41329" y="1773903"/>
            <a:ext cx="65684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>
                <a:latin typeface="Cambria" panose="02040503050406030204" pitchFamily="18" charset="0"/>
                <a:ea typeface="Cambria" panose="02040503050406030204" pitchFamily="18" charset="0"/>
              </a:rPr>
              <a:t>«Спасибо Путину, нам наконец-то прояснена общая позиция России. Американцы, теперь нам всем нет нужды гадать! Всё очевидно. Просто русский медведь возвращается».</a:t>
            </a:r>
          </a:p>
        </p:txBody>
      </p:sp>
      <p:pic>
        <p:nvPicPr>
          <p:cNvPr id="54274" name="Picture 2" descr="Ð¤Ð°Ð¹Ð»:Putin in Munch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96399" y="155676"/>
            <a:ext cx="2520231" cy="168351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32340" y="2632591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2008, 7—12 августа — </a:t>
            </a:r>
            <a:r>
              <a:rPr lang="ru-RU" sz="1400" b="1" dirty="0">
                <a:latin typeface="Cambria" panose="02040503050406030204" pitchFamily="18" charset="0"/>
                <a:ea typeface="Cambria" panose="02040503050406030204" pitchFamily="18" charset="0"/>
              </a:rPr>
              <a:t>Вооружённый конфликт в Южной Осетии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ru-RU" sz="1400" b="1" dirty="0">
                <a:latin typeface="Cambria" panose="02040503050406030204" pitchFamily="18" charset="0"/>
                <a:ea typeface="Cambria" panose="02040503050406030204" pitchFamily="18" charset="0"/>
              </a:rPr>
              <a:t>Пятидневная война</a:t>
            </a:r>
          </a:p>
          <a:p>
            <a:endParaRPr lang="ru-RU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62769" y="3243896"/>
            <a:ext cx="76336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</a:rPr>
              <a:t>Для защиты российских миротворцев и мирного населения Южной Осетии ВС РФ проводят «операцию по принуждению грузинской стороны к миру».  2008, 14—16 августа — подписание плана мирного урегулирования грузино-южноосетинского конфликта («План Медведева — </a:t>
            </a:r>
            <a:r>
              <a:rPr lang="ru-RU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Саркози</a:t>
            </a: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</a:rPr>
              <a:t>»). 2008, 26 августа — подписание Д. А. Медведевым указа о признании независимости Абхазии и Южной Осетии. </a:t>
            </a:r>
          </a:p>
        </p:txBody>
      </p:sp>
      <p:pic>
        <p:nvPicPr>
          <p:cNvPr id="54276" name="Picture 4" descr="ÐÐ°ÑÑÐ¸Ð½ÐºÐ¸ Ð¿Ð¾ Ð·Ð°Ð¿ÑÐ¾ÑÑ â ÐÐ¾Ð¾ÑÑÐ¶ÑÐ½Ð½ÑÐ¹ ÐºÐ¾Ð½ÑÐ»Ð¸ÐºÑ Ð² Ð®Ð¶Ð½Ð¾Ð¹ ÐÑÐµÑÐ¸Ð¸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52652" y="2508483"/>
            <a:ext cx="2448272" cy="1447979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632340" y="4266658"/>
            <a:ext cx="51845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2012, 22 августа — </a:t>
            </a:r>
            <a:r>
              <a:rPr lang="ru-RU" sz="1400" b="1" dirty="0">
                <a:latin typeface="Cambria" panose="02040503050406030204" pitchFamily="18" charset="0"/>
                <a:ea typeface="Cambria" panose="02040503050406030204" pitchFamily="18" charset="0"/>
              </a:rPr>
              <a:t>официальное вступление России в ВТО</a:t>
            </a:r>
            <a:endParaRPr lang="ru-RU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4278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88048" y="4197231"/>
            <a:ext cx="2012876" cy="1341918"/>
          </a:xfrm>
          <a:prstGeom prst="rect">
            <a:avLst/>
          </a:prstGeom>
          <a:noFill/>
        </p:spPr>
      </p:pic>
      <p:pic>
        <p:nvPicPr>
          <p:cNvPr id="54280" name="Picture 8" descr="ÐÐ°ÑÑÐ¸Ð½ÐºÐ¸ Ð¿Ð¾ Ð·Ð°Ð¿ÑÐ¾ÑÑ Ð²ÑÐ¾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36806" y="4580760"/>
            <a:ext cx="1268794" cy="924105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1448942" y="4600430"/>
            <a:ext cx="7122318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100" dirty="0">
                <a:latin typeface="Cambria" panose="02040503050406030204" pitchFamily="18" charset="0"/>
                <a:ea typeface="Cambria" panose="02040503050406030204" pitchFamily="18" charset="0"/>
              </a:rPr>
              <a:t>Москва тогда взяла на себя ряд обязательств, которые должна была постепенно выполнять в последующие годы. Среди них - снижение таможенных пошлин на сельскохозяйственную продукцию, промышленные товары, иностранные лекарства и </a:t>
            </a:r>
            <a:r>
              <a:rPr lang="ru-RU" sz="1100" dirty="0" err="1">
                <a:latin typeface="Cambria" panose="02040503050406030204" pitchFamily="18" charset="0"/>
                <a:ea typeface="Cambria" panose="02040503050406030204" pitchFamily="18" charset="0"/>
              </a:rPr>
              <a:t>медоборудование</a:t>
            </a:r>
            <a:r>
              <a:rPr lang="ru-RU" sz="1100" dirty="0">
                <a:latin typeface="Cambria" panose="02040503050406030204" pitchFamily="18" charset="0"/>
                <a:ea typeface="Cambria" panose="02040503050406030204" pitchFamily="18" charset="0"/>
              </a:rPr>
              <a:t>, химическую продукцию, автомобили и другие товары.</a:t>
            </a:r>
          </a:p>
          <a:p>
            <a:pPr fontAlgn="base"/>
            <a:r>
              <a:rPr lang="ru-RU" sz="1100" dirty="0">
                <a:latin typeface="Cambria" panose="02040503050406030204" pitchFamily="18" charset="0"/>
                <a:ea typeface="Cambria" panose="02040503050406030204" pitchFamily="18" charset="0"/>
              </a:rPr>
              <a:t>В ответ страны, входящие в ВТО, должны были снять или снизить ограничения на импорт российской продукции.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2919" y="2156570"/>
            <a:ext cx="618321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</a:rPr>
              <a:t>2014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</a:rPr>
              <a:t>18 марта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— Президент России Владимир Путин подписал </a:t>
            </a:r>
            <a:r>
              <a:rPr lang="ru-RU" sz="1600" b="1" u="sng" dirty="0">
                <a:latin typeface="Cambria" panose="02040503050406030204" pitchFamily="18" charset="0"/>
                <a:ea typeface="Cambria" panose="02040503050406030204" pitchFamily="18" charset="0"/>
              </a:rPr>
              <a:t>договор о принятии Республики Крым и Севастополя в состав России</a:t>
            </a:r>
            <a:r>
              <a:rPr lang="ru-RU" sz="1600" u="sng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Договор вступит в силу с даты ратификации Федеральным собранием. 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</a:rPr>
              <a:t>2014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</a:rPr>
              <a:t>18 марта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— </a:t>
            </a:r>
            <a:r>
              <a:rPr lang="ru-RU" sz="1600" b="1" u="sng" dirty="0">
                <a:latin typeface="Cambria" panose="02040503050406030204" pitchFamily="18" charset="0"/>
                <a:ea typeface="Cambria" panose="02040503050406030204" pitchFamily="18" charset="0"/>
              </a:rPr>
              <a:t>Совет Федерации России ратифицировал Договор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о принятии Крыма в состав России и одобрил Федеральный конституционный закон об образовании новых субъектов Российской Федерации — Крыма и Севастополя. 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</a:rPr>
              <a:t>2014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</a:rPr>
              <a:t>11 апреля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— </a:t>
            </a:r>
            <a:r>
              <a:rPr lang="ru-RU" sz="1600" b="1" u="sng" dirty="0">
                <a:latin typeface="Cambria" panose="02040503050406030204" pitchFamily="18" charset="0"/>
                <a:ea typeface="Cambria" panose="02040503050406030204" pitchFamily="18" charset="0"/>
              </a:rPr>
              <a:t>парламент Республики Крым принял новую Конституцию</a:t>
            </a:r>
            <a:r>
              <a:rPr lang="ru-RU" sz="1600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в связи с вхождением в состав России.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2919" y="260649"/>
            <a:ext cx="58546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</a:rPr>
              <a:t>2014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</a:rPr>
              <a:t>16 марта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— </a:t>
            </a:r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</a:rPr>
              <a:t>референдум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в Автономной Республике Крым и Севастополе о статусе Крыма. Более 95% избирателей проголосовали за воссоединение с Россией. 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</a:rPr>
              <a:t>2014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</a:rPr>
              <a:t>17 марта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— Президент России Владимир Путин подписал </a:t>
            </a:r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</a:rPr>
              <a:t>указ о признании независимости от Украины</a:t>
            </a:r>
          </a:p>
        </p:txBody>
      </p:sp>
      <p:pic>
        <p:nvPicPr>
          <p:cNvPr id="52226" name="Picture 2" descr="ÐÐ°ÑÑÐ¸Ð½ÐºÐ¸ Ð¿Ð¾ Ð·Ð°Ð¿ÑÐ¾ÑÑ Ð¿ÑÐ¸ÑÐ¾ÐµÐ´Ð¸Ð½ÐµÐ½Ð¸Ðµ ÐºÑÑÐ¼Ð° Ðº ÑÐ¾ÑÑÐ¸Ð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73865" y="2069704"/>
            <a:ext cx="3268587" cy="2173611"/>
          </a:xfrm>
          <a:prstGeom prst="rect">
            <a:avLst/>
          </a:prstGeom>
          <a:noFill/>
        </p:spPr>
      </p:pic>
      <p:pic>
        <p:nvPicPr>
          <p:cNvPr id="5222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39088" y="203499"/>
            <a:ext cx="2543175" cy="1790701"/>
          </a:xfrm>
          <a:prstGeom prst="rect">
            <a:avLst/>
          </a:prstGeom>
          <a:noFill/>
        </p:spPr>
      </p:pic>
      <p:pic>
        <p:nvPicPr>
          <p:cNvPr id="52230" name="Picture 6" descr="ÐÐ°ÑÑÐ¸Ð½ÐºÐ¸ Ð¿Ð¾ Ð·Ð°Ð¿ÑÐ¾ÑÑ Ð¿ÑÐ¸ÑÐ¾ÐµÐ´Ð¸Ð½ÐµÐ½Ð¸Ðµ ÐºÑÑÐ¼Ð° Ðº ÑÐ¾ÑÑÐ¸Ð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31969" y="4467398"/>
            <a:ext cx="2546252" cy="180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A5DB221A-BEFA-02C7-3CF1-4DAC14521C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40013" y="1"/>
            <a:ext cx="7543800" cy="684213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3600" dirty="0">
                <a:solidFill>
                  <a:schemeClr val="tx1"/>
                </a:solidFill>
                <a:latin typeface="Arial Narrow" panose="020B0606020202030204" pitchFamily="34" charset="0"/>
              </a:rPr>
              <a:t>    Внешняя торговля России</a:t>
            </a:r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503A7CB5-90FD-FB37-EA3E-3A80DF39F2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1470" y="780256"/>
            <a:ext cx="11229974" cy="1170783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ru-RU" altLang="ru-RU" sz="1800" dirty="0">
                <a:latin typeface="Arial Narrow" panose="020B0606020202030204" pitchFamily="34" charset="0"/>
              </a:rPr>
              <a:t>Россия поддерживает торговые отношения с разными государствами. Россия экспортирует большие объёмы сырьевых (и близких к сырью) товаров: таких как нефть, газ и металлы. Вместе с тем доля высокотехнологичных продуктов также весьма существенна и с каждым годом становится все больше. В </a:t>
            </a:r>
            <a:r>
              <a:rPr lang="ru-RU" altLang="ru-RU" sz="1800" b="1" dirty="0">
                <a:latin typeface="Arial Narrow" panose="020B0606020202030204" pitchFamily="34" charset="0"/>
              </a:rPr>
              <a:t>2016 году </a:t>
            </a:r>
            <a:r>
              <a:rPr lang="ru-RU" altLang="ru-RU" sz="1800" dirty="0">
                <a:latin typeface="Arial Narrow" panose="020B0606020202030204" pitchFamily="34" charset="0"/>
              </a:rPr>
              <a:t>в России </a:t>
            </a:r>
            <a:r>
              <a:rPr lang="ru-RU" altLang="ru-RU" sz="1800" b="1" dirty="0">
                <a:latin typeface="Arial Narrow" panose="020B0606020202030204" pitchFamily="34" charset="0"/>
              </a:rPr>
              <a:t>доля </a:t>
            </a:r>
            <a:r>
              <a:rPr lang="ru-RU" altLang="ru-RU" sz="1800" b="1" u="sng" dirty="0">
                <a:latin typeface="Arial Narrow" panose="020B0606020202030204" pitchFamily="34" charset="0"/>
              </a:rPr>
              <a:t>несырьевой</a:t>
            </a:r>
            <a:r>
              <a:rPr lang="ru-RU" altLang="ru-RU" sz="1800" b="1" dirty="0">
                <a:latin typeface="Arial Narrow" panose="020B0606020202030204" pitchFamily="34" charset="0"/>
              </a:rPr>
              <a:t> составляющей </a:t>
            </a:r>
            <a:r>
              <a:rPr lang="ru-RU" altLang="ru-RU" sz="1800" b="1" u="sng" dirty="0">
                <a:latin typeface="Arial Narrow" panose="020B0606020202030204" pitchFamily="34" charset="0"/>
              </a:rPr>
              <a:t>в общем объёме </a:t>
            </a:r>
            <a:r>
              <a:rPr lang="ru-RU" altLang="ru-RU" sz="1800" b="1" dirty="0">
                <a:latin typeface="Arial Narrow" panose="020B0606020202030204" pitchFamily="34" charset="0"/>
              </a:rPr>
              <a:t>экспорта составила </a:t>
            </a:r>
            <a:r>
              <a:rPr lang="ru-RU" altLang="ru-RU" sz="1800" b="1" u="sng" dirty="0">
                <a:latin typeface="Arial Narrow" panose="020B0606020202030204" pitchFamily="34" charset="0"/>
              </a:rPr>
              <a:t>56 %. </a:t>
            </a:r>
          </a:p>
        </p:txBody>
      </p:sp>
      <p:pic>
        <p:nvPicPr>
          <p:cNvPr id="16388" name="Picture 5">
            <a:extLst>
              <a:ext uri="{FF2B5EF4-FFF2-40B4-BE49-F238E27FC236}">
                <a16:creationId xmlns:a16="http://schemas.microsoft.com/office/drawing/2014/main" id="{F3ED833A-F425-FD76-403B-FB5474E2C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213" y="4645819"/>
            <a:ext cx="3243263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6">
            <a:extLst>
              <a:ext uri="{FF2B5EF4-FFF2-40B4-BE49-F238E27FC236}">
                <a16:creationId xmlns:a16="http://schemas.microsoft.com/office/drawing/2014/main" id="{A9F66047-2308-068A-831C-59D1D7E4A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38" y="2047081"/>
            <a:ext cx="3627438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7">
            <a:extLst>
              <a:ext uri="{FF2B5EF4-FFF2-40B4-BE49-F238E27FC236}">
                <a16:creationId xmlns:a16="http://schemas.microsoft.com/office/drawing/2014/main" id="{31561FB1-26A7-1C0A-5806-EE0A72300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38" y="4581525"/>
            <a:ext cx="3243263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8">
            <a:extLst>
              <a:ext uri="{FF2B5EF4-FFF2-40B4-BE49-F238E27FC236}">
                <a16:creationId xmlns:a16="http://schemas.microsoft.com/office/drawing/2014/main" id="{8C15BC6B-4EEC-45F7-2970-A5A4158E5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932" y="2108597"/>
            <a:ext cx="5095875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9">
            <a:extLst>
              <a:ext uri="{FF2B5EF4-FFF2-40B4-BE49-F238E27FC236}">
                <a16:creationId xmlns:a16="http://schemas.microsoft.com/office/drawing/2014/main" id="{299821A6-88DA-E3F0-7502-486C5A8F1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9" r="4503"/>
          <a:stretch>
            <a:fillRect/>
          </a:stretch>
        </p:blipFill>
        <p:spPr bwMode="auto">
          <a:xfrm>
            <a:off x="4943476" y="4581526"/>
            <a:ext cx="2220913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5A1475DC-2B4A-0545-576C-E016241BCD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16969" y="115888"/>
            <a:ext cx="7543800" cy="684212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3600" dirty="0">
                <a:solidFill>
                  <a:schemeClr val="tx1"/>
                </a:solidFill>
                <a:latin typeface="Arial Narrow" panose="020B0606020202030204" pitchFamily="34" charset="0"/>
              </a:rPr>
              <a:t>     Внешняя торговля России</a:t>
            </a:r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E0805974-60EC-D5A6-A8C3-D8E78C6258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78608" y="620712"/>
            <a:ext cx="11337130" cy="24368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altLang="ru-RU" sz="1800" dirty="0">
                <a:latin typeface="Arial Narrow" panose="020B0606020202030204" pitchFamily="34" charset="0"/>
              </a:rPr>
              <a:t>Доля несырьевого экспорта России постоянно растёт. В 2013 году экспорт несырьевых товаров составил 251 млрд долларов, в 2014 году — уже 286 млрд. долларов (51,5%). Экспорт услуг из РФ в 2013 году составил 70 млрд. долларов (транспортные услуги, строительство, услуги связи). В 2014 году Россия продала оружие на сумму 13,2 млрд. долларов. В 2014 году экспорт продовольствия и сельхозсырья из России составил 18,9 млрд долларов. Россия является мировым лидером по экспорту ядерных реакторов.</a:t>
            </a:r>
            <a:r>
              <a:rPr lang="ru-RU" altLang="ru-RU" sz="2800" dirty="0">
                <a:latin typeface="Arial Narrow" panose="020B0606020202030204" pitchFamily="34" charset="0"/>
              </a:rPr>
              <a:t> </a:t>
            </a:r>
            <a:r>
              <a:rPr lang="ru-RU" altLang="ru-RU" sz="1800" dirty="0">
                <a:latin typeface="Arial Narrow" panose="020B0606020202030204" pitchFamily="34" charset="0"/>
              </a:rPr>
              <a:t>В 2015 году объёмы экспорта российского программного обеспечения выросли до 7 млрд. долларов. С некоторыми странами Россия торгует в национальных валютах, исключая таким образом доллар из международной торговли.</a:t>
            </a:r>
          </a:p>
        </p:txBody>
      </p:sp>
      <p:pic>
        <p:nvPicPr>
          <p:cNvPr id="19460" name="Picture 4">
            <a:extLst>
              <a:ext uri="{FF2B5EF4-FFF2-40B4-BE49-F238E27FC236}">
                <a16:creationId xmlns:a16="http://schemas.microsoft.com/office/drawing/2014/main" id="{54288F96-5323-D03C-82FB-88A025B17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45" y="3057525"/>
            <a:ext cx="4813299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>
            <a:extLst>
              <a:ext uri="{FF2B5EF4-FFF2-40B4-BE49-F238E27FC236}">
                <a16:creationId xmlns:a16="http://schemas.microsoft.com/office/drawing/2014/main" id="{E463E5EE-72A7-134E-A9A7-82DEE012B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3102946"/>
            <a:ext cx="4876799" cy="3564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F1CF8EA-7AA5-09FF-99FD-4821BABB8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790" y="20142"/>
            <a:ext cx="9714451" cy="67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491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20" name="Rectangle 12"/>
          <p:cNvSpPr>
            <a:spLocks noChangeArrowheads="1"/>
          </p:cNvSpPr>
          <p:nvPr/>
        </p:nvSpPr>
        <p:spPr bwMode="auto">
          <a:xfrm>
            <a:off x="1" y="33662"/>
            <a:ext cx="10143864" cy="64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400" b="1" dirty="0">
                <a:latin typeface="Arial" pitchFamily="34" charset="0"/>
                <a:cs typeface="Arial" pitchFamily="34" charset="0"/>
              </a:rPr>
              <a:t>В </a:t>
            </a:r>
            <a:r>
              <a:rPr lang="ru-RU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августе 1999 г. 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новым</a:t>
            </a:r>
            <a:r>
              <a:rPr lang="ru-RU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Председателем Правительства был утвержден </a:t>
            </a:r>
            <a:r>
              <a:rPr lang="ru-RU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 В. Путин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145422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198" y="874647"/>
            <a:ext cx="3672408" cy="2453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197052" y="409826"/>
            <a:ext cx="759454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1400" b="1" dirty="0">
                <a:latin typeface="Arial" pitchFamily="34" charset="0"/>
                <a:cs typeface="Arial" pitchFamily="34" charset="0"/>
              </a:rPr>
              <a:t>Началась разработка новых подходов к экономическому развитию страны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448537" y="1057897"/>
            <a:ext cx="5765819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i="1" dirty="0">
                <a:solidFill>
                  <a:srgbClr val="FF0000"/>
                </a:solidFill>
                <a:latin typeface="Arial Narrow" panose="020B0606020202030204" pitchFamily="34" charset="0"/>
              </a:rPr>
              <a:t>31 декабря 1999 г . </a:t>
            </a:r>
            <a:r>
              <a:rPr lang="ru-RU" dirty="0">
                <a:latin typeface="Arial Narrow" panose="020B0606020202030204" pitchFamily="34" charset="0"/>
              </a:rPr>
              <a:t>президент Ельцин объявил о сложении президентских полномочий. </a:t>
            </a:r>
          </a:p>
          <a:p>
            <a:pPr algn="just">
              <a:buNone/>
            </a:pPr>
            <a:r>
              <a:rPr lang="ru-RU" dirty="0">
                <a:latin typeface="Arial Narrow" panose="020B0606020202030204" pitchFamily="34" charset="0"/>
              </a:rPr>
              <a:t>В соответствии с Конституцией и.о. президента должен был стать глава Кабинета Министров - В. Путин. Выборы назначены на </a:t>
            </a:r>
            <a:r>
              <a:rPr lang="ru-RU" i="1" dirty="0">
                <a:solidFill>
                  <a:srgbClr val="FF0000"/>
                </a:solidFill>
                <a:latin typeface="Arial Narrow" panose="020B0606020202030204" pitchFamily="34" charset="0"/>
              </a:rPr>
              <a:t>26 марта 2000 г </a:t>
            </a:r>
            <a:r>
              <a:rPr lang="ru-RU" dirty="0">
                <a:latin typeface="Arial Narrow" panose="020B0606020202030204" pitchFamily="34" charset="0"/>
              </a:rPr>
              <a:t>.</a:t>
            </a:r>
          </a:p>
          <a:p>
            <a:pPr algn="just">
              <a:buNone/>
            </a:pPr>
            <a:r>
              <a:rPr lang="ru-RU" dirty="0">
                <a:latin typeface="Arial Narrow" panose="020B0606020202030204" pitchFamily="34" charset="0"/>
              </a:rPr>
              <a:t>В. Путин стал Президентом РФ.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302" y="3574493"/>
            <a:ext cx="77292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rial Narrow" panose="020B0606020202030204" pitchFamily="34" charset="0"/>
              </a:rPr>
              <a:t>Март, 2004, 2008 </a:t>
            </a:r>
            <a:r>
              <a:rPr lang="ru-RU" sz="1600" dirty="0">
                <a:latin typeface="Arial Narrow" panose="020B0606020202030204" pitchFamily="34" charset="0"/>
              </a:rPr>
              <a:t>— Выборы Президента Российской Федерации. Третьим президентом РФ избирается Д. А. Медведев. </a:t>
            </a:r>
          </a:p>
          <a:p>
            <a:r>
              <a:rPr lang="ru-RU" sz="1600" dirty="0">
                <a:latin typeface="Arial Narrow" panose="020B0606020202030204" pitchFamily="34" charset="0"/>
              </a:rPr>
              <a:t>Май, 2008 - назначение председателем правительства В. В. Путина. 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302" y="5276188"/>
            <a:ext cx="93184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rial Narrow" panose="020B0606020202030204" pitchFamily="34" charset="0"/>
              </a:rPr>
              <a:t>Март, 2018 </a:t>
            </a:r>
            <a:r>
              <a:rPr lang="ru-RU" sz="1600" dirty="0">
                <a:latin typeface="Arial Narrow" panose="020B0606020202030204" pitchFamily="34" charset="0"/>
              </a:rPr>
              <a:t>— Выборы Президента Российской Федерации. Четвертым президентом РФ избирается В. В. Путин. </a:t>
            </a:r>
          </a:p>
          <a:p>
            <a:r>
              <a:rPr lang="ru-RU" sz="1600" dirty="0">
                <a:solidFill>
                  <a:schemeClr val="bg1">
                    <a:lumMod val="85000"/>
                  </a:schemeClr>
                </a:solidFill>
                <a:latin typeface="Arial Narrow" panose="020B0606020202030204" pitchFamily="34" charset="0"/>
              </a:rPr>
              <a:t>Май, 2012 Премьер-министр -  Д. А. Медведев, </a:t>
            </a:r>
          </a:p>
          <a:p>
            <a:r>
              <a:rPr lang="ru-RU" sz="1600" dirty="0">
                <a:solidFill>
                  <a:schemeClr val="bg1">
                    <a:lumMod val="85000"/>
                  </a:schemeClr>
                </a:solidFill>
                <a:latin typeface="Arial Narrow" panose="020B0606020202030204" pitchFamily="34" charset="0"/>
              </a:rPr>
              <a:t>Январь, 2020 - </a:t>
            </a:r>
            <a:r>
              <a:rPr lang="ru-RU" sz="1600" dirty="0" err="1">
                <a:solidFill>
                  <a:schemeClr val="bg1">
                    <a:lumMod val="85000"/>
                  </a:schemeClr>
                </a:solidFill>
                <a:latin typeface="Arial Narrow" panose="020B0606020202030204" pitchFamily="34" charset="0"/>
              </a:rPr>
              <a:t>М.Мишустин</a:t>
            </a:r>
            <a:endParaRPr lang="ru-RU" sz="1600" dirty="0">
              <a:solidFill>
                <a:schemeClr val="bg1">
                  <a:lumMod val="8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29549" y="3257900"/>
            <a:ext cx="2694498" cy="1841342"/>
          </a:xfrm>
          <a:prstGeom prst="rect">
            <a:avLst/>
          </a:prstGeom>
          <a:noFill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B5B0A5F-47C9-B228-43F2-3EB02C176CA9}"/>
              </a:ext>
            </a:extLst>
          </p:cNvPr>
          <p:cNvSpPr/>
          <p:nvPr/>
        </p:nvSpPr>
        <p:spPr>
          <a:xfrm>
            <a:off x="0" y="4405490"/>
            <a:ext cx="69112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rial Narrow" panose="020B0606020202030204" pitchFamily="34" charset="0"/>
              </a:rPr>
              <a:t>Март, 2012 </a:t>
            </a:r>
            <a:r>
              <a:rPr lang="ru-RU" sz="1600" dirty="0">
                <a:latin typeface="Arial Narrow" panose="020B0606020202030204" pitchFamily="34" charset="0"/>
              </a:rPr>
              <a:t>— Выборы Президента Российской Федерации. Четвертым президентом РФ избирается В. В. Путин. </a:t>
            </a:r>
          </a:p>
          <a:p>
            <a:r>
              <a:rPr lang="ru-RU" sz="1600" dirty="0">
                <a:latin typeface="Arial Narrow" panose="020B0606020202030204" pitchFamily="34" charset="0"/>
              </a:rPr>
              <a:t>Май, 2012 Премьер-министр -  Д. А. Медведев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8493D0E-9F29-3655-CCE3-05E76BF7A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2301" y="4778096"/>
            <a:ext cx="1144511" cy="153364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8EAD71-6354-B55A-CF6F-06CC7F3CC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909" y="947057"/>
            <a:ext cx="8271545" cy="463551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1"/>
          <p:cNvSpPr txBox="1">
            <a:spLocks noChangeArrowheads="1"/>
          </p:cNvSpPr>
          <p:nvPr/>
        </p:nvSpPr>
        <p:spPr bwMode="auto">
          <a:xfrm>
            <a:off x="956840" y="185172"/>
            <a:ext cx="96298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600" dirty="0">
                <a:latin typeface="Arial Narrow" panose="020B0606020202030204" pitchFamily="34" charset="0"/>
              </a:rPr>
              <a:t>Уже 10 лет, как не было СССР, а у России всё не было национальных символов. В качестве герба использовался герб РСФСР, а в качестве флага, флаг Российской империи. </a:t>
            </a:r>
          </a:p>
          <a:p>
            <a:pPr algn="ctr" eaLnBrk="1" hangingPunct="1"/>
            <a:r>
              <a:rPr lang="ru-RU" sz="1600" dirty="0">
                <a:latin typeface="Arial Narrow" panose="020B0606020202030204" pitchFamily="34" charset="0"/>
              </a:rPr>
              <a:t>По инициативе Путина </a:t>
            </a:r>
            <a:r>
              <a:rPr lang="ru-RU" sz="1600" b="1" u="sng" dirty="0">
                <a:latin typeface="Arial Narrow" panose="020B0606020202030204" pitchFamily="34" charset="0"/>
              </a:rPr>
              <a:t>в 2000 г</a:t>
            </a:r>
            <a:r>
              <a:rPr lang="ru-RU" sz="1600" dirty="0">
                <a:latin typeface="Arial Narrow" panose="020B0606020202030204" pitchFamily="34" charset="0"/>
              </a:rPr>
              <a:t>., Россия </a:t>
            </a:r>
            <a:r>
              <a:rPr lang="ru-RU" sz="1600" dirty="0">
                <a:solidFill>
                  <a:srgbClr val="FF0000"/>
                </a:solidFill>
                <a:latin typeface="Arial Narrow" panose="020B0606020202030204" pitchFamily="34" charset="0"/>
              </a:rPr>
              <a:t>получила национальные символы, отражающие ее многовековую историю.</a:t>
            </a:r>
          </a:p>
        </p:txBody>
      </p:sp>
      <p:sp>
        <p:nvSpPr>
          <p:cNvPr id="21510" name="TextBox 5"/>
          <p:cNvSpPr txBox="1">
            <a:spLocks noChangeArrowheads="1"/>
          </p:cNvSpPr>
          <p:nvPr/>
        </p:nvSpPr>
        <p:spPr bwMode="auto">
          <a:xfrm>
            <a:off x="2700760" y="5722649"/>
            <a:ext cx="53955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400" b="1" i="1" dirty="0">
                <a:solidFill>
                  <a:schemeClr val="bg1">
                    <a:lumMod val="85000"/>
                  </a:schemeClr>
                </a:solidFill>
                <a:latin typeface="Corbel" pitchFamily="34" charset="0"/>
              </a:rPr>
              <a:t>Символы России, принятые в 2000 г.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ABC1CBF-67F3-C0FD-82EB-7BA2D4D3B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518" y="1524000"/>
            <a:ext cx="8286750" cy="381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050C7A-6B9B-FE60-00D8-29E554CB9967}"/>
              </a:ext>
            </a:extLst>
          </p:cNvPr>
          <p:cNvSpPr txBox="1"/>
          <p:nvPr/>
        </p:nvSpPr>
        <p:spPr>
          <a:xfrm>
            <a:off x="2627452" y="1339334"/>
            <a:ext cx="8873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i="1" dirty="0">
                <a:latin typeface="Corbel" pitchFamily="34" charset="0"/>
              </a:rPr>
              <a:t>ФЛАГ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AD530C-03A6-2671-A781-BA79A4F66915}"/>
              </a:ext>
            </a:extLst>
          </p:cNvPr>
          <p:cNvSpPr txBox="1"/>
          <p:nvPr/>
        </p:nvSpPr>
        <p:spPr>
          <a:xfrm>
            <a:off x="5440101" y="1339334"/>
            <a:ext cx="9298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i="1" dirty="0">
                <a:latin typeface="Corbel" pitchFamily="34" charset="0"/>
              </a:rPr>
              <a:t>ГЕРБ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179A4B-868B-136F-2813-83A285676F7B}"/>
              </a:ext>
            </a:extLst>
          </p:cNvPr>
          <p:cNvSpPr txBox="1"/>
          <p:nvPr/>
        </p:nvSpPr>
        <p:spPr>
          <a:xfrm>
            <a:off x="8005822" y="1339334"/>
            <a:ext cx="10982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i="1" dirty="0">
                <a:latin typeface="Corbel" pitchFamily="34" charset="0"/>
              </a:rPr>
              <a:t>ГИМН</a:t>
            </a:r>
            <a:endParaRPr lang="ru-RU" dirty="0"/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1"/>
          <p:cNvSpPr txBox="1">
            <a:spLocks noChangeArrowheads="1"/>
          </p:cNvSpPr>
          <p:nvPr/>
        </p:nvSpPr>
        <p:spPr bwMode="auto">
          <a:xfrm>
            <a:off x="1775521" y="1"/>
            <a:ext cx="8715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800" b="1" dirty="0">
                <a:latin typeface="Corbel" pitchFamily="34" charset="0"/>
              </a:rPr>
              <a:t>Российская Федерация </a:t>
            </a:r>
          </a:p>
        </p:txBody>
      </p:sp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4738689" y="928689"/>
            <a:ext cx="2643187" cy="523875"/>
          </a:xfrm>
          <a:prstGeom prst="rect">
            <a:avLst/>
          </a:prstGeom>
          <a:solidFill>
            <a:srgbClr val="FF0000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800" b="1">
                <a:solidFill>
                  <a:srgbClr val="FFFF00"/>
                </a:solidFill>
                <a:latin typeface="Corbel" pitchFamily="34" charset="0"/>
              </a:rPr>
              <a:t>ПРЕЗИДЕНТ</a:t>
            </a:r>
          </a:p>
        </p:txBody>
      </p:sp>
      <p:sp>
        <p:nvSpPr>
          <p:cNvPr id="19460" name="TextBox 3"/>
          <p:cNvSpPr txBox="1">
            <a:spLocks noChangeArrowheads="1"/>
          </p:cNvSpPr>
          <p:nvPr/>
        </p:nvSpPr>
        <p:spPr bwMode="auto">
          <a:xfrm>
            <a:off x="4738689" y="1785939"/>
            <a:ext cx="2643187" cy="708025"/>
          </a:xfrm>
          <a:prstGeom prst="rect">
            <a:avLst/>
          </a:prstGeom>
          <a:solidFill>
            <a:srgbClr val="00206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000" b="1">
                <a:solidFill>
                  <a:srgbClr val="FFFF00"/>
                </a:solidFill>
                <a:latin typeface="Corbel" pitchFamily="34" charset="0"/>
              </a:rPr>
              <a:t>ФЕДЕРАЛЬНОЕ СОБРАНИЕ</a:t>
            </a:r>
          </a:p>
        </p:txBody>
      </p:sp>
      <p:sp>
        <p:nvSpPr>
          <p:cNvPr id="19461" name="TextBox 4"/>
          <p:cNvSpPr txBox="1">
            <a:spLocks noChangeArrowheads="1"/>
          </p:cNvSpPr>
          <p:nvPr/>
        </p:nvSpPr>
        <p:spPr bwMode="auto">
          <a:xfrm>
            <a:off x="4738689" y="3071814"/>
            <a:ext cx="2643187" cy="338137"/>
          </a:xfrm>
          <a:prstGeom prst="rect">
            <a:avLst/>
          </a:prstGeom>
          <a:solidFill>
            <a:srgbClr val="00206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600" b="1">
                <a:solidFill>
                  <a:srgbClr val="FFFF00"/>
                </a:solidFill>
                <a:latin typeface="Corbel" pitchFamily="34" charset="0"/>
              </a:rPr>
              <a:t>СОВЕТ ФЕДЕРАЦИИ</a:t>
            </a:r>
          </a:p>
        </p:txBody>
      </p:sp>
      <p:sp>
        <p:nvSpPr>
          <p:cNvPr id="19462" name="TextBox 5"/>
          <p:cNvSpPr txBox="1">
            <a:spLocks noChangeArrowheads="1"/>
          </p:cNvSpPr>
          <p:nvPr/>
        </p:nvSpPr>
        <p:spPr bwMode="auto">
          <a:xfrm>
            <a:off x="4738689" y="3643313"/>
            <a:ext cx="2643187" cy="584200"/>
          </a:xfrm>
          <a:prstGeom prst="rect">
            <a:avLst/>
          </a:prstGeom>
          <a:solidFill>
            <a:srgbClr val="00206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600" b="1">
                <a:solidFill>
                  <a:srgbClr val="FFFF00"/>
                </a:solidFill>
                <a:latin typeface="Corbel" pitchFamily="34" charset="0"/>
              </a:rPr>
              <a:t>ГОСУДАРСТВЕННАЯ ДУМА</a:t>
            </a:r>
          </a:p>
        </p:txBody>
      </p:sp>
      <p:sp>
        <p:nvSpPr>
          <p:cNvPr id="19463" name="TextBox 6"/>
          <p:cNvSpPr txBox="1">
            <a:spLocks noChangeArrowheads="1"/>
          </p:cNvSpPr>
          <p:nvPr/>
        </p:nvSpPr>
        <p:spPr bwMode="auto">
          <a:xfrm>
            <a:off x="7780296" y="2058314"/>
            <a:ext cx="2643187" cy="369888"/>
          </a:xfrm>
          <a:prstGeom prst="rect">
            <a:avLst/>
          </a:prstGeom>
          <a:solidFill>
            <a:srgbClr val="00B05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b="1">
                <a:latin typeface="Corbel" pitchFamily="34" charset="0"/>
              </a:rPr>
              <a:t>ПРАВИТЕЛЬСТВО</a:t>
            </a:r>
          </a:p>
        </p:txBody>
      </p:sp>
      <p:sp>
        <p:nvSpPr>
          <p:cNvPr id="19464" name="TextBox 7"/>
          <p:cNvSpPr txBox="1">
            <a:spLocks noChangeArrowheads="1"/>
          </p:cNvSpPr>
          <p:nvPr/>
        </p:nvSpPr>
        <p:spPr bwMode="auto">
          <a:xfrm>
            <a:off x="7756048" y="2666664"/>
            <a:ext cx="2643187" cy="523875"/>
          </a:xfrm>
          <a:prstGeom prst="rect">
            <a:avLst/>
          </a:prstGeom>
          <a:solidFill>
            <a:srgbClr val="00B05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400" b="1">
                <a:latin typeface="Corbel" pitchFamily="34" charset="0"/>
              </a:rPr>
              <a:t>ПРЕДСЕДАТЕЛЬ ПРАВИТЕЛЬСТВА</a:t>
            </a:r>
          </a:p>
        </p:txBody>
      </p:sp>
      <p:sp>
        <p:nvSpPr>
          <p:cNvPr id="19465" name="TextBox 8"/>
          <p:cNvSpPr txBox="1">
            <a:spLocks noChangeArrowheads="1"/>
          </p:cNvSpPr>
          <p:nvPr/>
        </p:nvSpPr>
        <p:spPr bwMode="auto">
          <a:xfrm>
            <a:off x="7739064" y="3429001"/>
            <a:ext cx="2643187" cy="307975"/>
          </a:xfrm>
          <a:prstGeom prst="rect">
            <a:avLst/>
          </a:prstGeom>
          <a:solidFill>
            <a:srgbClr val="00B05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400" b="1" dirty="0">
                <a:latin typeface="Corbel" pitchFamily="34" charset="0"/>
              </a:rPr>
              <a:t>МИНИСТЕРСТВА</a:t>
            </a:r>
          </a:p>
        </p:txBody>
      </p:sp>
      <p:sp>
        <p:nvSpPr>
          <p:cNvPr id="19466" name="TextBox 9"/>
          <p:cNvSpPr txBox="1">
            <a:spLocks noChangeArrowheads="1"/>
          </p:cNvSpPr>
          <p:nvPr/>
        </p:nvSpPr>
        <p:spPr bwMode="auto">
          <a:xfrm>
            <a:off x="1738314" y="2071689"/>
            <a:ext cx="2643187" cy="369887"/>
          </a:xfrm>
          <a:prstGeom prst="rect">
            <a:avLst/>
          </a:prstGeom>
          <a:solidFill>
            <a:srgbClr val="00B0F0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b="1">
                <a:latin typeface="Corbel" pitchFamily="34" charset="0"/>
              </a:rPr>
              <a:t>ВЕРХОВНЫЙ СУД</a:t>
            </a:r>
          </a:p>
        </p:txBody>
      </p:sp>
      <p:sp>
        <p:nvSpPr>
          <p:cNvPr id="19467" name="TextBox 10"/>
          <p:cNvSpPr txBox="1">
            <a:spLocks noChangeArrowheads="1"/>
          </p:cNvSpPr>
          <p:nvPr/>
        </p:nvSpPr>
        <p:spPr bwMode="auto">
          <a:xfrm>
            <a:off x="1738314" y="2714625"/>
            <a:ext cx="2643187" cy="369888"/>
          </a:xfrm>
          <a:prstGeom prst="rect">
            <a:avLst/>
          </a:prstGeom>
          <a:solidFill>
            <a:srgbClr val="00B0F0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b="1">
                <a:latin typeface="Corbel" pitchFamily="34" charset="0"/>
              </a:rPr>
              <a:t>Конституционный суд</a:t>
            </a:r>
          </a:p>
        </p:txBody>
      </p:sp>
      <p:sp>
        <p:nvSpPr>
          <p:cNvPr id="19468" name="TextBox 11"/>
          <p:cNvSpPr txBox="1">
            <a:spLocks noChangeArrowheads="1"/>
          </p:cNvSpPr>
          <p:nvPr/>
        </p:nvSpPr>
        <p:spPr bwMode="auto">
          <a:xfrm>
            <a:off x="1738314" y="3357564"/>
            <a:ext cx="2643187" cy="369887"/>
          </a:xfrm>
          <a:prstGeom prst="rect">
            <a:avLst/>
          </a:prstGeom>
          <a:solidFill>
            <a:srgbClr val="00B0F0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b="1">
                <a:latin typeface="Corbel" pitchFamily="34" charset="0"/>
              </a:rPr>
              <a:t>Верховный суд</a:t>
            </a:r>
          </a:p>
        </p:txBody>
      </p:sp>
      <p:sp>
        <p:nvSpPr>
          <p:cNvPr id="19469" name="TextBox 13"/>
          <p:cNvSpPr txBox="1">
            <a:spLocks noChangeArrowheads="1"/>
          </p:cNvSpPr>
          <p:nvPr/>
        </p:nvSpPr>
        <p:spPr bwMode="auto">
          <a:xfrm>
            <a:off x="1683860" y="4907880"/>
            <a:ext cx="8715375" cy="5842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3200" b="1" dirty="0">
                <a:latin typeface="Corbel" pitchFamily="34" charset="0"/>
              </a:rPr>
              <a:t>НАРОД</a:t>
            </a:r>
          </a:p>
        </p:txBody>
      </p:sp>
      <p:pic>
        <p:nvPicPr>
          <p:cNvPr id="15" name="Рисунок 14" descr="putin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101" y="875757"/>
            <a:ext cx="677863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Прямая со стрелкой 16"/>
          <p:cNvCxnSpPr/>
          <p:nvPr/>
        </p:nvCxnSpPr>
        <p:spPr>
          <a:xfrm rot="5400000" flipH="1" flipV="1">
            <a:off x="5666011" y="4549898"/>
            <a:ext cx="714375" cy="1588"/>
          </a:xfrm>
          <a:prstGeom prst="straightConnector1">
            <a:avLst/>
          </a:prstGeom>
          <a:ln w="57150">
            <a:solidFill>
              <a:srgbClr val="002060"/>
            </a:solidFill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rot="16200000" flipV="1">
            <a:off x="5863525" y="3123260"/>
            <a:ext cx="3500438" cy="357188"/>
          </a:xfrm>
          <a:prstGeom prst="straightConnector1">
            <a:avLst/>
          </a:prstGeom>
          <a:ln w="57150">
            <a:solidFill>
              <a:srgbClr val="002060"/>
            </a:solidFill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cxnSpLocks/>
          </p:cNvCxnSpPr>
          <p:nvPr/>
        </p:nvCxnSpPr>
        <p:spPr>
          <a:xfrm>
            <a:off x="7167563" y="1357313"/>
            <a:ext cx="947737" cy="62597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rot="10800000" flipV="1">
            <a:off x="3952876" y="1357314"/>
            <a:ext cx="1071563" cy="64293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4871864" y="2492897"/>
            <a:ext cx="23846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/>
              <a:t>двухпалатный парламент России</a:t>
            </a:r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6023992" y="2780928"/>
            <a:ext cx="0" cy="216024"/>
          </a:xfrm>
          <a:prstGeom prst="straightConnector1">
            <a:avLst/>
          </a:prstGeom>
          <a:ln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4069444" y="448567"/>
            <a:ext cx="4126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latin typeface="Arial Narrow" panose="020B0606020202030204" pitchFamily="34" charset="0"/>
              </a:rPr>
              <a:t>президентско-парламентская</a:t>
            </a:r>
            <a:r>
              <a:rPr lang="ru-RU" b="1" dirty="0">
                <a:latin typeface="Arial Narrow" panose="020B0606020202030204" pitchFamily="34" charset="0"/>
              </a:rPr>
              <a:t> республика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777103" y="5715375"/>
            <a:ext cx="520341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000" dirty="0">
                <a:solidFill>
                  <a:schemeClr val="bg1">
                    <a:lumMod val="85000"/>
                  </a:schemeClr>
                </a:solidFill>
              </a:rPr>
              <a:t> Для заслушивания посланий президента Российской Федерации;</a:t>
            </a:r>
          </a:p>
          <a:p>
            <a:pPr>
              <a:buFont typeface="Arial" pitchFamily="34" charset="0"/>
              <a:buChar char="•"/>
            </a:pPr>
            <a:r>
              <a:rPr lang="ru-RU" sz="1000" dirty="0">
                <a:solidFill>
                  <a:schemeClr val="bg1">
                    <a:lumMod val="85000"/>
                  </a:schemeClr>
                </a:solidFill>
              </a:rPr>
              <a:t> Для заслушивания посланий Конституционного суда Российской федерации;</a:t>
            </a:r>
          </a:p>
          <a:p>
            <a:pPr>
              <a:buFont typeface="Arial" pitchFamily="34" charset="0"/>
              <a:buChar char="•"/>
            </a:pPr>
            <a:r>
              <a:rPr lang="ru-RU" sz="1000" dirty="0">
                <a:solidFill>
                  <a:schemeClr val="bg1">
                    <a:lumMod val="85000"/>
                  </a:schemeClr>
                </a:solidFill>
              </a:rPr>
              <a:t> Для заслушивания выступлений руководителей иностранных государств.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33537" y="5843743"/>
            <a:ext cx="25747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chemeClr val="bg1">
                    <a:lumMod val="85000"/>
                  </a:schemeClr>
                </a:solidFill>
              </a:rPr>
              <a:t>СФ и ГД собираются вместе только </a:t>
            </a:r>
          </a:p>
        </p:txBody>
      </p:sp>
      <p:cxnSp>
        <p:nvCxnSpPr>
          <p:cNvPr id="30" name="Прямая со стрелкой 29"/>
          <p:cNvCxnSpPr>
            <a:cxnSpLocks/>
          </p:cNvCxnSpPr>
          <p:nvPr/>
        </p:nvCxnSpPr>
        <p:spPr>
          <a:xfrm>
            <a:off x="4151589" y="5992374"/>
            <a:ext cx="1292370" cy="0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">
            <a:extLst>
              <a:ext uri="{FF2B5EF4-FFF2-40B4-BE49-F238E27FC236}">
                <a16:creationId xmlns:a16="http://schemas.microsoft.com/office/drawing/2014/main" id="{FAC52A23-4BFF-E55C-5A6F-715A3F74C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-75407"/>
            <a:ext cx="11401425" cy="5661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520860" y="733063"/>
            <a:ext cx="7404135" cy="1512168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None/>
            </a:pPr>
            <a:r>
              <a:rPr lang="ru-RU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</a:rPr>
              <a:t>Главные пункты  предвыборной  программы В.В.Путина</a:t>
            </a:r>
          </a:p>
          <a:p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Развитие рыночных отношений</a:t>
            </a:r>
          </a:p>
          <a:p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Воспитание патриотизма</a:t>
            </a:r>
          </a:p>
          <a:p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Укрепление </a:t>
            </a:r>
            <a:r>
              <a:rPr lang="ru-R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державности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70732" y="3058941"/>
            <a:ext cx="36774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</a:rPr>
              <a:t>Приоритетные задачи государства </a:t>
            </a:r>
            <a:endParaRPr lang="ru-RU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11"/>
          <p:cNvSpPr txBox="1">
            <a:spLocks noChangeArrowheads="1"/>
          </p:cNvSpPr>
          <p:nvPr/>
        </p:nvSpPr>
        <p:spPr>
          <a:xfrm>
            <a:off x="250785" y="3895039"/>
            <a:ext cx="8808334" cy="1139624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возрождение личного достоинства граждан во имя высокого национального достоинства страны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побороть собственную бедность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обеспечить надежность права собственности и оградить предпринимателя от произвола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строить внешнюю политику исходя из Национальных интересов собственной страны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ru-RU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68969" y="563317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>
                    <a:lumMod val="8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Важным шагом в создании сильного государства стали политические, социальные и экономические реформы</a:t>
            </a:r>
            <a:endParaRPr lang="ru-RU" dirty="0">
              <a:solidFill>
                <a:schemeClr val="bg1">
                  <a:lumMod val="8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0BF0272-BB30-1774-F19C-E642772CE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6063" y="412822"/>
            <a:ext cx="2124075" cy="215265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DE7565-40E9-0414-E7E0-E0CB19E2AD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634" y="2983862"/>
            <a:ext cx="2109727" cy="2547459"/>
          </a:xfrm>
          <a:prstGeom prst="rect">
            <a:avLst/>
          </a:prstGeom>
        </p:spPr>
      </p:pic>
    </p:spTree>
  </p:cSld>
  <p:clrMapOvr>
    <a:masterClrMapping/>
  </p:clrMapOvr>
  <p:transition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254643" y="374072"/>
            <a:ext cx="6507177" cy="1989584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20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0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В мае 2000 г. прошла административная реформа. Учреждено </a:t>
            </a:r>
            <a:r>
              <a:rPr lang="ru-RU" sz="1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семь федеральных округов 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Центральный, Северо-Западный, Южный, Поволжский, Уральский, Сибирский и Дальневосточный.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	В каждый округ назначен полномочный представитель Президента.</a:t>
            </a:r>
          </a:p>
        </p:txBody>
      </p:sp>
      <p:pic>
        <p:nvPicPr>
          <p:cNvPr id="9220" name="Picture 4" descr="округ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60096" y="1"/>
            <a:ext cx="3360440" cy="211703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44095" y="2443537"/>
            <a:ext cx="592827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В 2000 г. реорганизован </a:t>
            </a:r>
            <a:r>
              <a:rPr lang="ru-RU" sz="1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Совет Федерации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. Он стал формироваться из представителей регионов, избираемых  местными законодательными органами и назначаемых главами администраций.</a:t>
            </a:r>
          </a:p>
        </p:txBody>
      </p:sp>
      <p:pic>
        <p:nvPicPr>
          <p:cNvPr id="7" name="Picture 4" descr="совет федераци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48128" y="2132856"/>
            <a:ext cx="2048768" cy="153657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54643" y="3735545"/>
            <a:ext cx="113431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u="sng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Судебная реформа</a:t>
            </a:r>
            <a:r>
              <a:rPr lang="ru-RU" sz="1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– появление суда присяжных, института мировых судей и судебных приставов, выведены народные заседатели.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4643" y="4142182"/>
            <a:ext cx="111194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u="sng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Военная реформа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, провозгласившая создание профессиональной, хорошо вооружённой и обученной Российской армии к 2015 году.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54641" y="4955456"/>
            <a:ext cx="110615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u="sng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Налоговая реформ</a:t>
            </a:r>
            <a:r>
              <a:rPr lang="ru-RU" sz="1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   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-  введён единый 13% налог на доходы населения, снижен налог на прибыль предприятий и организаций.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8094" y="66295"/>
            <a:ext cx="18672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/>
              <a:t>Внутренняя политика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54642" y="4548819"/>
            <a:ext cx="110615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Начата </a:t>
            </a:r>
            <a:r>
              <a:rPr lang="ru-RU" sz="1400" b="1" u="sng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аграрная реформа 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-  законы о купле – продаже земли, новый порядок наследования имущества и др.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2CEE6C-0F58-EF64-AA1A-B7FC866B3741}"/>
              </a:ext>
            </a:extLst>
          </p:cNvPr>
          <p:cNvSpPr txBox="1"/>
          <p:nvPr/>
        </p:nvSpPr>
        <p:spPr>
          <a:xfrm>
            <a:off x="330993" y="4938344"/>
            <a:ext cx="111835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u="sng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Реформа железнодорожного транспорта - 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изменение железнодорожной системы, замена существующих контрактов на обслуживание пассажиров, улучшение качества обслуживания пассажиров и реформирование рабочей силы на железной дороге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45F1C8-6599-8169-8FF2-0ABF13C785FC}"/>
              </a:ext>
            </a:extLst>
          </p:cNvPr>
          <p:cNvSpPr txBox="1"/>
          <p:nvPr/>
        </p:nvSpPr>
        <p:spPr>
          <a:xfrm>
            <a:off x="316705" y="114657"/>
            <a:ext cx="1141094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u="sng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Пенсионная реформа  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- постепенном переходе от распределительной к распределительно-накопительной системе пенсионного обеспечения. Подразумевалось, что пенсия будет разделена на три части: базовую (гарантируется государством), страховую (пенсионные взносы, которые вычитаются из заработной платы и гарантируют выплаты после выхода на пенсию) и накопительную (реальные деньги на личном счету, которые до выхода на пенсию могут инвестироваться в ценные бумаги и другие активы). Размер пенсии в новой пенсионной модели стал определяться не стажем работника, как было до 2002 г., а его реальным заработком и размером отчислений работодателя в ПФР.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1FB788-EEB2-33BB-63A7-7DABFD24377C}"/>
              </a:ext>
            </a:extLst>
          </p:cNvPr>
          <p:cNvSpPr txBox="1"/>
          <p:nvPr/>
        </p:nvSpPr>
        <p:spPr>
          <a:xfrm>
            <a:off x="330993" y="1672196"/>
            <a:ext cx="115300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u="sng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Банковская реформа  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- меры по усилению регулирования и надзора за банковской деятельностью, а также по совершенствованию законодательной базы. 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C90A66-2D8E-ECE7-0475-12706CA1A118}"/>
              </a:ext>
            </a:extLst>
          </p:cNvPr>
          <p:cNvSpPr txBox="1"/>
          <p:nvPr/>
        </p:nvSpPr>
        <p:spPr>
          <a:xfrm>
            <a:off x="335757" y="2350543"/>
            <a:ext cx="1089064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u="sng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Монетизация льгот 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-  основные меры социальной поддержки по желанию можно было заменить денежными выплатами, которые регулярно индексируются. Монетизации подлежали льготы на проезд в общественном транспорте, на лекарства и на санаторно-курортное лечение.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BA4CD5-36D0-FA31-7DE7-2C662D6E2439}"/>
              </a:ext>
            </a:extLst>
          </p:cNvPr>
          <p:cNvSpPr txBox="1"/>
          <p:nvPr/>
        </p:nvSpPr>
        <p:spPr>
          <a:xfrm>
            <a:off x="330993" y="3149523"/>
            <a:ext cx="1106209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u="sng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Реформа трудовых отношений 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- касалась в основном совершенствования существующего законодательства и внесения изменений в Трудовой кодекс (ТК) РФ. </a:t>
            </a:r>
            <a:r>
              <a:rPr lang="ru-RU" sz="1400" b="0" i="0" dirty="0">
                <a:solidFill>
                  <a:srgbClr val="001D3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Цель реформы заключалась в адаптации законодательства к изменившимся условиям экономики и потребностям рынка труда, а также в усилении защиты прав работников. </a:t>
            </a:r>
            <a:endParaRPr lang="ru-RU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08125E-BD2C-40CC-A6D1-F746201B3F2D}"/>
              </a:ext>
            </a:extLst>
          </p:cNvPr>
          <p:cNvSpPr txBox="1"/>
          <p:nvPr/>
        </p:nvSpPr>
        <p:spPr>
          <a:xfrm>
            <a:off x="330993" y="3984237"/>
            <a:ext cx="111835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u="sng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Реформа электроэнергетики 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преследовала три основные цели: ресурсное и инфраструктурное обеспечение экономического роста, с одновременным повышением эффективности электроэнергетики, обеспечение энергетической безопасности государства и предотвращение возможного энергетического кризиса, повышение конкурентоспособности российской экономики на внешнем рынке.  </a:t>
            </a:r>
          </a:p>
        </p:txBody>
      </p:sp>
    </p:spTree>
    <p:extLst>
      <p:ext uri="{BB962C8B-B14F-4D97-AF65-F5344CB8AC3E}">
        <p14:creationId xmlns:p14="http://schemas.microsoft.com/office/powerpoint/2010/main" val="820549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Главное мероприятие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Главное мероприятие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ое мероприятие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TM04033927[[fn=Главное мероприятие]]</Template>
  <TotalTime>444</TotalTime>
  <Words>2589</Words>
  <Application>Microsoft Office PowerPoint</Application>
  <PresentationFormat>Широкоэкранный</PresentationFormat>
  <Paragraphs>164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8" baseType="lpstr">
      <vt:lpstr>Arial</vt:lpstr>
      <vt:lpstr>Arial Black</vt:lpstr>
      <vt:lpstr>Arial Narrow</vt:lpstr>
      <vt:lpstr>Cambria</vt:lpstr>
      <vt:lpstr>Corbel</vt:lpstr>
      <vt:lpstr>Impact</vt:lpstr>
      <vt:lpstr>Wingdings</vt:lpstr>
      <vt:lpstr>Главное мероприятие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Экономика России</vt:lpstr>
      <vt:lpstr>Презентация PowerPoint</vt:lpstr>
      <vt:lpstr>         Промышленность России</vt:lpstr>
      <vt:lpstr>Структура промышленности России</vt:lpstr>
      <vt:lpstr>       Высокотехнологичная продукция России </vt:lpstr>
      <vt:lpstr>Космическая промышленность России</vt:lpstr>
      <vt:lpstr>Оборонная промышленность России</vt:lpstr>
      <vt:lpstr>Оборонная промышленность России</vt:lpstr>
      <vt:lpstr>    Атомная промышленность России</vt:lpstr>
      <vt:lpstr>Сельское хозяйство России</vt:lpstr>
      <vt:lpstr>          Мифы об экономике России</vt:lpstr>
      <vt:lpstr>         Мифы об экономике России</vt:lpstr>
      <vt:lpstr>Мифы об экономике России</vt:lpstr>
      <vt:lpstr>Борьба с терроризмом</vt:lpstr>
      <vt:lpstr>Презентация PowerPoint</vt:lpstr>
      <vt:lpstr>Презентация PowerPoint</vt:lpstr>
      <vt:lpstr>    Внешняя торговля России</vt:lpstr>
      <vt:lpstr>     Внешняя торговля России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Roger</dc:creator>
  <cp:lastModifiedBy>Roger</cp:lastModifiedBy>
  <cp:revision>5</cp:revision>
  <dcterms:created xsi:type="dcterms:W3CDTF">2023-05-16T09:37:25Z</dcterms:created>
  <dcterms:modified xsi:type="dcterms:W3CDTF">2025-05-15T15:49:26Z</dcterms:modified>
</cp:coreProperties>
</file>