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720" r:id="rId1"/>
  </p:sldMasterIdLst>
  <p:notesMasterIdLst>
    <p:notesMasterId r:id="rId2"/>
  </p:notesMasterIdLst>
  <p:sldIdLst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9" r:id="rId11"/>
    <p:sldId id="321" r:id="rId12"/>
    <p:sldId id="322" r:id="rId13"/>
    <p:sldId id="323" r:id="rId14"/>
    <p:sldId id="324" r:id="rId15"/>
    <p:sldId id="325" r:id="rId16"/>
    <p:sldId id="326" r:id="rId17"/>
    <p:sldId id="329" r:id="rId18"/>
    <p:sldId id="331" r:id="rId19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71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24025AFF-A5D8-4071-AA47-930EE167A19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72" name="Образ слайда 3"/>
          <p:cNvSpPr>
            <a:spLocks noChangeAspect="1" noRot="1" noGrp="1" noEditPoints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773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74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75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9A41EF6-039D-4206-B831-20A702EBAA84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0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42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4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42248323-0775-4866-9C18-C07A2CEC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1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1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CB9F763D-3130-45D4-84A7-1012597F8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27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28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C1DD39E6-6A28-4C1B-BCB4-A8E238320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72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7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7A72FE4D-AF23-4551-A8AF-C7882C8B8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78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79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EC38E658-C3C1-4048-818D-D24345D488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84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85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E88B680D-37F6-4AA3-B085-437015F0C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90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9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824224EC-540D-44A3-9232-FBA1E781A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710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71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05F18D41-0663-4081-B7E6-FDA03DB78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720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72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78855BCD-9935-4EE1-ACFE-3F68A59371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52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5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C1E9BB62-A41B-4B6B-BDF5-B48B41A05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57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58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07040364-0951-4A76-8ACB-E047BA580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62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6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CB32E7D5-DC64-4111-9320-063F1FC64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67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68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CFB0AB0E-987B-43DC-8ED5-82E762F12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32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3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889034A5-BABF-41E1-9EC8-1428B4649B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18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19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6D96F775-E4A9-4A5A-B5F8-2F76797D2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604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05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AE27D432-29CD-41A0-84BD-54B6ABD85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полнитель изображения слайда 1"/>
          <p:cNvSpPr>
            <a:spLocks noChangeAspect="1" noRot="1" noGrp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/>
        </p:spPr>
        <p:txBody>
          <a:bodyPr/>
          <a:p/>
        </p:txBody>
      </p:sp>
      <p:sp>
        <p:nvSpPr>
          <p:cNvPr id="1048599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/>
        </p:spPr>
        <p:txBody>
          <a:bodyPr/>
          <a:p>
            <a:endParaRPr lang="en-US"/>
          </a:p>
        </p:txBody>
      </p:sp>
      <p:sp>
        <p:nvSpPr>
          <p:cNvPr id="1048600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/>
        </p:spPr>
        <p:txBody>
          <a:bodyPr/>
          <a:p>
            <a:fld id="{66D58973-969B-410D-BE8F-1CE8919DE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35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048636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637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8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738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39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40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41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727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28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29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30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582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83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74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4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4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4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748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49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50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51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52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754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55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56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57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58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59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60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72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2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2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62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63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765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66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67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68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69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732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1048733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34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735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36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hf dt="0" ftr="0" hdr="0" sldNum="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10000"/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  <p:sp>
        <p:nvSpPr>
          <p:cNvPr id="1048639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251520" y="620688"/>
            <a:ext cx="8206680" cy="360040"/>
          </a:xfrm>
        </p:spPr>
        <p:txBody>
          <a:bodyPr>
            <a:normAutofit fontScale="90000"/>
          </a:bodyPr>
          <a:p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br>
              <a:rPr b="1" dirty="0" sz="27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 sz="27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br>
              <a:rPr b="1" dirty="0" sz="2700"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 sz="27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 sz="2700"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cap="all" dirty="0" sz="3600" lang="ru-RU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algn="bl" blurRad="12700" dir="5400000" dist="1000" endPos="45000" rotWithShape="0" stA="28000" sy="-10000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подвижных игр и игровых упражнений при воспитании выносливости у учащихся 3-5 классов»</a:t>
            </a:r>
            <a:br>
              <a:rPr b="1" cap="all" dirty="0" lang="ru-RU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algn="bl" blurRad="12700" dir="5400000" dist="1000" endPos="45000" rotWithShape="0" stA="28000" sy="-10000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 sz="44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 sz="4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dirty="0" sz="4000" lang="ru-RU"/>
            </a:br>
            <a:endParaRPr dirty="0" sz="4000" lang="ru-RU">
              <a:solidFill>
                <a:srgbClr val="0070C0"/>
              </a:solidFill>
            </a:endParaRPr>
          </a:p>
        </p:txBody>
      </p:sp>
      <p:sp>
        <p:nvSpPr>
          <p:cNvPr id="1048640" name="TextBox 10"/>
          <p:cNvSpPr txBox="1"/>
          <p:nvPr/>
        </p:nvSpPr>
        <p:spPr>
          <a:xfrm>
            <a:off x="3131840" y="4928620"/>
            <a:ext cx="5182344" cy="1031240"/>
          </a:xfrm>
          <a:prstGeom prst="rect"/>
          <a:noFill/>
        </p:spPr>
        <p:txBody>
          <a:bodyPr anchor="t" bIns="45720" lIns="91440" rIns="91440" tIns="45720" wrap="square">
            <a:spAutoFit/>
          </a:bodyPr>
          <a:p>
            <a:pPr algn="r"/>
            <a:r>
              <a:rPr dirty="0" sz="1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dirty="0" sz="1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</a:t>
            </a:r>
          </a:p>
          <a:p>
            <a:pPr algn="r"/>
            <a:r>
              <a:rPr dirty="0" sz="1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Копцова Анастасия Владимировна </a:t>
            </a:r>
          </a:p>
          <a:p>
            <a:r>
              <a:rPr dirty="0" sz="14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Минск</a:t>
            </a:r>
            <a:endParaRPr dirty="0" sz="1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 </a:t>
            </a:r>
            <a:r>
              <a:rPr dirty="0" sz="14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 sz="14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 sz="14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dirty="0" sz="14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1400" lang="ru-BY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dirty="0" sz="1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06" name="Содержимое 2"/>
          <p:cNvSpPr>
            <a:spLocks noGrp="1" noEditPoints="1"/>
          </p:cNvSpPr>
          <p:nvPr>
            <p:ph idx="1"/>
          </p:nvPr>
        </p:nvSpPr>
        <p:spPr>
          <a:xfrm>
            <a:off x="714348" y="1142984"/>
            <a:ext cx="7643866" cy="4786347"/>
          </a:xfrm>
        </p:spPr>
        <p:txBody>
          <a:bodyPr>
            <a:normAutofit/>
          </a:bodyPr>
          <a:p>
            <a:pPr>
              <a:buNone/>
            </a:pPr>
            <a:endParaRPr dirty="0" sz="2000" i="1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 lang="ru-RU"/>
          </a:p>
        </p:txBody>
      </p:sp>
      <p:sp>
        <p:nvSpPr>
          <p:cNvPr id="1048607" name="Прямоугольник 4"/>
          <p:cNvSpPr/>
          <p:nvPr/>
        </p:nvSpPr>
        <p:spPr>
          <a:xfrm>
            <a:off x="2286000" y="714357"/>
            <a:ext cx="4572000" cy="954107"/>
          </a:xfrm>
          <a:prstGeom prst="rect"/>
        </p:spPr>
        <p:txBody>
          <a:bodyPr wrap="square">
            <a:spAutoFit/>
          </a:bodyPr>
          <a:p>
            <a:pPr algn="ctr"/>
            <a:br>
              <a:rPr b="1" dirty="0" sz="28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800" lang="ru-RU">
              <a:solidFill>
                <a:srgbClr val="0070C0"/>
              </a:solidFill>
            </a:endParaRPr>
          </a:p>
        </p:txBody>
      </p:sp>
      <p:sp>
        <p:nvSpPr>
          <p:cNvPr id="1048608" name="Прямоугольник 6"/>
          <p:cNvSpPr/>
          <p:nvPr/>
        </p:nvSpPr>
        <p:spPr>
          <a:xfrm>
            <a:off x="887460" y="764704"/>
            <a:ext cx="6996908" cy="461665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4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  <a:endParaRPr dirty="0" sz="2400" i="1" lang="ru-RU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2"/>
          <p:cNvGrpSpPr/>
          <p:nvPr/>
        </p:nvGrpSpPr>
        <p:grpSpPr>
          <a:xfrm>
            <a:off x="818336" y="1268759"/>
            <a:ext cx="7616258" cy="4536505"/>
            <a:chOff x="736242" y="1312530"/>
            <a:chExt cx="5458972" cy="3647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48609" name="Полилиния: фигура 14"/>
            <p:cNvSpPr/>
            <p:nvPr/>
          </p:nvSpPr>
          <p:spPr>
            <a:xfrm>
              <a:off x="785786" y="1312530"/>
              <a:ext cx="5405886" cy="1066081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just"/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Развитие быстроты: </a:t>
              </a:r>
              <a:endParaRPr dirty="0" sz="1800"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- сочетание различных видов бега с имитацией движений животных; - элементы танцевальных движений; бег с изменением скорости и направления движения («Горелки», «Салки», «Воробьи и вороны» и другие). Развитие выносливости:</a:t>
              </a:r>
              <a:endParaRPr dirty="0" sz="1400" kern="1200" lang="ru-RU"/>
            </a:p>
          </p:txBody>
        </p:sp>
        <p:sp>
          <p:nvSpPr>
            <p:cNvPr id="1048610" name="Полилиния: фигура 16"/>
            <p:cNvSpPr/>
            <p:nvPr/>
          </p:nvSpPr>
          <p:spPr>
            <a:xfrm>
              <a:off x="736242" y="2551795"/>
              <a:ext cx="5455430" cy="975151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just"/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скоростно-силовых способностей: повторное выполнение </a:t>
              </a:r>
              <a:r>
                <a:rPr dirty="0" sz="1800" lang="ru-RU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многоскоков</a:t>
              </a:r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прыжки в длину с места и с разбега, прыжки на одной – двух ногах («Волк во рву», «Лапта с прыжками», «Хромая лиса» и другие). </a:t>
              </a:r>
              <a:endParaRPr dirty="0" sz="1800"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8611" name="Полилиния: фигура 18"/>
            <p:cNvSpPr/>
            <p:nvPr/>
          </p:nvSpPr>
          <p:spPr>
            <a:xfrm>
              <a:off x="739784" y="3607072"/>
              <a:ext cx="5455430" cy="1352675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just"/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Развитие координации, освоение навыков ходьбы, бега: </a:t>
              </a:r>
              <a:endParaRPr dirty="0" sz="1800"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- сочетание различных видов ходьбы с имитацией движений животных и птиц; медленные, быстрые движения; </a:t>
              </a:r>
              <a:endParaRPr dirty="0" sz="1800"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- изменение длины, частоты ритма шагов, с перешагиванием через предметы, в </a:t>
              </a:r>
              <a:r>
                <a:rPr dirty="0" sz="1800" lang="ru-RU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полуприседе</a:t>
              </a:r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в приседе; - различным положением рук («Хоровод», «Отражение», «Змейка» и другие). </a:t>
              </a:r>
              <a:endParaRPr dirty="0" sz="1400" kern="1200" lang="ru-RU"/>
            </a:p>
          </p:txBody>
        </p:sp>
      </p:grpSp>
    </p:spTree>
  </p:cSld>
  <p:clrMapOvr>
    <a:masterClrMapping/>
  </p:clrMapOvr>
  <p:transition spd="slow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20" name="Содержимое 2"/>
          <p:cNvSpPr>
            <a:spLocks noGrp="1" noEditPoints="1"/>
          </p:cNvSpPr>
          <p:nvPr>
            <p:ph idx="1"/>
          </p:nvPr>
        </p:nvSpPr>
        <p:spPr>
          <a:xfrm>
            <a:off x="714348" y="1142984"/>
            <a:ext cx="7643866" cy="4786347"/>
          </a:xfrm>
        </p:spPr>
        <p:txBody>
          <a:bodyPr>
            <a:normAutofit/>
          </a:bodyPr>
          <a:p>
            <a:pPr>
              <a:buNone/>
            </a:pPr>
            <a:endParaRPr dirty="0" sz="2000" i="1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 lang="ru-RU"/>
          </a:p>
        </p:txBody>
      </p:sp>
      <p:sp>
        <p:nvSpPr>
          <p:cNvPr id="1048621" name="Прямоугольник 4"/>
          <p:cNvSpPr/>
          <p:nvPr/>
        </p:nvSpPr>
        <p:spPr>
          <a:xfrm>
            <a:off x="2286000" y="714357"/>
            <a:ext cx="4572000" cy="954107"/>
          </a:xfrm>
          <a:prstGeom prst="rect"/>
        </p:spPr>
        <p:txBody>
          <a:bodyPr wrap="square">
            <a:spAutoFit/>
          </a:bodyPr>
          <a:p>
            <a:pPr algn="ctr"/>
            <a:br>
              <a:rPr b="1" dirty="0" sz="28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800" lang="ru-RU">
              <a:solidFill>
                <a:srgbClr val="0070C0"/>
              </a:solidFill>
            </a:endParaRPr>
          </a:p>
        </p:txBody>
      </p:sp>
      <p:sp>
        <p:nvSpPr>
          <p:cNvPr id="1048622" name="Прямоугольник 6"/>
          <p:cNvSpPr/>
          <p:nvPr/>
        </p:nvSpPr>
        <p:spPr>
          <a:xfrm>
            <a:off x="971600" y="920336"/>
            <a:ext cx="6912767" cy="461665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4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Лыжная подготовка</a:t>
            </a:r>
            <a:endParaRPr dirty="0" sz="2400" i="1" lang="ru-RU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12"/>
          <p:cNvGrpSpPr/>
          <p:nvPr/>
        </p:nvGrpSpPr>
        <p:grpSpPr>
          <a:xfrm>
            <a:off x="818336" y="1385661"/>
            <a:ext cx="7645878" cy="4581848"/>
            <a:chOff x="736242" y="1403460"/>
            <a:chExt cx="5480202" cy="356392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48623" name="Полилиния: фигура 14"/>
            <p:cNvSpPr/>
            <p:nvPr/>
          </p:nvSpPr>
          <p:spPr>
            <a:xfrm>
              <a:off x="785786" y="1403460"/>
              <a:ext cx="5405886" cy="975151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l" defTabSz="1377950" indent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координации: перенос тяжести тела с лыжи на лыжу на месте, в движении, прыжком с опорой на палки («Солнышко», «Бусы», «По одной лыже», «Куда укатишься за два шага», « У кого гармошка больше» и другие). </a:t>
              </a:r>
              <a:endParaRPr dirty="0" sz="1400" kern="1200" lang="ru-RU"/>
            </a:p>
          </p:txBody>
        </p:sp>
        <p:sp>
          <p:nvSpPr>
            <p:cNvPr id="1048624" name="Полилиния: фигура 16"/>
            <p:cNvSpPr/>
            <p:nvPr/>
          </p:nvSpPr>
          <p:spPr>
            <a:xfrm>
              <a:off x="736242" y="2551795"/>
              <a:ext cx="5455430" cy="975151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just"/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выносливости: чередование различных способов передвижения; прохождение отрезков в режиме большой интенсивности, с ускорениями («Кому на ком», «Лапта», «Дружные пары», «Кто быстрее» и другие).</a:t>
              </a:r>
              <a:endParaRPr dirty="0" sz="1800"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8625" name="Полилиния: фигура 18"/>
            <p:cNvSpPr/>
            <p:nvPr/>
          </p:nvSpPr>
          <p:spPr>
            <a:xfrm>
              <a:off x="761014" y="3607071"/>
              <a:ext cx="5455430" cy="1360310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dirty="0" sz="1800" lang="ru-RU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Элементы спортивных игр  </a:t>
              </a:r>
              <a:endParaRPr b="1" dirty="0" sz="1200" lang="ru-RU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dirty="0" sz="16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координации: метание в цель («Бабки «Кашевары»), способность к дифференцированию усилий, Попади в цель» и другие); совершенствование ловли, передачи мяча, развитие пространственной ориентации («Горячий мяч», «Охотники и утки», «Па драку собаку» и другие).  Освоение тактических взаимодействий: командно-групповые перемещения, навыки взаимодействий между играющими («Невод», «Кошки-мышки», «Лапта» и другие). </a:t>
              </a:r>
              <a:endParaRPr dirty="0" sz="1600" kern="1200" lang="ru-RU"/>
            </a:p>
          </p:txBody>
        </p:sp>
      </p:grpSp>
    </p:spTree>
  </p:cSld>
  <p:clrMapOvr>
    <a:masterClrMapping/>
  </p:clrMapOvr>
  <p:transition spd="slow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69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70" name="Содержимое 2"/>
          <p:cNvSpPr>
            <a:spLocks noGrp="1" noEditPoints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p>
            <a:pPr algn="ctr">
              <a:lnSpc>
                <a:spcPct val="80000"/>
              </a:lnSpc>
              <a:buNone/>
            </a:pPr>
            <a:r>
              <a:rPr altLang="ru-RU" b="1" dirty="0" i="1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развитие </a:t>
            </a:r>
            <a:r>
              <a:rPr b="1" dirty="0" lang="ru-RU">
                <a:solidFill>
                  <a:srgbClr val="990033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b="1" dirty="0" i="1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ловкости (координация движений) </a:t>
            </a:r>
            <a:r>
              <a:rPr altLang="ru-RU" b="1" dirty="0" i="1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80000"/>
              </a:lnSpc>
              <a:buNone/>
            </a:pPr>
            <a:endParaRPr altLang="ru-RU" b="1" dirty="0" i="1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dirty="0" lang="ru-RU"/>
          </a:p>
        </p:txBody>
      </p:sp>
      <p:graphicFrame>
        <p:nvGraphicFramePr>
          <p:cNvPr id="4194307" name="Таблица 4"/>
          <p:cNvGraphicFramePr>
            <a:graphicFrameLocks noGrp="1"/>
          </p:cNvGraphicFramePr>
          <p:nvPr/>
        </p:nvGraphicFramePr>
        <p:xfrm>
          <a:off x="785786" y="1643051"/>
          <a:ext cx="7643866" cy="33101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94809"/>
                <a:gridCol w="3749057"/>
              </a:tblGrid>
              <a:tr h="318468">
                <a:tc>
                  <a:txBody>
                    <a:bodyPr bIns="45727" horzOverflow="overflow" tIns="45727"/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baseline="0" b="1" cap="none" dirty="0" sz="1800" i="1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ручной ловкости </a:t>
                      </a:r>
                      <a:endParaRPr baseline="0" b="1" cap="none" dirty="0" sz="1800" i="1" kumimoji="0" lang="ru-RU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 bIns="45727" horzOverflow="overflow" tIns="45727"/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baseline="0" b="1" cap="none" dirty="0" sz="1800" i="1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локомоторной ловкости </a:t>
                      </a:r>
                      <a:endParaRPr baseline="0" b="1" cap="none" dirty="0" sz="1800" i="1" kumimoji="0" lang="ru-RU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</a:tr>
              <a:tr h="2324737">
                <a:tc>
                  <a:txBody>
                    <a:bodyPr bIns="45727" horzOverflow="overflow" tIns="45727"/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«Удочка» 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быстрее дойдёт до середины»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«Кто быстрее намотает шнур»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«Школа мяча»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«Эстафета по кругу»</a:t>
                      </a:r>
                      <a:endParaRPr baseline="0" b="0" cap="none" dirty="0" sz="1800" i="0" kumimoji="0" lang="ru-RU" normalizeH="0" strike="noStrike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 bIns="45727" horzOverflow="overflow" tIns="45727"/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 попадись»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«Обеги, не задень»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baseline="0" cap="none" dirty="0" sz="1800" kumimoji="0" lang="ru-RU" normalizeH="0" err="1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Ловишка</a:t>
                      </a: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мячом» 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«Через болото»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«Поймай палку»   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Эстафеты с предметами: 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«Пробеги, не задень» 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Tx/>
                        <a:buChar char="•"/>
                      </a:pPr>
                      <a:r>
                        <a:rPr baseline="0" cap="none" dirty="0" sz="180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 урони шарик» и др.</a:t>
                      </a:r>
                      <a:endParaRPr baseline="0" b="0" cap="none" dirty="0" sz="1800" i="0" kumimoji="0" lang="ru-RU" normalizeH="0" strike="noStrike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</a:tr>
            </a:tbl>
          </a:graphicData>
        </a:graphic>
      </p:graphicFrame>
      <p:pic>
        <p:nvPicPr>
          <p:cNvPr id="2097174" name="Рисунок 6"/>
          <p:cNvPicPr>
            <a:picLocks/>
          </p:cNvPicPr>
          <p:nvPr/>
        </p:nvPicPr>
        <p:blipFill>
          <a:blip xmlns:r="http://schemas.openxmlformats.org/officeDocument/2006/relationships" r:embed="rId2"/>
          <a:srcRect l="7080" r="7080"/>
          <a:stretch>
            <a:fillRect/>
          </a:stretch>
        </p:blipFill>
        <p:spPr bwMode="auto">
          <a:xfrm>
            <a:off x="6372200" y="5085185"/>
            <a:ext cx="2160240" cy="1556794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75" name="Рисунок 9"/>
          <p:cNvPicPr>
            <a:picLocks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83568" y="4077072"/>
            <a:ext cx="2743715" cy="213972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7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75" name="Содержимое 2"/>
          <p:cNvSpPr>
            <a:spLocks noGrp="1" noEditPoints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p>
            <a:pPr algn="ctr">
              <a:lnSpc>
                <a:spcPct val="80000"/>
              </a:lnSpc>
              <a:buNone/>
            </a:pPr>
            <a:r>
              <a:rPr altLang="ru-RU" b="1" dirty="0" i="1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развитие гибкости:</a:t>
            </a:r>
          </a:p>
          <a:p>
            <a:pPr algn="ctr">
              <a:lnSpc>
                <a:spcPct val="80000"/>
              </a:lnSpc>
              <a:buNone/>
            </a:pPr>
            <a:endParaRPr altLang="ru-RU" b="1" dirty="0" i="1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dirty="0" lang="ru-RU"/>
          </a:p>
        </p:txBody>
      </p:sp>
      <p:sp>
        <p:nvSpPr>
          <p:cNvPr id="1048676" name="Прямоугольник 4"/>
          <p:cNvSpPr/>
          <p:nvPr/>
        </p:nvSpPr>
        <p:spPr>
          <a:xfrm>
            <a:off x="642910" y="1285860"/>
            <a:ext cx="4143404" cy="2288540"/>
          </a:xfrm>
          <a:prstGeom prst="rect"/>
        </p:spPr>
        <p:txBody>
          <a:bodyPr wrap="square">
            <a:spAutoFit/>
          </a:bodyPr>
          <a:p>
            <a:pPr>
              <a:buFont typeface="Wingdings" panose="05000000000000000000" pitchFamily="2" charset="2"/>
              <a:buChar char="v"/>
            </a:pPr>
            <a:r>
              <a:rPr altLang="ru-RU" dirty="0" sz="28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Циркачи»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«Мостики»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– эстафеты: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«Передача мяча»,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«Змейка»,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«Туннель из обручей». </a:t>
            </a:r>
          </a:p>
        </p:txBody>
      </p:sp>
      <p:pic>
        <p:nvPicPr>
          <p:cNvPr id="2097177" name="Рисунок 5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972024" y="1357298"/>
            <a:ext cx="3200375" cy="2169666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78" name="Рисунок 6"/>
          <p:cNvPicPr>
            <a:picLocks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180004" y="3857628"/>
            <a:ext cx="2848380" cy="1927655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79" name="Рисунок 7"/>
          <p:cNvPicPr>
            <a:picLocks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026370" y="3786190"/>
            <a:ext cx="3019294" cy="2060377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80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81" name="Содержимое 2"/>
          <p:cNvSpPr>
            <a:spLocks noGrp="1" noEditPoints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p>
            <a:pPr algn="ctr">
              <a:lnSpc>
                <a:spcPct val="80000"/>
              </a:lnSpc>
              <a:buNone/>
            </a:pPr>
            <a:r>
              <a:rPr altLang="ru-RU" b="1" dirty="0" i="1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развитие силы:</a:t>
            </a:r>
          </a:p>
          <a:p>
            <a:pPr algn="ctr">
              <a:lnSpc>
                <a:spcPct val="80000"/>
              </a:lnSpc>
              <a:buNone/>
            </a:pPr>
            <a:endParaRPr altLang="ru-RU" b="1" dirty="0" i="1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dirty="0" lang="ru-RU"/>
          </a:p>
        </p:txBody>
      </p:sp>
      <p:sp>
        <p:nvSpPr>
          <p:cNvPr id="1048682" name="Прямоугольник 4"/>
          <p:cNvSpPr/>
          <p:nvPr/>
        </p:nvSpPr>
        <p:spPr>
          <a:xfrm>
            <a:off x="785786" y="1285861"/>
            <a:ext cx="4857784" cy="3017520"/>
          </a:xfrm>
          <a:prstGeom prst="rect"/>
        </p:spPr>
        <p:txBody>
          <a:bodyPr wrap="square">
            <a:spAutoFit/>
          </a:bodyPr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Скакалки»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«Классики»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«Река и ров»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«Паровозик»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эстафета – «Носильщики»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«Перетяни канат»</a:t>
            </a:r>
          </a:p>
          <a:p>
            <a:pPr>
              <a:lnSpc>
                <a:spcPct val="80000"/>
              </a:lnSpc>
            </a:pPr>
            <a:endParaRPr altLang="ru-RU" dirty="0" sz="2000" lang="ru-RU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парах на преодоление сопротивления: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сильнее»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«Буйволы»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altLang="ru-RU" dirty="0" sz="20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«Бой баранов» </a:t>
            </a:r>
          </a:p>
        </p:txBody>
      </p:sp>
      <p:pic>
        <p:nvPicPr>
          <p:cNvPr id="2097181" name="Рисунок 5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709472" y="1428736"/>
            <a:ext cx="3011179" cy="2014104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82" name="Рисунок 7"/>
          <p:cNvPicPr>
            <a:picLocks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214942" y="3846804"/>
            <a:ext cx="3133725" cy="208619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83" name="Рисунок 8"/>
          <p:cNvPicPr>
            <a:picLocks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428728" y="4643199"/>
            <a:ext cx="3429024" cy="1517943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86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87" name="Содержимое 2"/>
          <p:cNvSpPr>
            <a:spLocks noGrp="1" noEditPoints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p>
            <a:pPr algn="ctr">
              <a:lnSpc>
                <a:spcPct val="80000"/>
              </a:lnSpc>
              <a:buNone/>
            </a:pPr>
            <a:r>
              <a:rPr altLang="ru-RU" b="1" dirty="0" i="1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развитие выносливости:</a:t>
            </a:r>
          </a:p>
          <a:p>
            <a:pPr algn="ctr">
              <a:lnSpc>
                <a:spcPct val="80000"/>
              </a:lnSpc>
              <a:buNone/>
            </a:pPr>
            <a:endParaRPr altLang="ru-RU" b="1" dirty="0" i="1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dirty="0" lang="ru-RU"/>
          </a:p>
        </p:txBody>
      </p:sp>
      <p:sp>
        <p:nvSpPr>
          <p:cNvPr id="1048688" name="Прямоугольник 4"/>
          <p:cNvSpPr/>
          <p:nvPr/>
        </p:nvSpPr>
        <p:spPr>
          <a:xfrm>
            <a:off x="857224" y="2071678"/>
            <a:ext cx="3500462" cy="2580640"/>
          </a:xfrm>
          <a:prstGeom prst="rect"/>
        </p:spPr>
        <p:txBody>
          <a:bodyPr wrap="square">
            <a:spAutoFit/>
          </a:bodyPr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скакалки»</a:t>
            </a:r>
            <a:r>
              <a:rPr altLang="ru-RU"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«Пробеги тихо»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«Найди пару»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«Поезд»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altLang="ru-RU" dirty="0" sz="2400" lang="ru-RU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Совушка</a:t>
            </a: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altLang="ru-RU" dirty="0" sz="2400" lang="ru-RU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«Лётчики» и др. </a:t>
            </a:r>
          </a:p>
        </p:txBody>
      </p:sp>
      <p:pic>
        <p:nvPicPr>
          <p:cNvPr id="2097185" name="Рисунок 5"/>
          <p:cNvPicPr>
            <a:picLocks/>
          </p:cNvPicPr>
          <p:nvPr/>
        </p:nvPicPr>
        <p:blipFill>
          <a:blip xmlns:r="http://schemas.openxmlformats.org/officeDocument/2006/relationships" r:embed="rId2"/>
          <a:srcRect l="456" r="456"/>
          <a:stretch>
            <a:fillRect/>
          </a:stretch>
        </p:blipFill>
        <p:spPr bwMode="auto">
          <a:xfrm>
            <a:off x="5000628" y="1785926"/>
            <a:ext cx="3224558" cy="1994258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86" name="Рисунок 6"/>
          <p:cNvPicPr>
            <a:picLocks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599384" y="4000504"/>
            <a:ext cx="3231115" cy="1919087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70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705" name="Содержимое 2"/>
          <p:cNvSpPr>
            <a:spLocks noGrp="1" noEditPoints="1"/>
          </p:cNvSpPr>
          <p:nvPr>
            <p:ph idx="1"/>
          </p:nvPr>
        </p:nvSpPr>
        <p:spPr>
          <a:xfrm rot="10800000" flipV="1">
            <a:off x="642910" y="857232"/>
            <a:ext cx="7858180" cy="714380"/>
          </a:xfrm>
        </p:spPr>
        <p:txBody>
          <a:bodyPr>
            <a:normAutofit/>
          </a:bodyPr>
          <a:p>
            <a:pPr algn="ctr">
              <a:buNone/>
            </a:pPr>
            <a:r>
              <a:rPr b="1" dirty="0" sz="36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1048706" name="Прямоугольник 4"/>
          <p:cNvSpPr/>
          <p:nvPr/>
        </p:nvSpPr>
        <p:spPr>
          <a:xfrm>
            <a:off x="2286000" y="1357299"/>
            <a:ext cx="4572000" cy="802640"/>
          </a:xfrm>
          <a:prstGeom prst="rect"/>
        </p:spPr>
        <p:txBody>
          <a:bodyPr wrap="square">
            <a:spAutoFit/>
          </a:bodyPr>
          <a:p>
            <a:pPr algn="ctr"/>
            <a:br>
              <a:rPr b="1" dirty="0" sz="24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400" lang="ru-RU">
              <a:solidFill>
                <a:srgbClr val="0070C0"/>
              </a:solidFill>
            </a:endParaRPr>
          </a:p>
        </p:txBody>
      </p:sp>
      <p:sp>
        <p:nvSpPr>
          <p:cNvPr id="1048707" name="Прямоугольник 8"/>
          <p:cNvSpPr/>
          <p:nvPr/>
        </p:nvSpPr>
        <p:spPr>
          <a:xfrm>
            <a:off x="1000100" y="857232"/>
            <a:ext cx="7715304" cy="369332"/>
          </a:xfrm>
          <a:prstGeom prst="rect"/>
        </p:spPr>
        <p:txBody>
          <a:bodyPr wrap="square">
            <a:spAutoFit/>
          </a:bodyPr>
          <a:p>
            <a:pPr algn="ctr"/>
            <a:endParaRPr dirty="0" lang="ru-RU"/>
          </a:p>
        </p:txBody>
      </p:sp>
      <p:sp>
        <p:nvSpPr>
          <p:cNvPr id="1048708" name="Прямоугольник 9"/>
          <p:cNvSpPr/>
          <p:nvPr/>
        </p:nvSpPr>
        <p:spPr>
          <a:xfrm>
            <a:off x="642910" y="1428736"/>
            <a:ext cx="7358114" cy="4003041"/>
          </a:xfrm>
          <a:prstGeom prst="rect"/>
        </p:spPr>
        <p:txBody>
          <a:bodyPr wrap="square">
            <a:spAutoFit/>
          </a:bodyPr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подвижных  игр, подобранных с учетом специфики раздела для рабочей программы позволит повысить уровень физической подготовленности детей, интерес к урокам физической культуры.</a:t>
            </a:r>
          </a:p>
          <a:p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учащихся, противостояние учебным стрессам ситуациям, неблагоприятным условиям внешней среды и формирование двигательных навыков. </a:t>
            </a:r>
          </a:p>
          <a:p>
            <a:endParaRPr dirty="0" sz="240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90" name="Picture 10" descr="1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888590" y="4355619"/>
            <a:ext cx="1643074" cy="1865241"/>
          </a:xfrm>
          <a:prstGeom prst="rect"/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5000" id="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717" name="Содержимое 2"/>
          <p:cNvSpPr>
            <a:spLocks noGrp="1" noEditPoints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p>
            <a:pPr>
              <a:buNone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ru-RU"/>
          </a:p>
        </p:txBody>
      </p:sp>
      <p:sp>
        <p:nvSpPr>
          <p:cNvPr id="1048718" name="Прямоугольник 4"/>
          <p:cNvSpPr/>
          <p:nvPr/>
        </p:nvSpPr>
        <p:spPr>
          <a:xfrm>
            <a:off x="928662" y="2571744"/>
            <a:ext cx="6929486" cy="830997"/>
          </a:xfrm>
          <a:prstGeom prst="rect"/>
        </p:spPr>
        <p:txBody>
          <a:bodyPr wrap="square">
            <a:spAutoFit/>
          </a:bodyPr>
          <a:p>
            <a:pPr algn="ctr">
              <a:buNone/>
            </a:pPr>
            <a:r>
              <a:rPr b="1" dirty="0" sz="4800" lang="ru-RU">
                <a:ln w="1905"/>
                <a:solidFill>
                  <a:srgbClr val="0070C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097193" name="Picture 4" descr="06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857884" y="3714752"/>
            <a:ext cx="2428892" cy="2145207"/>
          </a:xfrm>
          <a:prstGeom prst="rect"/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4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/>
          </a:bodyPr>
          <a:p>
            <a:r>
              <a:rPr b="1" dirty="0" sz="36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«Актуальность  проблемы»</a:t>
            </a:r>
            <a:endParaRPr dirty="0" sz="3600" lang="ru-RU">
              <a:solidFill>
                <a:srgbClr val="0070C0"/>
              </a:solidFill>
            </a:endParaRPr>
          </a:p>
        </p:txBody>
      </p:sp>
      <p:sp>
        <p:nvSpPr>
          <p:cNvPr id="1048645" name="Содержимое 2"/>
          <p:cNvSpPr>
            <a:spLocks noGrp="1" noEditPoints="1"/>
          </p:cNvSpPr>
          <p:nvPr>
            <p:ph idx="1"/>
          </p:nvPr>
        </p:nvSpPr>
        <p:spPr>
          <a:xfrm>
            <a:off x="571472" y="1643051"/>
            <a:ext cx="8001056" cy="633821"/>
          </a:xfrm>
        </p:spPr>
        <p:txBody>
          <a:bodyPr>
            <a:normAutofit fontScale="25000" lnSpcReduction="20000"/>
          </a:bodyPr>
          <a:p>
            <a:pPr algn="ctr">
              <a:buNone/>
            </a:pPr>
            <a:endParaRPr dirty="0" sz="8000" lang="ru-RU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dirty="0" sz="80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выделяет образовательную область «Физическое развитие». </a:t>
            </a:r>
            <a:endParaRPr dirty="0" sz="8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lang="ru-RU"/>
          </a:p>
          <a:p>
            <a:endParaRPr dirty="0" lang="ru-RU"/>
          </a:p>
        </p:txBody>
      </p:sp>
      <p:sp>
        <p:nvSpPr>
          <p:cNvPr id="1048646" name="Rectangle 1"/>
          <p:cNvSpPr>
            <a:spLocks noChangeArrowheads="1"/>
          </p:cNvSpPr>
          <p:nvPr/>
        </p:nvSpPr>
        <p:spPr bwMode="auto">
          <a:xfrm>
            <a:off x="714348" y="2000239"/>
            <a:ext cx="7858180" cy="1077218"/>
          </a:xfrm>
          <a:prstGeom prst="rect"/>
          <a:noFill/>
          <a:ln w="9525">
            <a:noFill/>
            <a:miter lim="800000"/>
          </a:ln>
          <a:effectLst/>
        </p:spPr>
        <p:txBody>
          <a:bodyPr anchor="ctr" bIns="45720" lIns="91440" rIns="91440" tIns="45720" vert="horz" wrap="square">
            <a:prstTxWarp prst="textNoShape"/>
            <a:spAutoFit/>
          </a:bodyPr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baseline="0" b="0" cap="none" dirty="0" sz="3200" i="0" kumimoji="0" lang="ru-RU" normalizeH="0" strike="noStrike" u="none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b="1" dirty="0" sz="3200" lang="ru-RU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baseline="0" b="0" cap="none" dirty="0" sz="3200" i="0" kumimoji="0" lang="ru-RU" normalizeH="0" strike="noStrike" u="none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7" name="Прямоугольник 11"/>
          <p:cNvSpPr/>
          <p:nvPr/>
        </p:nvSpPr>
        <p:spPr>
          <a:xfrm>
            <a:off x="714348" y="2420888"/>
            <a:ext cx="7786742" cy="40011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000" lang="ru-RU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i="1" lang="ru-RU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ОО</a:t>
            </a:r>
            <a:r>
              <a:rPr b="1" dirty="0" sz="20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i="1" lang="ru-RU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  <a:endParaRPr b="1" dirty="0" sz="2000" i="1" lang="ru-RU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8" name="Стрелка вправо 13"/>
          <p:cNvSpPr/>
          <p:nvPr/>
        </p:nvSpPr>
        <p:spPr>
          <a:xfrm>
            <a:off x="642910" y="2928934"/>
            <a:ext cx="7143800" cy="1000132"/>
          </a:xfrm>
          <a:prstGeom prst="rightArrow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lang="ru-RU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 (скоростных, силовых, гибкости, выносливости и координации) </a:t>
            </a:r>
            <a:endParaRPr b="1"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9" name="Стрелка вправо 14"/>
          <p:cNvSpPr/>
          <p:nvPr/>
        </p:nvSpPr>
        <p:spPr>
          <a:xfrm>
            <a:off x="642910" y="3857628"/>
            <a:ext cx="7500990" cy="1000132"/>
          </a:xfrm>
          <a:prstGeom prst="rightArrow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lang="ru-RU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накопление и обогащение двигательного опыта у детей (овладение основными движениями)</a:t>
            </a:r>
            <a:endParaRPr b="1"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0" name="Стрелка вправо 15"/>
          <p:cNvSpPr/>
          <p:nvPr/>
        </p:nvSpPr>
        <p:spPr>
          <a:xfrm>
            <a:off x="642910" y="4929198"/>
            <a:ext cx="7786742" cy="1071570"/>
          </a:xfrm>
          <a:prstGeom prst="rightArrow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lang="ru-RU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воспитанников потребности в двигательной активности и физическом совершенствовании</a:t>
            </a:r>
            <a:endParaRPr b="1"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dur="1000" id="9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dur="1000" id="15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dur="1000" id="21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  <p:bldP spid="1048649" grpId="0" animBg="1"/>
      <p:bldP spid="10486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5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r>
              <a:rPr b="1" dirty="0" sz="32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55" name="Содержимое 2"/>
          <p:cNvSpPr>
            <a:spLocks noGrp="1" noEditPoints="1"/>
          </p:cNvSpPr>
          <p:nvPr>
            <p:ph idx="1"/>
          </p:nvPr>
        </p:nvSpPr>
        <p:spPr>
          <a:xfrm>
            <a:off x="714348" y="1196753"/>
            <a:ext cx="7643866" cy="4176464"/>
          </a:xfrm>
        </p:spPr>
        <p:txBody>
          <a:bodyPr>
            <a:normAutofit fontScale="80769" lnSpcReduction="20000"/>
          </a:bodyPr>
          <a:p>
            <a:pPr algn="just" indent="0" marL="0">
              <a:lnSpc>
                <a:spcPct val="120000"/>
              </a:lnSpc>
              <a:spcAft>
                <a:spcPts val="600"/>
              </a:spcAft>
              <a:buNone/>
            </a:pPr>
            <a:r>
              <a:rPr b="1" dirty="0" i="1" lang="ru-RU"/>
              <a:t>    </a:t>
            </a:r>
            <a:r>
              <a:rPr b="1" dirty="0" sz="2600" i="1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отчетливо заметна тенденция к снижению у детей двигательной активности. У учащихся школ от класса к классу заметна отрицательная динамика в использовании неисчерпаемого потенциала подвижных игр и игровых упражнений. Ведущим родом деятельности у учащихся является привязанность к телевизору и компьютеру. В связи с этим происходит значительное ухудшение физического развития школьников. Отсюда возникает необходимость разработки различных методик, способствующих не столько улучшению здоровья и физического развития детей, сколько в повышении их интереса и потребности к самостоятельным занятиям физическими упражнениями </a:t>
            </a:r>
            <a:endParaRPr b="1" dirty="0" sz="2600" i="1"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8" name="Picture 8" descr="j023205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068454" y="4365104"/>
            <a:ext cx="2109790" cy="2428933"/>
          </a:xfrm>
          <a:prstGeom prst="rect"/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59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764704"/>
            <a:ext cx="8229600" cy="878346"/>
          </a:xfrm>
        </p:spPr>
        <p:txBody>
          <a:bodyPr>
            <a:noAutofit/>
          </a:bodyPr>
          <a:p>
            <a:r>
              <a:rPr b="1" dirty="0" sz="32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исследования</a:t>
            </a:r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60" name="Содержимое 2"/>
          <p:cNvSpPr>
            <a:spLocks noGrp="1" noEditPoints="1"/>
          </p:cNvSpPr>
          <p:nvPr>
            <p:ph idx="1"/>
          </p:nvPr>
        </p:nvSpPr>
        <p:spPr>
          <a:xfrm>
            <a:off x="714348" y="1340768"/>
            <a:ext cx="7643866" cy="3672407"/>
          </a:xfrm>
        </p:spPr>
        <p:txBody>
          <a:bodyPr>
            <a:normAutofit/>
          </a:bodyPr>
          <a:p>
            <a:pPr algn="just" indent="0">
              <a:spcAft>
                <a:spcPts val="0"/>
              </a:spcAft>
              <a:buNone/>
            </a:pPr>
            <a:r>
              <a:rPr dirty="0" sz="2400" i="1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</a:t>
            </a:r>
            <a:r>
              <a:rPr dirty="0" sz="2400" i="1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гровая технология повышения физической подготовленности и воспитания интереса к занятиям у школьников недостаточно используется в учебном процессе.</a:t>
            </a:r>
          </a:p>
          <a:p>
            <a:pPr algn="just" indent="0">
              <a:spcAft>
                <a:spcPts val="0"/>
              </a:spcAft>
              <a:buNone/>
            </a:pPr>
            <a:r>
              <a:rPr dirty="0" sz="2400" i="1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Игры используются учителями в процессе обучения, но в основном для повышения двигательной активности учеников на уроке, а не как средство воспитания конкретных физических качеств.</a:t>
            </a:r>
          </a:p>
          <a:p>
            <a:pPr algn="just" indent="0" marL="0">
              <a:lnSpc>
                <a:spcPct val="120000"/>
              </a:lnSpc>
              <a:spcAft>
                <a:spcPts val="600"/>
              </a:spcAft>
              <a:buNone/>
            </a:pPr>
            <a:endParaRPr b="1" dirty="0" sz="2600" i="1"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0" name="Picture 8" descr="j023205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068454" y="4365104"/>
            <a:ext cx="2109790" cy="2428933"/>
          </a:xfrm>
          <a:prstGeom prst="rect"/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6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764704"/>
            <a:ext cx="8229600" cy="878346"/>
          </a:xfrm>
        </p:spPr>
        <p:txBody>
          <a:bodyPr>
            <a:noAutofit/>
          </a:bodyPr>
          <a:p>
            <a:r>
              <a:rPr b="1" dirty="0" sz="32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</a:t>
            </a:r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65" name="Содержимое 2"/>
          <p:cNvSpPr>
            <a:spLocks noGrp="1" noEditPoints="1"/>
          </p:cNvSpPr>
          <p:nvPr>
            <p:ph idx="1"/>
          </p:nvPr>
        </p:nvSpPr>
        <p:spPr>
          <a:xfrm>
            <a:off x="714348" y="1340768"/>
            <a:ext cx="7643866" cy="3672407"/>
          </a:xfrm>
        </p:spPr>
        <p:txBody>
          <a:bodyPr>
            <a:normAutofit fontScale="92308" lnSpcReduction="20000"/>
          </a:bodyPr>
          <a:p>
            <a:pPr algn="just" indent="0" marL="0">
              <a:lnSpc>
                <a:spcPct val="120000"/>
              </a:lnSpc>
              <a:spcAft>
                <a:spcPts val="600"/>
              </a:spcAft>
              <a:buNone/>
            </a:pPr>
            <a:r>
              <a:rPr b="1" dirty="0" i="1" lang="ru-RU"/>
              <a:t>    </a:t>
            </a:r>
            <a:r>
              <a:rPr dirty="0" sz="2800" i="1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применение подвижных игр и игровых упражнений в большинстве случаев носит бессистемный, эмпирический характер, не связанный со структурой и содержанием формируемых умений, в то время как образовательные и воспитательные возможности игр, их продуктивность, значительно возрастают при объединении их в целенаправленную систему.</a:t>
            </a:r>
          </a:p>
          <a:p>
            <a:pPr algn="just" indent="0" marL="0">
              <a:lnSpc>
                <a:spcPct val="120000"/>
              </a:lnSpc>
              <a:spcAft>
                <a:spcPts val="600"/>
              </a:spcAft>
              <a:buNone/>
            </a:pPr>
            <a:endParaRPr b="1" dirty="0" sz="2600" i="1"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2" name="Picture 8" descr="j023205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068454" y="4365104"/>
            <a:ext cx="2109790" cy="2428933"/>
          </a:xfrm>
          <a:prstGeom prst="rect"/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1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29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Autofit/>
          </a:bodyPr>
          <a:p>
            <a:r>
              <a:rPr b="1" dirty="0" sz="28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задачи, гипотеза проекта</a:t>
            </a:r>
            <a:endParaRPr dirty="0" sz="2800" lang="ru-RU">
              <a:solidFill>
                <a:srgbClr val="0070C0"/>
              </a:solidFill>
            </a:endParaRPr>
          </a:p>
        </p:txBody>
      </p:sp>
      <p:sp>
        <p:nvSpPr>
          <p:cNvPr id="1048630" name="Содержимое 2"/>
          <p:cNvSpPr>
            <a:spLocks noGrp="1" noEditPoints="1"/>
          </p:cNvSpPr>
          <p:nvPr>
            <p:ph idx="1"/>
          </p:nvPr>
        </p:nvSpPr>
        <p:spPr>
          <a:xfrm>
            <a:off x="642910" y="1196752"/>
            <a:ext cx="7715304" cy="5661247"/>
          </a:xfrm>
        </p:spPr>
        <p:txBody>
          <a:bodyPr>
            <a:normAutofit fontScale="56250" lnSpcReduction="20000"/>
          </a:bodyPr>
          <a:p>
            <a:pPr algn="just"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 i="1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i="1" lang="ru-RU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dirty="0" lang="ru-RU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 эффективность  подвижных игр  на уроках физической    культуры при систематическом внедрении их  как элемент урока.</a:t>
            </a:r>
          </a:p>
          <a:p>
            <a:pPr algn="just"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 sz="4400" i="1" lang="ru-RU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Гипотеза: </a:t>
            </a:r>
            <a:r>
              <a:rPr dirty="0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Систематическое внедрение подвижных игр как элемент урока способствует улучшению общей физической подготовленности учащихся</a:t>
            </a:r>
            <a:endParaRPr dirty="0" lang="ru-RU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indent="0" marL="0">
              <a:lnSpc>
                <a:spcPct val="120000"/>
              </a:lnSpc>
              <a:buNone/>
            </a:pPr>
            <a:r>
              <a:rPr b="1" dirty="0" sz="4400" i="1" lang="ru-RU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dirty="0" sz="4400" lang="ru-RU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indent="-342900" marL="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algn="dec" pos="270510"/>
              </a:tabLst>
            </a:pPr>
            <a:r>
              <a:rPr dirty="0" lang="ru-RU" spc="-35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особенности использования подвижных игр для обоснования </a:t>
            </a:r>
            <a:r>
              <a:rPr dirty="0" lang="ru-RU" spc="-45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влияния на процесс физического воспитания школьников.</a:t>
            </a:r>
            <a:endParaRPr dirty="0" lang="ru-RU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indent="-342900" marL="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algn="dec" pos="270510"/>
              </a:tabLst>
            </a:pPr>
            <a:r>
              <a:rPr dirty="0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Подобрать подвижные игры в соответствии с разделом программы по физической культуре с направленностью на повышение физической подготовленности детей младшего школьного возраста и их систематизировать в разделах рабочей программы.</a:t>
            </a:r>
          </a:p>
          <a:p>
            <a:pPr algn="just" indent="-342900" marL="342900">
              <a:lnSpc>
                <a:spcPct val="120000"/>
              </a:lnSpc>
              <a:buFont typeface="+mj-lt"/>
              <a:buAutoNum type="arabicPeriod"/>
            </a:pPr>
            <a:r>
              <a:rPr dirty="0" lang="ru-RU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Экспериментально доказать эффективность использования </a:t>
            </a:r>
            <a:r>
              <a:rPr dirty="0" lang="ru-RU" spc="-4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подвижных игр в процессе развития физических качеств у детей младшего </a:t>
            </a:r>
            <a:r>
              <a:rPr dirty="0" lang="ru-RU" spc="-45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возраста.</a:t>
            </a:r>
            <a:endParaRPr dirty="0" lang="ru-RU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 lang="ru-RU"/>
          </a:p>
        </p:txBody>
      </p:sp>
    </p:spTree>
  </p:cSld>
  <p:clrMapOvr>
    <a:masterClrMapping/>
  </p:clrMapOvr>
  <p:transition spd="slow"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15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16" name="Заголовок 1"/>
          <p:cNvSpPr txBox="1"/>
          <p:nvPr/>
        </p:nvSpPr>
        <p:spPr>
          <a:xfrm>
            <a:off x="1142976" y="928670"/>
            <a:ext cx="7543824" cy="71438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baseline="0" b="1" cap="none" dirty="0" sz="3200" i="1" kern="1200" kumimoji="0" lang="ru-RU" noProof="0" normalizeH="0" spc="0" strike="noStrike" u="none">
                <a:ln w="11430">
                  <a:solidFill>
                    <a:srgbClr val="002060"/>
                  </a:solidFill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 проведения исследования</a:t>
            </a:r>
            <a:br>
              <a:rPr baseline="0" b="1" cap="none" dirty="0" sz="3200" i="1" kern="1200" kumimoji="0" lang="ru-RU" noProof="0" normalizeH="0" spc="0" strike="noStrike" u="none">
                <a:ln w="11430">
                  <a:solidFill>
                    <a:srgbClr val="002060"/>
                  </a:solidFill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baseline="0" b="0" cap="none" dirty="0" sz="3200" i="0" kern="1200" kumimoji="0" lang="ru-RU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4306" name="Таблица 6"/>
          <p:cNvGraphicFramePr>
            <a:graphicFrameLocks noGrp="1"/>
          </p:cNvGraphicFramePr>
          <p:nvPr/>
        </p:nvGraphicFramePr>
        <p:xfrm>
          <a:off x="714348" y="1340769"/>
          <a:ext cx="7643866" cy="52565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3140"/>
                <a:gridCol w="5500726"/>
              </a:tblGrid>
              <a:tr h="1634669">
                <a:tc>
                  <a:txBody>
                    <a:bodyPr/>
                    <a:p>
                      <a:pPr algn="ctr" fontAlgn="base"/>
                      <a:r>
                        <a:rPr b="0"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0" dirty="0" sz="1600" lang="en-US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b="0" dirty="0" sz="1600" lang="ru-RU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b="0" dirty="0" sz="1600"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 - информационный</a:t>
                      </a:r>
                    </a:p>
                    <a:p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(сентябрь)</a:t>
                      </a:r>
                    </a:p>
                  </a:txBody>
                </a:tc>
                <a:tc>
                  <a:txBody>
                    <a:bodyPr/>
                    <a:p>
                      <a:pPr fontAlgn="base">
                        <a:buFont typeface="Wingdings" panose="05000000000000000000" pitchFamily="2" charset="2"/>
                        <a:buChar char="Ø"/>
                      </a:pPr>
                      <a:r>
                        <a:rPr baseline="0" b="0" cap="none" dirty="0" sz="1600" i="0" kumimoji="0" lang="ru-RU" normalizeH="0" strike="noStrike" u="non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научной и методической литературы</a:t>
                      </a:r>
                    </a:p>
                    <a:p>
                      <a:pPr fontAlgn="base">
                        <a:buFont typeface="Wingdings" panose="05000000000000000000" pitchFamily="2" charset="2"/>
                        <a:buChar char="Ø"/>
                      </a:pPr>
                      <a:r>
                        <a:rPr b="0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уровень физической подготовленности младших школьников </a:t>
                      </a:r>
                    </a:p>
                    <a:p>
                      <a:pPr algn="l" defTabSz="914400" eaLnBrk="1" fontAlgn="base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b="0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Подобрать комплекс подвижных игр, способствующих развитию физической подготовленности у детей младшего школьного возраста.</a:t>
                      </a:r>
                    </a:p>
                  </a:txBody>
                </a:tc>
              </a:tr>
              <a:tr h="1730826">
                <a:tc>
                  <a:txBody>
                    <a:bodyPr/>
                    <a:p>
                      <a:pPr algn="ctr" fontAlgn="base"/>
                      <a:r>
                        <a:rPr dirty="0" sz="1600" lang="en-US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dirty="0" sz="1600" lang="ru-RU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 </a:t>
                      </a:r>
                      <a:endParaRPr dirty="0" sz="1600"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b="1"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</a:t>
                      </a:r>
                    </a:p>
                    <a:p>
                      <a:pPr algn="ctr" fontAlgn="base"/>
                      <a:r>
                        <a:rPr b="1"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(сентябрь-апрель)</a:t>
                      </a:r>
                    </a:p>
                    <a:p>
                      <a:endParaRPr dirty="0" sz="1600"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dirty="0" sz="1600"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эксперимент </a:t>
                      </a:r>
                    </a:p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dirty="0" sz="1600"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dirty="0" sz="1800" kern="1200" lang="ru-RU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апробация вариативной части программы физического воспитания учащихся 3-х классов с использованием подвижных игр)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endParaRPr dirty="0" sz="1600" lang="ru-RU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dirty="0" sz="1600"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</a:tc>
              </a:tr>
              <a:tr h="1891089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dirty="0" sz="1600" lang="en-US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dirty="0" sz="1600" lang="ru-RU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 </a:t>
                      </a:r>
                      <a:r>
                        <a:rPr b="1"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dirty="0" sz="1600"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</a:tc>
                <a:tc>
                  <a:txBody>
                    <a:bodyPr/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Проверить эффективность  использования подвижных игр в физическом развитии детей школьного возраста.</a:t>
                      </a:r>
                    </a:p>
                    <a:p>
                      <a:pPr fontAlgn="base">
                        <a:buFont typeface="Wingdings" panose="05000000000000000000" pitchFamily="2" charset="2"/>
                        <a:buChar char="Ø"/>
                      </a:pPr>
                      <a:r>
                        <a:rPr b="0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уровень физической подготовленности на заключительном этапе младших школьников </a:t>
                      </a:r>
                    </a:p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dirty="0" sz="1600"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endParaRPr b="0" dirty="0" sz="1600" i="0" lang="ru-RU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dirty="0" sz="1600" i="0"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</a:tc>
              </a:tr>
            </a:tbl>
          </a:graphicData>
        </a:graphic>
      </p:graphicFrame>
      <p:pic>
        <p:nvPicPr>
          <p:cNvPr id="2097162" name="Picture 8" descr="D:\картинки\анимация\Дети\baby2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311788" y="5081587"/>
            <a:ext cx="1828800" cy="1776413"/>
          </a:xfrm>
          <a:prstGeom prst="rect"/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/>
          <a:noFill/>
        </p:spPr>
      </p:pic>
      <p:sp>
        <p:nvSpPr>
          <p:cNvPr id="1048601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p>
            <a:br>
              <a:rPr dirty="0" sz="3200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200" lang="ru-RU">
              <a:solidFill>
                <a:srgbClr val="0070C0"/>
              </a:solidFill>
            </a:endParaRPr>
          </a:p>
        </p:txBody>
      </p:sp>
      <p:sp>
        <p:nvSpPr>
          <p:cNvPr id="1048602" name="Заголовок 1"/>
          <p:cNvSpPr txBox="1"/>
          <p:nvPr/>
        </p:nvSpPr>
        <p:spPr>
          <a:xfrm>
            <a:off x="611560" y="116632"/>
            <a:ext cx="7920880" cy="100811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ctr" defTabSz="914400" eaLnBrk="1" fontAlgn="auto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baseline="0" b="1" cap="none" dirty="0" sz="3200" i="1" kern="1200" kumimoji="0" lang="en-US" noProof="0" normalizeH="0" spc="0" strike="noStrike" u="none">
                <a:ln w="11430">
                  <a:solidFill>
                    <a:srgbClr val="002060"/>
                  </a:solidFill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SWOT-</a:t>
            </a:r>
            <a:r>
              <a:rPr baseline="0" b="1" cap="none" dirty="0" sz="3200" i="1" kern="1200" kumimoji="0" lang="ru-RU" noProof="0" normalizeH="0" spc="0" strike="noStrike" u="none">
                <a:ln w="11430">
                  <a:solidFill>
                    <a:srgbClr val="002060"/>
                  </a:solidFill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</a:t>
            </a:r>
            <a:br>
              <a:rPr baseline="0" b="1" cap="none" dirty="0" sz="3200" i="1" kern="1200" kumimoji="0" lang="ru-RU" noProof="0" normalizeH="0" spc="0" strike="noStrike" u="none">
                <a:ln w="11430">
                  <a:solidFill>
                    <a:srgbClr val="002060"/>
                  </a:solidFill>
                </a:ln>
                <a:solidFill>
                  <a:sysClr lastClr="000000" val="windowText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baseline="0" b="0" cap="none" dirty="0" sz="3200" i="0" kern="1200" kumimoji="0" lang="ru-RU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4305" name="Таблица 6"/>
          <p:cNvGraphicFramePr>
            <a:graphicFrameLocks noGrp="1"/>
          </p:cNvGraphicFramePr>
          <p:nvPr/>
        </p:nvGraphicFramePr>
        <p:xfrm>
          <a:off x="611560" y="836712"/>
          <a:ext cx="7746654" cy="51651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71668"/>
                <a:gridCol w="4274986"/>
              </a:tblGrid>
              <a:tr h="1978770">
                <a:tc>
                  <a:txBody>
                    <a:bodyPr/>
                    <a:p>
                      <a:pPr algn="ctr" fontAlgn="base"/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</a:txBody>
                </a:tc>
                <a:tc>
                  <a:txBody>
                    <a:bodyPr/>
                    <a:p>
                      <a:pPr fontAlgn="base" indent="-285750" marL="285750">
                        <a:buFont typeface="Wingdings" panose="05000000000000000000" pitchFamily="2" charset="2"/>
                        <a:buChar char="Ø"/>
                      </a:pPr>
                      <a:r>
                        <a:rPr b="0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здоровья детей;</a:t>
                      </a:r>
                    </a:p>
                    <a:p>
                      <a:pPr fontAlgn="base" indent="-285750" marL="285750">
                        <a:buFont typeface="Wingdings" panose="05000000000000000000" pitchFamily="2" charset="2"/>
                        <a:buChar char="Ø"/>
                      </a:pPr>
                      <a:r>
                        <a:rPr b="0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Становление духовных и физических качеств личности;</a:t>
                      </a:r>
                    </a:p>
                    <a:p>
                      <a:pPr fontAlgn="base" indent="-285750" marL="285750">
                        <a:buFont typeface="Wingdings" panose="05000000000000000000" pitchFamily="2" charset="2"/>
                        <a:buChar char="Ø"/>
                      </a:pPr>
                      <a:r>
                        <a:rPr b="0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положительного психоэмоционального состояния детей;</a:t>
                      </a:r>
                    </a:p>
                    <a:p>
                      <a:pPr fontAlgn="base" indent="-285750" marL="285750">
                        <a:buFont typeface="Wingdings" panose="05000000000000000000" pitchFamily="2" charset="2"/>
                        <a:buChar char="Ø"/>
                      </a:pPr>
                      <a:r>
                        <a:rPr b="0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физически развитой молодежи.</a:t>
                      </a:r>
                    </a:p>
                  </a:txBody>
                </a:tc>
              </a:tr>
              <a:tr h="1333598">
                <a:tc>
                  <a:txBody>
                    <a:bodyPr/>
                    <a:p>
                      <a:pPr algn="ctr"/>
                      <a:r>
                        <a:rPr b="1"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</a:t>
                      </a:r>
                    </a:p>
                  </a:txBody>
                </a:tc>
                <a:tc>
                  <a:txBody>
                    <a:bodyPr/>
                    <a:p>
                      <a:pPr indent="-285750" marL="285750">
                        <a:buFont typeface="Wingdings" panose="05000000000000000000" pitchFamily="2" charset="2"/>
                        <a:buChar char="Ø"/>
                      </a:pPr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мотивация детей для занятий физической культурой;</a:t>
                      </a:r>
                    </a:p>
                    <a:p>
                      <a:pPr indent="-285750" marL="285750">
                        <a:buFont typeface="Wingdings" panose="05000000000000000000" pitchFamily="2" charset="2"/>
                        <a:buChar char="Ø"/>
                      </a:pPr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материально-техническая база для проведения учебного процесса на высоком уровне.</a:t>
                      </a:r>
                    </a:p>
                  </a:txBody>
                </a:tc>
              </a:tr>
              <a:tr h="1852809">
                <a:tc>
                  <a:txBody>
                    <a:bodyPr/>
                    <a:p>
                      <a:pPr algn="ctr"/>
                      <a:r>
                        <a:rPr b="1"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</a:t>
                      </a:r>
                    </a:p>
                    <a:p>
                      <a:pPr indent="-285750" marL="285750">
                        <a:buFont typeface="Wingdings" panose="05000000000000000000" pitchFamily="2" charset="2"/>
                        <a:buChar char="ü"/>
                      </a:pPr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программы по физической культуре 1-11 классы;</a:t>
                      </a:r>
                    </a:p>
                    <a:p>
                      <a:pPr indent="-285750" marL="285750">
                        <a:buFont typeface="Wingdings" panose="05000000000000000000" pitchFamily="2" charset="2"/>
                        <a:buChar char="ü"/>
                      </a:pPr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мастер-классов для родителей;</a:t>
                      </a:r>
                    </a:p>
                    <a:p>
                      <a:pPr indent="-285750" marL="285750">
                        <a:buFont typeface="Wingdings" panose="05000000000000000000" pitchFamily="2" charset="2"/>
                        <a:buChar char="ü"/>
                      </a:pPr>
                      <a:r>
                        <a:rPr dirty="0" sz="160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мастер-классов для учителей Темрюкского района.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и препятствия</a:t>
                      </a:r>
                    </a:p>
                    <a:p>
                      <a:pPr indent="-285750" marL="285750">
                        <a:buFont typeface="Wingdings" panose="05000000000000000000" pitchFamily="2" charset="2"/>
                        <a:buChar char="ü"/>
                      </a:pPr>
                      <a:r>
                        <a:rPr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контроль со стороны родителей;</a:t>
                      </a:r>
                    </a:p>
                    <a:p>
                      <a:pPr indent="-285750" marL="285750">
                        <a:buFont typeface="Wingdings" panose="05000000000000000000" pitchFamily="2" charset="2"/>
                        <a:buChar char="ü"/>
                      </a:pPr>
                      <a:r>
                        <a:rPr dirty="0" sz="1600" i="0" lang="ru-RU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Невладение</a:t>
                      </a:r>
                      <a:r>
                        <a:rPr dirty="0" sz="1600" i="0"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отдельными педагогами современными технологиями в процессе обучения.</a:t>
                      </a:r>
                    </a:p>
                  </a:txBody>
                </a:tc>
              </a:tr>
            </a:tbl>
          </a:graphicData>
        </a:graphic>
      </p:graphicFrame>
      <p:pic>
        <p:nvPicPr>
          <p:cNvPr id="2097159" name="Picture 8" descr="D:\картинки\анимация\Дети\baby2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311788" y="5081587"/>
            <a:ext cx="1828800" cy="1776413"/>
          </a:xfrm>
          <a:prstGeom prst="rect"/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592" name="Содержимое 2"/>
          <p:cNvSpPr>
            <a:spLocks noGrp="1" noEditPoints="1"/>
          </p:cNvSpPr>
          <p:nvPr>
            <p:ph idx="1"/>
          </p:nvPr>
        </p:nvSpPr>
        <p:spPr>
          <a:xfrm>
            <a:off x="714348" y="1142984"/>
            <a:ext cx="7643866" cy="4786347"/>
          </a:xfrm>
        </p:spPr>
        <p:txBody>
          <a:bodyPr>
            <a:normAutofit/>
          </a:bodyPr>
          <a:p>
            <a:pPr>
              <a:buNone/>
            </a:pPr>
            <a:endParaRPr dirty="0" sz="2000" i="1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 lang="ru-RU"/>
          </a:p>
        </p:txBody>
      </p:sp>
      <p:sp>
        <p:nvSpPr>
          <p:cNvPr id="1048593" name="Прямоугольник 4"/>
          <p:cNvSpPr/>
          <p:nvPr/>
        </p:nvSpPr>
        <p:spPr>
          <a:xfrm>
            <a:off x="2286000" y="714357"/>
            <a:ext cx="4572000" cy="954107"/>
          </a:xfrm>
          <a:prstGeom prst="rect"/>
        </p:spPr>
        <p:txBody>
          <a:bodyPr wrap="square">
            <a:spAutoFit/>
          </a:bodyPr>
          <a:p>
            <a:pPr algn="ctr"/>
            <a:br>
              <a:rPr b="1" dirty="0" sz="28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800" lang="ru-RU">
              <a:solidFill>
                <a:srgbClr val="0070C0"/>
              </a:solidFill>
            </a:endParaRPr>
          </a:p>
        </p:txBody>
      </p:sp>
      <p:sp>
        <p:nvSpPr>
          <p:cNvPr id="1048594" name="Прямоугольник 6"/>
          <p:cNvSpPr/>
          <p:nvPr/>
        </p:nvSpPr>
        <p:spPr>
          <a:xfrm>
            <a:off x="971600" y="920336"/>
            <a:ext cx="6912767" cy="461665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400" i="1"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dirty="0" sz="2400" i="1" lang="ru-RU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818336" y="1385661"/>
            <a:ext cx="7616258" cy="4572033"/>
            <a:chOff x="736242" y="1403460"/>
            <a:chExt cx="5458972" cy="355628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48595" name="Полилиния: фигура 14"/>
            <p:cNvSpPr/>
            <p:nvPr/>
          </p:nvSpPr>
          <p:spPr>
            <a:xfrm>
              <a:off x="785786" y="1403460"/>
              <a:ext cx="5405886" cy="975151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l" defTabSz="1377950" indent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гибкости: ходьба с различными включениями; сги­бание туловища; наклоны вперед, назад; индивидуальные комплексы по развитию гибкости (подражательные движения: «Кошечка», «Змейка», «Березка» и </a:t>
              </a:r>
              <a:r>
                <a:rPr dirty="0" sz="1800" lang="ru-RU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др</a:t>
              </a:r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). </a:t>
              </a:r>
              <a:endParaRPr dirty="0" sz="1400" kern="1200" lang="ru-RU"/>
            </a:p>
          </p:txBody>
        </p:sp>
        <p:sp>
          <p:nvSpPr>
            <p:cNvPr id="1048596" name="Полилиния: фигура 16"/>
            <p:cNvSpPr/>
            <p:nvPr/>
          </p:nvSpPr>
          <p:spPr>
            <a:xfrm>
              <a:off x="736242" y="2551795"/>
              <a:ext cx="5455430" cy="975151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algn="just"/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силовых способностей: динамические упражнения, переноска партнера, упражнения с постепенным включением мышечных групп, прыжковые упражнения («Перетягивание в парах», «Борющаяся цепь», «Зайцы и морковь» и другие). </a:t>
              </a:r>
              <a:endParaRPr dirty="0" sz="1800"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8597" name="Полилиния: фигура 18"/>
            <p:cNvSpPr/>
            <p:nvPr/>
          </p:nvSpPr>
          <p:spPr>
            <a:xfrm>
              <a:off x="739784" y="3715709"/>
              <a:ext cx="5455430" cy="1244037"/>
            </a:xfrm>
            <a:custGeom>
              <a:avLst/>
              <a:ahLst/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 prst="circ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44672" lIns="205962" rIns="205962" spcCol="1270" spcFirstLastPara="0" tIns="44672" vert="horz" wrap="square">
              <a:noAutofit/>
            </a:bodyPr>
            <a:p>
              <a:pPr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sz="1800"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sz="1800"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координации: передвижения с ограниченной видимостью; произвольное преодоление препятствий; передвижение с изменением направления движений, с остановками в заданной позе; игры на переключение внимания; прыжки; равновесие; передвижение по ориентирам («Совушка», «Жмурки», «Третий лишний» и другие). </a:t>
              </a:r>
              <a:endParaRPr dirty="0" sz="1800"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l" defTabSz="1377950" indent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dirty="0" sz="1400" kern="1200" lang="ru-RU"/>
            </a:p>
          </p:txBody>
        </p:sp>
      </p:grpSp>
    </p:spTree>
  </p:cSld>
  <p:clrMapOvr>
    <a:masterClrMapping/>
  </p:clrMapOvr>
  <p:transition spd="slow" advClick="0" advTm="1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23030RAC7Y</dc:creator>
  <dcterms:created xsi:type="dcterms:W3CDTF">2017-10-24T21:27:15Z</dcterms:created>
  <dcterms:modified xsi:type="dcterms:W3CDTF">2025-04-23T09:04:25Z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24bb82fe1f074271a87cffe8b06731d3</vt:lpwstr>
  </property>
</Properties>
</file>