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30" r:id="rId2"/>
    <p:sldId id="326" r:id="rId3"/>
    <p:sldId id="327" r:id="rId4"/>
    <p:sldId id="337" r:id="rId5"/>
    <p:sldId id="328" r:id="rId6"/>
    <p:sldId id="294" r:id="rId7"/>
    <p:sldId id="296" r:id="rId8"/>
    <p:sldId id="298" r:id="rId9"/>
    <p:sldId id="341" r:id="rId10"/>
    <p:sldId id="310" r:id="rId11"/>
    <p:sldId id="343" r:id="rId12"/>
    <p:sldId id="347" r:id="rId13"/>
    <p:sldId id="299" r:id="rId14"/>
    <p:sldId id="344" r:id="rId15"/>
    <p:sldId id="345" r:id="rId16"/>
    <p:sldId id="346" r:id="rId17"/>
    <p:sldId id="335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99" autoAdjust="0"/>
    <p:restoredTop sz="94660"/>
  </p:normalViewPr>
  <p:slideViewPr>
    <p:cSldViewPr snapToGrid="0">
      <p:cViewPr>
        <p:scale>
          <a:sx n="81" d="100"/>
          <a:sy n="81" d="100"/>
        </p:scale>
        <p:origin x="-408" y="-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C89E-C381-491C-A50C-5B5D2DD7C160}" type="datetimeFigureOut">
              <a:rPr lang="ru-RU" smtClean="0"/>
              <a:t>28.05.2025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4ABC4-F626-4874-9004-E36DBA1BF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61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C89E-C381-491C-A50C-5B5D2DD7C160}" type="datetimeFigureOut">
              <a:rPr lang="ru-RU" smtClean="0"/>
              <a:t>28.05.2025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4ABC4-F626-4874-9004-E36DBA1BF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041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C89E-C381-491C-A50C-5B5D2DD7C160}" type="datetimeFigureOut">
              <a:rPr lang="ru-RU" smtClean="0"/>
              <a:t>28.05.2025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4ABC4-F626-4874-9004-E36DBA1BF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569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C89E-C381-491C-A50C-5B5D2DD7C160}" type="datetimeFigureOut">
              <a:rPr lang="ru-RU" smtClean="0"/>
              <a:t>28.05.2025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4ABC4-F626-4874-9004-E36DBA1BF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677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C89E-C381-491C-A50C-5B5D2DD7C160}" type="datetimeFigureOut">
              <a:rPr lang="ru-RU" smtClean="0"/>
              <a:t>28.05.2025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4ABC4-F626-4874-9004-E36DBA1BF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136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C89E-C381-491C-A50C-5B5D2DD7C160}" type="datetimeFigureOut">
              <a:rPr lang="ru-RU" smtClean="0"/>
              <a:t>28.05.2025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4ABC4-F626-4874-9004-E36DBA1BF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789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C89E-C381-491C-A50C-5B5D2DD7C160}" type="datetimeFigureOut">
              <a:rPr lang="ru-RU" smtClean="0"/>
              <a:t>28.05.2025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4ABC4-F626-4874-9004-E36DBA1BF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896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C89E-C381-491C-A50C-5B5D2DD7C160}" type="datetimeFigureOut">
              <a:rPr lang="ru-RU" smtClean="0"/>
              <a:t>28.05.2025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4ABC4-F626-4874-9004-E36DBA1BF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627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C89E-C381-491C-A50C-5B5D2DD7C160}" type="datetimeFigureOut">
              <a:rPr lang="ru-RU" smtClean="0"/>
              <a:t>28.05.2025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4ABC4-F626-4874-9004-E36DBA1BF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521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C89E-C381-491C-A50C-5B5D2DD7C160}" type="datetimeFigureOut">
              <a:rPr lang="ru-RU" smtClean="0"/>
              <a:t>28.05.2025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4ABC4-F626-4874-9004-E36DBA1BF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2892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C89E-C381-491C-A50C-5B5D2DD7C160}" type="datetimeFigureOut">
              <a:rPr lang="ru-RU" smtClean="0"/>
              <a:t>28.05.2025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4ABC4-F626-4874-9004-E36DBA1BF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744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1CC89E-C381-491C-A50C-5B5D2DD7C160}" type="datetimeFigureOut">
              <a:rPr lang="ru-RU" smtClean="0"/>
              <a:t>28.05.2025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4ABC4-F626-4874-9004-E36DBA1BF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20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979" y="0"/>
            <a:ext cx="12478190" cy="7188893"/>
          </a:xfrm>
          <a:prstGeom prst="rect">
            <a:avLst/>
          </a:prstGeom>
          <a:noFill/>
          <a:ln w="76200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3659" y="-648393"/>
            <a:ext cx="9927954" cy="3973484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</a:br>
            <a:r>
              <a:rPr lang="ru-RU" sz="36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36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МАДОУ </a:t>
            </a:r>
            <a:r>
              <a:rPr lang="ru-RU" sz="22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ДЕТСКИЙ САД «СНЕЖИНКА</a:t>
            </a:r>
            <a:r>
              <a:rPr lang="ru-RU" sz="27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» </a:t>
            </a:r>
            <a:br>
              <a:rPr lang="ru-RU" sz="27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</a:br>
            <a:r>
              <a:rPr lang="ru-RU" sz="27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27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27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27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</a:br>
            <a:r>
              <a:rPr lang="ru-RU" sz="27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</a:br>
            <a:r>
              <a:rPr lang="ru-RU" sz="31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«Нравственно </a:t>
            </a:r>
            <a:r>
              <a:rPr lang="ru-RU" sz="36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– </a:t>
            </a:r>
            <a:r>
              <a:rPr lang="ru-RU" sz="36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патриотическое </a:t>
            </a:r>
            <a:br>
              <a:rPr lang="ru-RU" sz="36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просвещение родителей посредством</a:t>
            </a:r>
            <a:br>
              <a:rPr lang="ru-RU" sz="36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 интернет-технологий</a:t>
            </a:r>
            <a:r>
              <a:rPr lang="ru-RU" sz="36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5594" y="4397432"/>
            <a:ext cx="9875520" cy="2377441"/>
          </a:xfrm>
        </p:spPr>
        <p:txBody>
          <a:bodyPr>
            <a:normAutofit lnSpcReduction="10000"/>
          </a:bodyPr>
          <a:lstStyle/>
          <a:p>
            <a:pPr algn="r"/>
            <a:endParaRPr lang="ru-RU" sz="2000" b="1" dirty="0" smtClean="0">
              <a:solidFill>
                <a:srgbClr val="002060"/>
              </a:solidFill>
              <a:cs typeface="Times New Roman" pitchFamily="18" charset="0"/>
            </a:endParaRPr>
          </a:p>
          <a:p>
            <a:pPr algn="r"/>
            <a:r>
              <a:rPr lang="ru-RU" sz="2000" b="1" dirty="0" smtClean="0">
                <a:solidFill>
                  <a:srgbClr val="002060"/>
                </a:solidFill>
                <a:cs typeface="Times New Roman" pitchFamily="18" charset="0"/>
              </a:rPr>
              <a:t>Подготовил воспитатель: </a:t>
            </a:r>
          </a:p>
          <a:p>
            <a:pPr algn="r"/>
            <a:r>
              <a:rPr lang="ru-RU" sz="2000" b="1" dirty="0" err="1" smtClean="0">
                <a:solidFill>
                  <a:srgbClr val="002060"/>
                </a:solidFill>
                <a:cs typeface="Times New Roman" pitchFamily="18" charset="0"/>
              </a:rPr>
              <a:t>Борздова</a:t>
            </a:r>
            <a:r>
              <a:rPr lang="ru-RU" sz="2000" b="1" dirty="0" smtClean="0">
                <a:solidFill>
                  <a:srgbClr val="002060"/>
                </a:solidFill>
                <a:cs typeface="Times New Roman" pitchFamily="18" charset="0"/>
              </a:rPr>
              <a:t> Л.С.</a:t>
            </a:r>
            <a:r>
              <a:rPr lang="ru-RU" sz="2600" b="1" dirty="0" smtClean="0">
                <a:solidFill>
                  <a:srgbClr val="002060"/>
                </a:solidFill>
                <a:cs typeface="Times New Roman" pitchFamily="18" charset="0"/>
              </a:rPr>
              <a:t>   </a:t>
            </a:r>
            <a:endParaRPr lang="ru-RU" sz="2600" b="1" dirty="0">
              <a:solidFill>
                <a:srgbClr val="002060"/>
              </a:solidFill>
              <a:cs typeface="Times New Roman" pitchFamily="18" charset="0"/>
            </a:endParaRPr>
          </a:p>
          <a:p>
            <a:endParaRPr lang="ru-RU" sz="2000" b="1" dirty="0" smtClean="0">
              <a:solidFill>
                <a:srgbClr val="002060"/>
              </a:solidFill>
              <a:cs typeface="Times New Roman" pitchFamily="18" charset="0"/>
            </a:endParaRPr>
          </a:p>
          <a:p>
            <a:endParaRPr lang="ru-RU" sz="2000" b="1" dirty="0">
              <a:solidFill>
                <a:srgbClr val="002060"/>
              </a:solidFill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cs typeface="Times New Roman" pitchFamily="18" charset="0"/>
              </a:rPr>
              <a:t> ИГРИМ, </a:t>
            </a:r>
            <a:r>
              <a:rPr lang="ru-RU" sz="2000" b="1" dirty="0" smtClean="0">
                <a:solidFill>
                  <a:srgbClr val="002060"/>
                </a:solidFill>
                <a:cs typeface="Times New Roman" pitchFamily="18" charset="0"/>
              </a:rPr>
              <a:t>2025 </a:t>
            </a:r>
            <a:endParaRPr lang="ru-RU" sz="20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85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59"/>
            <a:ext cx="12192000" cy="6917743"/>
          </a:xfrm>
          <a:prstGeom prst="rect">
            <a:avLst/>
          </a:prstGeom>
          <a:ln w="190500" cap="sq">
            <a:solidFill>
              <a:srgbClr val="00206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6816436" y="1690688"/>
            <a:ext cx="2103120" cy="420745"/>
          </a:xfrm>
        </p:spPr>
        <p:txBody>
          <a:bodyPr>
            <a:normAutofit fontScale="90000"/>
          </a:bodyPr>
          <a:lstStyle/>
          <a:p>
            <a:pPr algn="ctr"/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11" y="278446"/>
            <a:ext cx="8894616" cy="5015375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2821" y="3776572"/>
            <a:ext cx="6748955" cy="2812826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0951" y="375571"/>
            <a:ext cx="1590469" cy="13151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6386" y="2098969"/>
            <a:ext cx="1739600" cy="115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95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354" y="-222548"/>
            <a:ext cx="12534462" cy="74194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405" t="6511" r="1364" b="30966"/>
          <a:stretch/>
        </p:blipFill>
        <p:spPr>
          <a:xfrm>
            <a:off x="5448072" y="283864"/>
            <a:ext cx="6342611" cy="2252749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465" y="190731"/>
            <a:ext cx="4545725" cy="15840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20384" t="17456" r="18985" b="4713"/>
          <a:stretch/>
        </p:blipFill>
        <p:spPr>
          <a:xfrm>
            <a:off x="4896561" y="1586961"/>
            <a:ext cx="7169776" cy="5077013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866" y="1974108"/>
            <a:ext cx="4134924" cy="368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82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7856" y="-217284"/>
            <a:ext cx="12534462" cy="74255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307" y="220102"/>
            <a:ext cx="6870787" cy="28226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6811" t="2043" r="4112" b="4786"/>
          <a:stretch/>
        </p:blipFill>
        <p:spPr>
          <a:xfrm>
            <a:off x="226222" y="307569"/>
            <a:ext cx="3660814" cy="448056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9874" t="1853" r="5104" b="5933"/>
          <a:stretch/>
        </p:blipFill>
        <p:spPr>
          <a:xfrm>
            <a:off x="8673064" y="2834639"/>
            <a:ext cx="3273085" cy="3873732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l="5949" t="3906" r="17312" b="4895"/>
          <a:stretch/>
        </p:blipFill>
        <p:spPr>
          <a:xfrm>
            <a:off x="4139307" y="4247341"/>
            <a:ext cx="4237571" cy="1891607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40979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  <a:ln w="190500" cap="sq">
            <a:solidFill>
              <a:srgbClr val="00206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8514" t="44372" r="12184" b="11249"/>
          <a:stretch/>
        </p:blipFill>
        <p:spPr>
          <a:xfrm>
            <a:off x="8619024" y="513136"/>
            <a:ext cx="3320927" cy="1273024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546" y="141316"/>
            <a:ext cx="8184842" cy="42561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16836" t="5868" r="17364" b="2351"/>
          <a:stretch/>
        </p:blipFill>
        <p:spPr>
          <a:xfrm>
            <a:off x="6269397" y="2449872"/>
            <a:ext cx="5660967" cy="4310757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16540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7877" y="-224562"/>
            <a:ext cx="12543965" cy="74254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936" y="248364"/>
            <a:ext cx="6464151" cy="3347883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l="2127" t="1401" r="2925" b="14803"/>
          <a:stretch/>
        </p:blipFill>
        <p:spPr>
          <a:xfrm>
            <a:off x="120634" y="2786375"/>
            <a:ext cx="3315880" cy="4071625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/>
          <a:srcRect b="26447"/>
          <a:stretch/>
        </p:blipFill>
        <p:spPr>
          <a:xfrm>
            <a:off x="8079971" y="248364"/>
            <a:ext cx="3092335" cy="2761940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0404" y="3196931"/>
            <a:ext cx="8379228" cy="3576330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0599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505" y="-287754"/>
            <a:ext cx="12430821" cy="73585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532" y="206031"/>
            <a:ext cx="4533273" cy="30810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2490" t="11019" r="1687" b="2467"/>
          <a:stretch/>
        </p:blipFill>
        <p:spPr>
          <a:xfrm>
            <a:off x="210165" y="3649955"/>
            <a:ext cx="7178025" cy="3107809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8271" r="4303"/>
          <a:stretch/>
        </p:blipFill>
        <p:spPr>
          <a:xfrm>
            <a:off x="8281616" y="605305"/>
            <a:ext cx="3522455" cy="5753908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/>
          <a:srcRect l="3235" r="2354" b="37643"/>
          <a:stretch/>
        </p:blipFill>
        <p:spPr>
          <a:xfrm>
            <a:off x="5278582" y="206031"/>
            <a:ext cx="2751513" cy="3276228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26044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007" y="-211192"/>
            <a:ext cx="12533345" cy="7419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229" r="1605" b="7273"/>
          <a:stretch/>
        </p:blipFill>
        <p:spPr>
          <a:xfrm>
            <a:off x="3052271" y="872837"/>
            <a:ext cx="8878439" cy="5652654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282634" y="207818"/>
            <a:ext cx="269332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Около </a:t>
            </a:r>
            <a:r>
              <a:rPr lang="ru-RU" sz="2400" dirty="0">
                <a:solidFill>
                  <a:srgbClr val="002060"/>
                </a:solidFill>
              </a:rPr>
              <a:t>1500 проверенных сайтов, которые можно использовать для игры, развлечения и обучения. Даже самый пытливый детский ум найдет здесь что-то интересное и полезное для себя. </a:t>
            </a:r>
          </a:p>
        </p:txBody>
      </p:sp>
    </p:spTree>
    <p:extLst>
      <p:ext uri="{BB962C8B-B14F-4D97-AF65-F5344CB8AC3E}">
        <p14:creationId xmlns:p14="http://schemas.microsoft.com/office/powerpoint/2010/main" val="173380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" y="0"/>
            <a:ext cx="12171102" cy="6857999"/>
          </a:xfrm>
          <a:prstGeom prst="rect">
            <a:avLst/>
          </a:prstGeom>
          <a:ln w="190500" cap="sq">
            <a:solidFill>
              <a:srgbClr val="00206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3292475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sz="48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СПАСИБО ЗА ВНИМАНИЕ!</a:t>
            </a:r>
            <a:endParaRPr lang="ru-RU" sz="4800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2872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263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25586" y="540327"/>
            <a:ext cx="8916360" cy="2653039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+mn-lt"/>
                <a:cs typeface="AngsanaUPC" panose="02020603050405020304" pitchFamily="18" charset="-34"/>
              </a:rPr>
              <a:t/>
            </a:r>
            <a:br>
              <a:rPr lang="ru-RU" dirty="0" smtClean="0">
                <a:latin typeface="+mn-lt"/>
                <a:cs typeface="AngsanaUPC" panose="02020603050405020304" pitchFamily="18" charset="-34"/>
              </a:rPr>
            </a:br>
            <a:r>
              <a:rPr lang="ru-RU" dirty="0">
                <a:latin typeface="+mn-lt"/>
                <a:cs typeface="AngsanaUPC" panose="02020603050405020304" pitchFamily="18" charset="-34"/>
              </a:rPr>
              <a:t/>
            </a:r>
            <a:br>
              <a:rPr lang="ru-RU" dirty="0">
                <a:latin typeface="+mn-lt"/>
                <a:cs typeface="AngsanaUPC" panose="02020603050405020304" pitchFamily="18" charset="-34"/>
              </a:rPr>
            </a:br>
            <a:r>
              <a:rPr lang="ru-RU" dirty="0" smtClean="0">
                <a:latin typeface="+mn-lt"/>
                <a:cs typeface="AngsanaUPC" panose="02020603050405020304" pitchFamily="18" charset="-34"/>
              </a:rPr>
              <a:t>	</a:t>
            </a:r>
            <a:br>
              <a:rPr lang="ru-RU" dirty="0" smtClean="0">
                <a:latin typeface="+mn-lt"/>
                <a:cs typeface="AngsanaUPC" panose="02020603050405020304" pitchFamily="18" charset="-34"/>
              </a:rPr>
            </a:br>
            <a:r>
              <a:rPr lang="ru-RU" dirty="0">
                <a:latin typeface="+mn-lt"/>
                <a:cs typeface="AngsanaUPC" panose="02020603050405020304" pitchFamily="18" charset="-34"/>
              </a:rPr>
              <a:t>	</a:t>
            </a:r>
            <a:r>
              <a:rPr lang="ru-RU" sz="4000" b="1" dirty="0" smtClean="0">
                <a:solidFill>
                  <a:srgbClr val="002060"/>
                </a:solidFill>
                <a:latin typeface="+mn-lt"/>
                <a:cs typeface="AngsanaUPC" panose="02020603050405020304" pitchFamily="18" charset="-34"/>
              </a:rPr>
              <a:t>Цель </a:t>
            </a:r>
            <a:r>
              <a:rPr lang="ru-RU" sz="4000" b="1" dirty="0">
                <a:solidFill>
                  <a:srgbClr val="002060"/>
                </a:solidFill>
                <a:latin typeface="+mn-lt"/>
                <a:cs typeface="AngsanaUPC" panose="02020603050405020304" pitchFamily="18" charset="-34"/>
              </a:rPr>
              <a:t>проекта</a:t>
            </a:r>
            <a:r>
              <a:rPr lang="ru-RU" sz="4000" b="1" dirty="0" smtClean="0">
                <a:solidFill>
                  <a:srgbClr val="002060"/>
                </a:solidFill>
                <a:latin typeface="+mn-lt"/>
                <a:cs typeface="AngsanaUPC" panose="02020603050405020304" pitchFamily="18" charset="-34"/>
              </a:rPr>
              <a:t>:</a:t>
            </a:r>
            <a:br>
              <a:rPr lang="ru-RU" sz="4000" b="1" dirty="0" smtClean="0">
                <a:solidFill>
                  <a:srgbClr val="002060"/>
                </a:solidFill>
                <a:latin typeface="+mn-lt"/>
                <a:cs typeface="AngsanaUPC" panose="02020603050405020304" pitchFamily="18" charset="-34"/>
              </a:rPr>
            </a:br>
            <a:r>
              <a:rPr lang="ru-RU" sz="4000" b="1" dirty="0">
                <a:solidFill>
                  <a:srgbClr val="002060"/>
                </a:solidFill>
                <a:latin typeface="+mn-lt"/>
                <a:cs typeface="AngsanaUPC" panose="02020603050405020304" pitchFamily="18" charset="-34"/>
              </a:rPr>
              <a:t/>
            </a:r>
            <a:br>
              <a:rPr lang="ru-RU" sz="4000" b="1" dirty="0">
                <a:solidFill>
                  <a:srgbClr val="002060"/>
                </a:solidFill>
                <a:latin typeface="+mn-lt"/>
                <a:cs typeface="AngsanaUPC" panose="02020603050405020304" pitchFamily="18" charset="-34"/>
              </a:rPr>
            </a:br>
            <a:r>
              <a:rPr lang="ru-RU" sz="4000" b="1" dirty="0" smtClean="0">
                <a:solidFill>
                  <a:srgbClr val="002060"/>
                </a:solidFill>
                <a:latin typeface="+mn-lt"/>
                <a:cs typeface="AngsanaUPC" panose="02020603050405020304" pitchFamily="18" charset="-34"/>
              </a:rPr>
              <a:t>Просвещение  </a:t>
            </a:r>
            <a:r>
              <a:rPr lang="ru-RU" sz="4000" b="1" dirty="0">
                <a:solidFill>
                  <a:srgbClr val="002060"/>
                </a:solidFill>
                <a:latin typeface="+mn-lt"/>
                <a:cs typeface="AngsanaUPC" panose="02020603050405020304" pitchFamily="18" charset="-34"/>
              </a:rPr>
              <a:t>родителей с использованием интернет-технологий в вопросе нравственно-патриотического </a:t>
            </a:r>
            <a:r>
              <a:rPr lang="ru-RU" sz="4000" b="1" dirty="0" smtClean="0">
                <a:solidFill>
                  <a:srgbClr val="002060"/>
                </a:solidFill>
                <a:latin typeface="+mn-lt"/>
                <a:cs typeface="AngsanaUPC" panose="02020603050405020304" pitchFamily="18" charset="-34"/>
              </a:rPr>
              <a:t>воспитания детей, повышение воспитательного </a:t>
            </a:r>
            <a:r>
              <a:rPr lang="ru-RU" sz="4000" b="1" dirty="0">
                <a:solidFill>
                  <a:srgbClr val="002060"/>
                </a:solidFill>
                <a:latin typeface="+mn-lt"/>
                <a:cs typeface="AngsanaUPC" panose="02020603050405020304" pitchFamily="18" charset="-34"/>
              </a:rPr>
              <a:t>потенциала семьи.</a:t>
            </a:r>
          </a:p>
        </p:txBody>
      </p:sp>
    </p:spTree>
    <p:extLst>
      <p:ext uri="{BB962C8B-B14F-4D97-AF65-F5344CB8AC3E}">
        <p14:creationId xmlns:p14="http://schemas.microsoft.com/office/powerpoint/2010/main" val="122498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26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436" y="274673"/>
            <a:ext cx="9129933" cy="528033"/>
          </a:xfrm>
        </p:spPr>
        <p:txBody>
          <a:bodyPr>
            <a:normAutofit fontScale="90000"/>
          </a:bodyPr>
          <a:lstStyle/>
          <a:p>
            <a:pPr marL="571500" indent="-571500">
              <a:buFont typeface="Wingdings" pitchFamily="2" charset="2"/>
              <a:buChar char="Ø"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		</a:t>
            </a:r>
            <a:r>
              <a:rPr lang="ru-RU" sz="40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Задачи проекта:</a:t>
            </a:r>
            <a:br>
              <a:rPr lang="ru-RU" sz="40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	- развивать </a:t>
            </a:r>
            <a:r>
              <a:rPr lang="ru-RU" sz="40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патриотические </a:t>
            </a:r>
            <a:r>
              <a:rPr lang="ru-RU" sz="40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			чувства </a:t>
            </a:r>
            <a:r>
              <a:rPr lang="ru-RU" sz="40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и </a:t>
            </a:r>
            <a:r>
              <a:rPr lang="ru-RU" sz="40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сознание; </a:t>
            </a:r>
            <a:br>
              <a:rPr lang="ru-RU" sz="40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 </a:t>
            </a:r>
            <a:br>
              <a:rPr lang="ru-RU" sz="40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	- воспитывать </a:t>
            </a:r>
            <a:r>
              <a:rPr lang="ru-RU" sz="40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ценности </a:t>
            </a:r>
            <a:r>
              <a:rPr lang="ru-RU" sz="40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				гражданственности, патриотизма</a:t>
            </a:r>
            <a:r>
              <a:rPr lang="ru-RU" sz="40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, </a:t>
            </a:r>
            <a:r>
              <a:rPr lang="ru-RU" sz="40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		толерантности;</a:t>
            </a:r>
            <a:br>
              <a:rPr lang="ru-RU" sz="40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	- сохранять  </a:t>
            </a:r>
            <a:r>
              <a:rPr lang="ru-RU" sz="40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и развивать чувства </a:t>
            </a:r>
            <a:r>
              <a:rPr lang="ru-RU" sz="40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		гордости </a:t>
            </a:r>
            <a:r>
              <a:rPr lang="ru-RU" sz="40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за свое страну и народ;</a:t>
            </a:r>
            <a:br>
              <a:rPr lang="ru-RU" sz="40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</a:b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91114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26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7112" y="393895"/>
            <a:ext cx="10166465" cy="149309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	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	</a:t>
            </a:r>
            <a:br>
              <a:rPr lang="ru-RU" dirty="0" smtClean="0"/>
            </a:br>
            <a:r>
              <a:rPr lang="ru-RU" dirty="0" smtClean="0"/>
              <a:t>	</a:t>
            </a:r>
            <a:r>
              <a:rPr lang="ru-RU" sz="40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- раскрыть </a:t>
            </a:r>
            <a:r>
              <a:rPr lang="ru-RU" sz="40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родителям важность </a:t>
            </a:r>
            <a:r>
              <a:rPr lang="ru-RU" sz="40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включения 	дошкольника </a:t>
            </a:r>
            <a:r>
              <a:rPr lang="ru-RU" sz="40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в </a:t>
            </a:r>
            <a:r>
              <a:rPr lang="ru-RU" sz="40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нравственно - 	патриотического воспитание</a:t>
            </a:r>
            <a:r>
              <a:rPr lang="ru-RU" sz="40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; </a:t>
            </a:r>
            <a:r>
              <a:rPr lang="ru-RU" sz="40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</a:br>
            <a:r>
              <a:rPr lang="ru-RU" sz="40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	</a:t>
            </a:r>
            <a:r>
              <a:rPr lang="ru-RU" sz="40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- </a:t>
            </a:r>
            <a:r>
              <a:rPr lang="ru-RU" sz="40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ориентировать родителя в качественных 	интернет ресурсах для  развития и 	воспитания ребенка</a:t>
            </a:r>
            <a:r>
              <a:rPr lang="ru-RU" sz="40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;</a:t>
            </a:r>
            <a:br>
              <a:rPr lang="ru-RU" sz="40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</a:br>
            <a:r>
              <a:rPr lang="ru-RU" sz="40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40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</a:br>
            <a:r>
              <a:rPr lang="ru-RU" sz="40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	- предоставлять справочную информацию 	для организации семейного досуга, 	развивающего взаимодействия родителя с 	</a:t>
            </a:r>
            <a:r>
              <a:rPr lang="ru-RU" sz="40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ребенком.</a:t>
            </a:r>
            <a:r>
              <a:rPr lang="ru-RU" sz="40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40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</a:br>
            <a:r>
              <a:rPr lang="ru-RU" sz="40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40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</a:br>
            <a:r>
              <a:rPr lang="ru-RU" sz="40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40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</a:b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77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26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С</a:t>
            </a:r>
            <a:r>
              <a:rPr lang="ru-RU" sz="40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оздана группа для родителей  в               «</a:t>
            </a:r>
            <a:r>
              <a:rPr lang="en-US" sz="40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Telegram</a:t>
            </a:r>
            <a:r>
              <a:rPr lang="ru-RU" sz="40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»</a:t>
            </a:r>
            <a:r>
              <a:rPr lang="en-US" sz="40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- </a:t>
            </a:r>
            <a:r>
              <a:rPr lang="ru-RU" sz="40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канале  </a:t>
            </a:r>
            <a:br>
              <a:rPr lang="ru-RU" sz="40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</a:br>
            <a:endParaRPr lang="ru-RU" sz="4000" b="1" dirty="0">
              <a:solidFill>
                <a:srgbClr val="002060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50"/>
          <a:stretch/>
        </p:blipFill>
        <p:spPr bwMode="auto">
          <a:xfrm>
            <a:off x="651961" y="1940797"/>
            <a:ext cx="10888078" cy="455684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791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83115" cy="6857999"/>
          </a:xfrm>
          <a:prstGeom prst="rect">
            <a:avLst/>
          </a:prstGeom>
          <a:ln w="190500" cap="sq">
            <a:solidFill>
              <a:srgbClr val="00206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9949" y="3707476"/>
            <a:ext cx="4267626" cy="1047404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Национальная </a:t>
            </a:r>
            <a:r>
              <a:rPr lang="ru-RU" sz="22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электронная детская библиотека </a:t>
            </a:r>
            <a:r>
              <a:rPr lang="ru-RU" sz="22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(</a:t>
            </a:r>
            <a:r>
              <a:rPr lang="ru-RU" sz="22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НЭДБ)) — </a:t>
            </a:r>
            <a:r>
              <a:rPr lang="ru-RU" sz="20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бесплатная еженедельно пополняемая коллекция оцифрованных материалов из фондов Российской государственной детской библиотеки, библиотек-партнёров, частных коллекций</a:t>
            </a:r>
            <a:r>
              <a:rPr lang="ru-RU" sz="2000" b="1" i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. </a:t>
            </a:r>
            <a:r>
              <a:rPr lang="ru-RU" sz="2000" b="1" i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ru-RU" sz="2000" b="1" i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847" y="548720"/>
            <a:ext cx="4235915" cy="5465441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694" y="396212"/>
            <a:ext cx="6089800" cy="4053417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51675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550"/>
            <a:ext cx="12304541" cy="6857999"/>
          </a:xfrm>
          <a:prstGeom prst="rect">
            <a:avLst/>
          </a:prstGeom>
          <a:ln w="190500" cap="sq">
            <a:solidFill>
              <a:srgbClr val="00206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45816" y="133004"/>
            <a:ext cx="4665827" cy="69826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7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805" y="3631014"/>
            <a:ext cx="5489252" cy="2949449"/>
          </a:xfrm>
          <a:prstGeom prst="rect">
            <a:avLst/>
          </a:prstGeom>
          <a:ln w="5715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490" y="831273"/>
            <a:ext cx="3792153" cy="5008016"/>
          </a:xfrm>
          <a:prstGeom prst="rect">
            <a:avLst/>
          </a:prstGeom>
          <a:noFill/>
          <a:ln w="571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950" y="274320"/>
            <a:ext cx="4248150" cy="165735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79" y="133004"/>
            <a:ext cx="4427538" cy="3349244"/>
          </a:xfrm>
          <a:prstGeom prst="rect">
            <a:avLst/>
          </a:prstGeom>
          <a:ln w="38100">
            <a:solidFill>
              <a:schemeClr val="accent5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32366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089330" cy="6857999"/>
          </a:xfrm>
          <a:prstGeom prst="rect">
            <a:avLst/>
          </a:prstGeom>
          <a:ln w="190500" cap="sq">
            <a:solidFill>
              <a:srgbClr val="00206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57613" y="149629"/>
            <a:ext cx="8387776" cy="1537856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b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1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58" b="3579"/>
          <a:stretch/>
        </p:blipFill>
        <p:spPr>
          <a:xfrm>
            <a:off x="4599724" y="656648"/>
            <a:ext cx="3557427" cy="5544703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-1" t="1794" r="9790"/>
          <a:stretch/>
        </p:blipFill>
        <p:spPr>
          <a:xfrm>
            <a:off x="8385620" y="348157"/>
            <a:ext cx="3276408" cy="5145156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438" y="282518"/>
            <a:ext cx="4067477" cy="4740871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56688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981" y="-266880"/>
            <a:ext cx="12534462" cy="73585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2729" y="509589"/>
            <a:ext cx="3131129" cy="8664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r="1274" b="6645"/>
          <a:stretch/>
        </p:blipFill>
        <p:spPr>
          <a:xfrm>
            <a:off x="207251" y="108241"/>
            <a:ext cx="8613540" cy="20816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94" y="2351093"/>
            <a:ext cx="4061669" cy="43858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0517" y="2152497"/>
            <a:ext cx="6616932" cy="458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17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1741</TotalTime>
  <Words>39</Words>
  <Application>Microsoft Office PowerPoint</Application>
  <PresentationFormat>Произвольный</PresentationFormat>
  <Paragraphs>16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Office Theme</vt:lpstr>
      <vt:lpstr>   МАДОУ ДЕТСКИЙ САД «СНЕЖИНКА»       «Нравственно – патриотическое  просвещение родителей посредством  интернет-технологий»</vt:lpstr>
      <vt:lpstr>     Цель проекта:  Просвещение  родителей с использованием интернет-технологий в вопросе нравственно-патриотического воспитания детей, повышение воспитательного потенциала семьи.</vt:lpstr>
      <vt:lpstr>           Задачи проекта:   - развивать патриотические    чувства и сознание;     - воспитывать ценности     гражданственности, патриотизма,   толерантности;   - сохранять  и развивать чувства   гордости за свое страну и народ;  </vt:lpstr>
      <vt:lpstr>              - раскрыть родителям важность включения  дошкольника в нравственно -  патриотического воспитание;    - ориентировать родителя в качественных  интернет ресурсах для  развития и  воспитания ребенка;   - предоставлять справочную информацию  для организации семейного досуга,  развивающего взаимодействия родителя с  ребенком.    </vt:lpstr>
      <vt:lpstr> Создана группа для родителей  в               «Telegram»- канале   </vt:lpstr>
      <vt:lpstr>           Национальная электронная детская библиотека (НЭДБ)) — бесплатная еженедельно пополняемая коллекция оцифрованных материалов из фондов Российской государственной детской библиотеки, библиотек-партнёров, частных коллекций.   </vt:lpstr>
      <vt:lpstr>    </vt:lpstr>
      <vt:lpstr>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Ирина</cp:lastModifiedBy>
  <cp:revision>160</cp:revision>
  <dcterms:created xsi:type="dcterms:W3CDTF">2024-12-17T15:19:11Z</dcterms:created>
  <dcterms:modified xsi:type="dcterms:W3CDTF">2025-05-28T10:28:06Z</dcterms:modified>
</cp:coreProperties>
</file>