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8" r:id="rId4"/>
    <p:sldId id="279" r:id="rId5"/>
    <p:sldId id="261" r:id="rId6"/>
    <p:sldId id="283" r:id="rId7"/>
    <p:sldId id="280" r:id="rId8"/>
    <p:sldId id="281" r:id="rId9"/>
    <p:sldId id="282" r:id="rId10"/>
    <p:sldId id="284" r:id="rId11"/>
    <p:sldId id="285" r:id="rId12"/>
    <p:sldId id="259" r:id="rId13"/>
    <p:sldId id="27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9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224A5-3C82-43CD-A21E-564CE46BF729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A0F29-A48F-4438-8490-4E3325B32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7F3AF-5551-4347-9572-13DD5D51AE69}" type="datetimeFigureOut">
              <a:rPr lang="ru-RU" smtClean="0"/>
              <a:pPr/>
              <a:t>30.05.2025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C8543-9422-4347-89B7-4231E7CAE0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617D-4C8D-4444-A71B-25A3BDF6B99C}" type="datetimeFigureOut">
              <a:rPr lang="en-US" smtClean="0"/>
              <a:pPr>
                <a:defRPr/>
              </a:pPr>
              <a:t>5/30/2025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05BF6-EB6D-4E41-9865-95B632EA6E7C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04A36-9759-45F8-912B-8153243EE501}" type="datetimeFigureOut">
              <a:rPr lang="en-US" smtClean="0"/>
              <a:pPr>
                <a:defRPr/>
              </a:pPr>
              <a:t>5/30/2025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AF35B-3E2F-41FA-BABF-D9FB87A03D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241FB-8A99-41B7-BF63-D436198A9F95}" type="datetimeFigureOut">
              <a:rPr lang="en-US" smtClean="0"/>
              <a:pPr>
                <a:defRPr/>
              </a:pPr>
              <a:t>5/30/2025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BC93B-CB26-4497-8E40-707DBE6C6A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710FE-F4EE-4970-9186-5DA8FBEAA065}" type="datetimeFigureOut">
              <a:rPr lang="en-US" smtClean="0"/>
              <a:pPr>
                <a:defRPr/>
              </a:pPr>
              <a:t>5/30/2025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3D75C-0F42-4336-B59D-1F70DDD8D4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B69E-A24C-4C2D-96E8-1BBAA42B76CC}" type="datetimeFigureOut">
              <a:rPr lang="en-US" smtClean="0"/>
              <a:pPr>
                <a:defRPr/>
              </a:pPr>
              <a:t>5/30/2025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9323A-FDBE-46C0-A9F9-0F7C8CA934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AB3C4-87E8-401A-8C15-05AD2EB86F38}" type="datetimeFigureOut">
              <a:rPr lang="en-US" smtClean="0"/>
              <a:pPr>
                <a:defRPr/>
              </a:pPr>
              <a:t>5/30/2025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29735-1349-42B0-BC1F-39C5ACFE15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DB4A7-BC20-4BDE-8114-46F8FA1DAF10}" type="datetimeFigureOut">
              <a:rPr lang="en-US" smtClean="0"/>
              <a:pPr>
                <a:defRPr/>
              </a:pPr>
              <a:t>5/30/2025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B4368-81A1-45B7-9629-78B8D2362D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DD5B4-4FA5-4ABB-8487-42AE19EF0316}" type="datetimeFigureOut">
              <a:rPr lang="en-US" smtClean="0"/>
              <a:pPr>
                <a:defRPr/>
              </a:pPr>
              <a:t>5/30/2025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2C50C-8768-42E4-B34C-B74DE6158B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8293-B5D5-4856-9E66-5268E89BE8A6}" type="datetimeFigureOut">
              <a:rPr lang="en-US" smtClean="0"/>
              <a:pPr>
                <a:defRPr/>
              </a:pPr>
              <a:t>5/30/2025</a:t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736F0-9BB4-4597-B73D-8BD5971C16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438A6-435E-4168-BFF6-A79FBB8BD861}" type="datetimeFigureOut">
              <a:rPr lang="en-US" smtClean="0"/>
              <a:pPr>
                <a:defRPr/>
              </a:pPr>
              <a:t>5/30/2025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932B9-CABF-4C86-8CB0-466B38C078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15413-6EBD-4FFD-9FED-9B0DFE2403E1}" type="datetimeFigureOut">
              <a:rPr lang="en-US" smtClean="0"/>
              <a:pPr>
                <a:defRPr/>
              </a:pPr>
              <a:t>5/30/2025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60BD7-84E6-4E4B-88CD-ED4C04A769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AE617D-4C8D-4444-A71B-25A3BDF6B99C}" type="datetimeFigureOut">
              <a:rPr lang="en-US" smtClean="0"/>
              <a:pPr>
                <a:defRPr/>
              </a:pPr>
              <a:t>5/30/2025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5C05BF6-EB6D-4E41-9865-95B632EA6E7C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tatka-tomskoe.ucoz.ru/portfolio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hyperlink" Target="http://s49.radikal.ru/i124/0909/82/579afa1dbf7a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fantasyflash.ru/anime/book/image/book2.gi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3413" y="2968625"/>
            <a:ext cx="8339137" cy="2620963"/>
          </a:xfrm>
        </p:spPr>
      </p:pic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75" y="1857375"/>
            <a:ext cx="7829550" cy="15081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ru-RU" sz="4800" b="1" smtClean="0">
                <a:solidFill>
                  <a:schemeClr val="bg1"/>
                </a:solidFill>
              </a:rPr>
              <a:t>Интеллектуальная игра</a:t>
            </a:r>
          </a:p>
        </p:txBody>
      </p:sp>
      <p:pic>
        <p:nvPicPr>
          <p:cNvPr id="4" name="Picture 6" descr="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4863" y="517525"/>
            <a:ext cx="1577975" cy="1695450"/>
          </a:xfrm>
          <a:prstGeom prst="rect">
            <a:avLst/>
          </a:prstGeom>
          <a:noFill/>
        </p:spPr>
      </p:pic>
      <p:pic>
        <p:nvPicPr>
          <p:cNvPr id="13316" name="Picture 2" descr="J:\Коллекция картинок (Microsoft)\j0078968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63" y="3857625"/>
            <a:ext cx="2139950" cy="283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Грамматическая мозаика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929718" cy="4525963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/>
              <a:t>8. Отгадай шарады и составь с каждым словом свое предложение. </a:t>
            </a:r>
            <a:endParaRPr lang="ru-RU" dirty="0" smtClean="0"/>
          </a:p>
          <a:p>
            <a:r>
              <a:rPr lang="ru-RU" dirty="0" smtClean="0"/>
              <a:t>Древнерусское слово УЛЬ превратилось в улитку и «поползло» в пространстве между рядами домов. О каком словарном слове идет речь? ______________________</a:t>
            </a:r>
          </a:p>
          <a:p>
            <a:r>
              <a:rPr lang="ru-RU" dirty="0" err="1" smtClean="0"/>
              <a:t>_________________________________________Рукавицы</a:t>
            </a:r>
            <a:r>
              <a:rPr lang="ru-RU" dirty="0" smtClean="0"/>
              <a:t> «сварили» в кипятке, чтобы они стали теплее и прочнее. Как называются «варёные рукавицы»?</a:t>
            </a:r>
            <a:r>
              <a:rPr lang="ru-RU" b="1" dirty="0" smtClean="0"/>
              <a:t>  ______________________________</a:t>
            </a:r>
            <a:endParaRPr lang="ru-RU" dirty="0" smtClean="0"/>
          </a:p>
          <a:p>
            <a:r>
              <a:rPr lang="ru-RU" b="1" dirty="0" smtClean="0"/>
              <a:t>____________________</a:t>
            </a:r>
            <a:r>
              <a:rPr lang="ru-RU" dirty="0" smtClean="0"/>
              <a:t>____________________________________________________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Грамматическая мозаика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 smtClean="0"/>
              <a:t>9. Закончи предложения.</a:t>
            </a:r>
            <a:endParaRPr lang="ru-RU" sz="4400" dirty="0" smtClean="0"/>
          </a:p>
          <a:p>
            <a:r>
              <a:rPr lang="ru-RU" sz="4400" dirty="0" smtClean="0"/>
              <a:t>Голоден как… __________</a:t>
            </a:r>
          </a:p>
          <a:p>
            <a:r>
              <a:rPr lang="ru-RU" sz="4400" dirty="0" smtClean="0"/>
              <a:t>Труслив как…___________</a:t>
            </a:r>
          </a:p>
          <a:p>
            <a:r>
              <a:rPr lang="ru-RU" sz="4400" dirty="0" smtClean="0"/>
              <a:t>Здоров как…____________</a:t>
            </a:r>
          </a:p>
          <a:p>
            <a:r>
              <a:rPr lang="ru-RU" sz="4400" dirty="0" smtClean="0"/>
              <a:t>Изворотлив как…_____________</a:t>
            </a:r>
          </a:p>
          <a:p>
            <a:r>
              <a:rPr lang="ru-RU" sz="4400" dirty="0" smtClean="0"/>
              <a:t>Нем как…________________</a:t>
            </a:r>
          </a:p>
          <a:p>
            <a:pPr>
              <a:buNone/>
            </a:pPr>
            <a:r>
              <a:rPr lang="ru-RU" sz="4400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1357298"/>
            <a:ext cx="6115050" cy="914400"/>
          </a:xfrm>
        </p:spPr>
        <p:txBody>
          <a:bodyPr/>
          <a:lstStyle/>
          <a:p>
            <a:r>
              <a:rPr lang="ru-RU" b="1" dirty="0" smtClean="0"/>
              <a:t>10. Семь букв, а сколько здесь слов?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5" name="Рисунок 4" descr="http://festival.1september.ru/articles/419688/img2.JP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6163" y="2382838"/>
            <a:ext cx="5237162" cy="437832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14414" y="0"/>
            <a:ext cx="79295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Грамматическая мозаика</a:t>
            </a:r>
            <a:endParaRPr lang="ru-RU" sz="4800" dirty="0"/>
          </a:p>
        </p:txBody>
      </p:sp>
      <p:pic>
        <p:nvPicPr>
          <p:cNvPr id="2050" name="Picture 2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46" y="428604"/>
            <a:ext cx="1952531" cy="207626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C00000"/>
                </a:solidFill>
                <a:latin typeface="Comic Sans MS" pitchFamily="66" charset="0"/>
              </a:rPr>
              <a:t>Спасибо за внимание</a:t>
            </a:r>
            <a:endParaRPr lang="ru-RU" sz="4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4" name="Picture 2" descr="Картинка 1 из 53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63" y="3429000"/>
            <a:ext cx="2828925" cy="233362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5" name="Picture 2" descr="Картинка 104 из 486448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" y="2000250"/>
            <a:ext cx="3135312" cy="23018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5" name="Прямоугольник 24"/>
          <p:cNvSpPr/>
          <p:nvPr/>
        </p:nvSpPr>
        <p:spPr>
          <a:xfrm>
            <a:off x="2214563" y="1500188"/>
            <a:ext cx="4714875" cy="5232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ru-RU" sz="2000" b="1" dirty="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defRPr/>
            </a:pPr>
            <a:endParaRPr lang="ru-RU" sz="2000" b="1" dirty="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</a:rPr>
              <a:t>Русский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</a:rPr>
              <a:t>язык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</a:rPr>
              <a:t>! </a:t>
            </a:r>
          </a:p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</a:rPr>
              <a:t>Тысячелетия создавал народ это гибкое, пышное, неисчерпаемо богатое, </a:t>
            </a:r>
          </a:p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</a:rPr>
              <a:t>умное...</a:t>
            </a:r>
            <a:r>
              <a:rPr lang="ru-RU" sz="6600" dirty="0">
                <a:solidFill>
                  <a:srgbClr val="002060"/>
                </a:solidFill>
                <a:latin typeface="Arial" pitchFamily="34" charset="0"/>
              </a:rPr>
              <a:t/>
            </a:r>
            <a:br>
              <a:rPr lang="ru-RU" sz="6600" dirty="0">
                <a:solidFill>
                  <a:srgbClr val="002060"/>
                </a:solidFill>
                <a:latin typeface="Arial" pitchFamily="34" charset="0"/>
              </a:rPr>
            </a:br>
            <a:r>
              <a:rPr lang="ru-RU" sz="2400" dirty="0">
                <a:solidFill>
                  <a:srgbClr val="002060"/>
                </a:solidFill>
                <a:latin typeface="Arial" pitchFamily="34" charset="0"/>
              </a:rPr>
              <a:t>Что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</a:rPr>
              <a:t>русский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</a:rPr>
              <a:t>язык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</a:rPr>
              <a:t> — один из богатейших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</a:rPr>
              <a:t>языков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</a:rPr>
              <a:t> в мире, </a:t>
            </a:r>
          </a:p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</a:rPr>
              <a:t>в этом нет никакого сомнения. </a:t>
            </a:r>
          </a:p>
          <a:p>
            <a:pPr algn="r">
              <a:defRPr/>
            </a:pPr>
            <a:r>
              <a:rPr lang="ru-RU" sz="1400" dirty="0">
                <a:solidFill>
                  <a:srgbClr val="002060"/>
                </a:solidFill>
                <a:latin typeface="Arial" pitchFamily="34" charset="0"/>
              </a:rPr>
              <a:t>В. Г. Белинский.</a:t>
            </a:r>
            <a:r>
              <a:rPr lang="ru-RU" sz="4400" dirty="0">
                <a:solidFill>
                  <a:srgbClr val="002060"/>
                </a:solidFill>
                <a:latin typeface="Arial" pitchFamily="34" charset="0"/>
              </a:rPr>
              <a:t/>
            </a:r>
            <a:br>
              <a:rPr lang="ru-RU" sz="4400" dirty="0">
                <a:solidFill>
                  <a:srgbClr val="002060"/>
                </a:solidFill>
                <a:latin typeface="Arial" pitchFamily="34" charset="0"/>
              </a:rPr>
            </a:br>
            <a:endParaRPr lang="ru-RU" sz="8800" dirty="0">
              <a:solidFill>
                <a:srgbClr val="002060"/>
              </a:solidFill>
              <a:latin typeface="Arial" pitchFamily="34" charset="0"/>
            </a:endParaRPr>
          </a:p>
        </p:txBody>
      </p:sp>
      <p:pic>
        <p:nvPicPr>
          <p:cNvPr id="1030" name="Picture 6" descr="манускрипт с пословицами и поговорками Грамота - второй язык., низ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3125" y="6286500"/>
            <a:ext cx="48577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манускрипт с пословицами и поговорками Грамота - второй язык., низ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3125" y="1500188"/>
            <a:ext cx="48577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357188" y="785813"/>
            <a:ext cx="8329612" cy="5570537"/>
          </a:xfrm>
        </p:spPr>
        <p:txBody>
          <a:bodyPr/>
          <a:lstStyle/>
          <a:p>
            <a:pPr algn="r" eaLnBrk="1" hangingPunct="1"/>
            <a:r>
              <a:rPr lang="ru-RU" sz="3600" b="1" dirty="0" smtClean="0">
                <a:latin typeface="Comic Sans MS" pitchFamily="66" charset="0"/>
              </a:rPr>
              <a:t>С русским языком можно творить чудеса, нет ничего такого в жизни и в нашем сознании, что нельзя было бы передать русским словом.</a:t>
            </a:r>
          </a:p>
          <a:p>
            <a:pPr algn="r" eaLnBrk="1" hangingPunct="1"/>
            <a:endParaRPr lang="ru-RU" dirty="0" smtClean="0">
              <a:latin typeface="Comic Sans MS" pitchFamily="66" charset="0"/>
            </a:endParaRPr>
          </a:p>
          <a:p>
            <a:pPr algn="r" eaLnBrk="1" hangingPunct="1"/>
            <a:r>
              <a:rPr lang="ru-RU" dirty="0" smtClean="0">
                <a:latin typeface="Comic Sans MS" pitchFamily="66" charset="0"/>
              </a:rPr>
              <a:t>К. Г. Паустовский</a:t>
            </a:r>
          </a:p>
        </p:txBody>
      </p:sp>
      <p:pic>
        <p:nvPicPr>
          <p:cNvPr id="14338" name="Picture 2" descr="Картинка 53 из 2011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3786188"/>
            <a:ext cx="2795587" cy="215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858280" cy="5572164"/>
          </a:xfrm>
        </p:spPr>
        <p:txBody>
          <a:bodyPr/>
          <a:lstStyle/>
          <a:p>
            <a:pPr lvl="0">
              <a:buNone/>
            </a:pPr>
            <a:r>
              <a:rPr lang="ru-RU" b="1" dirty="0" smtClean="0"/>
              <a:t>1        Первоклассники изучали букву </a:t>
            </a:r>
            <a:r>
              <a:rPr lang="ru-RU" b="1" u="sng" dirty="0" smtClean="0"/>
              <a:t>ё</a:t>
            </a:r>
            <a:r>
              <a:rPr lang="ru-RU" b="1" dirty="0" smtClean="0"/>
              <a:t>. Прочитав  сказку Сергея Козлова «Ёжик в тумане», ребята придумывали в подарок Ёжику слова с буквой </a:t>
            </a:r>
            <a:r>
              <a:rPr lang="ru-RU" b="1" u="sng" dirty="0" smtClean="0"/>
              <a:t>ё</a:t>
            </a:r>
            <a:r>
              <a:rPr lang="ru-RU" b="1" dirty="0" smtClean="0"/>
              <a:t>, в которых пять звуков, как и в слове ёжик. </a:t>
            </a:r>
            <a:r>
              <a:rPr lang="ru-RU" sz="2800" b="1" dirty="0" smtClean="0"/>
              <a:t>Но в одном слове звуков на самом деле </a:t>
            </a:r>
            <a:r>
              <a:rPr lang="ru-RU" b="1" dirty="0" smtClean="0"/>
              <a:t>оказалось не пять. В каком? Выбери вариант ответа.</a:t>
            </a:r>
            <a:endParaRPr lang="ru-RU" dirty="0" smtClean="0"/>
          </a:p>
          <a:p>
            <a:r>
              <a:rPr lang="ru-RU" sz="2400" b="1" dirty="0" smtClean="0">
                <a:solidFill>
                  <a:srgbClr val="002060"/>
                </a:solidFill>
              </a:rPr>
              <a:t>ёлка                        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даёшь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поёт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пьёт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полёт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0652" y="214290"/>
            <a:ext cx="89533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Грамматическая мозаика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smtClean="0"/>
              <a:t>2. «</a:t>
            </a:r>
            <a:r>
              <a:rPr lang="ru-RU" b="1" dirty="0" err="1" smtClean="0"/>
              <a:t>Ойл</a:t>
            </a:r>
            <a:r>
              <a:rPr lang="ru-RU" b="1" dirty="0" smtClean="0"/>
              <a:t>» по-английски означает «нефть». С какими тремя сибирскими городами связано возникновение нефтяной компании ЛУКОЙЛ?</a:t>
            </a:r>
            <a:endParaRPr lang="ru-RU" dirty="0" smtClean="0"/>
          </a:p>
          <a:p>
            <a:pPr lvl="0"/>
            <a:r>
              <a:rPr lang="ru-RU" i="1" dirty="0" err="1" smtClean="0"/>
              <a:t>Когалым</a:t>
            </a:r>
            <a:r>
              <a:rPr lang="ru-RU" i="1" dirty="0" smtClean="0"/>
              <a:t>, </a:t>
            </a:r>
            <a:r>
              <a:rPr lang="ru-RU" i="1" dirty="0" err="1" smtClean="0"/>
              <a:t>Лангепас</a:t>
            </a:r>
            <a:r>
              <a:rPr lang="ru-RU" i="1" dirty="0" smtClean="0"/>
              <a:t>, Надым;</a:t>
            </a:r>
            <a:endParaRPr lang="ru-RU" dirty="0" smtClean="0"/>
          </a:p>
          <a:p>
            <a:pPr lvl="0"/>
            <a:r>
              <a:rPr lang="ru-RU" i="1" dirty="0" smtClean="0"/>
              <a:t>Надым, Сургут, </a:t>
            </a:r>
            <a:r>
              <a:rPr lang="ru-RU" i="1" dirty="0" err="1" smtClean="0"/>
              <a:t>Урай</a:t>
            </a:r>
            <a:r>
              <a:rPr lang="ru-RU" i="1" dirty="0" smtClean="0"/>
              <a:t>;</a:t>
            </a:r>
            <a:endParaRPr lang="ru-RU" dirty="0" smtClean="0"/>
          </a:p>
          <a:p>
            <a:pPr lvl="0"/>
            <a:r>
              <a:rPr lang="ru-RU" i="1" dirty="0" err="1" smtClean="0"/>
              <a:t>Лангепас</a:t>
            </a:r>
            <a:r>
              <a:rPr lang="ru-RU" i="1" dirty="0" smtClean="0"/>
              <a:t>, Сургут, </a:t>
            </a:r>
            <a:r>
              <a:rPr lang="ru-RU" i="1" dirty="0" err="1" smtClean="0"/>
              <a:t>Урай</a:t>
            </a:r>
            <a:r>
              <a:rPr lang="ru-RU" i="1" dirty="0" smtClean="0"/>
              <a:t>;</a:t>
            </a:r>
            <a:endParaRPr lang="ru-RU" dirty="0" smtClean="0"/>
          </a:p>
          <a:p>
            <a:pPr lvl="0"/>
            <a:r>
              <a:rPr lang="ru-RU" i="1" dirty="0" err="1" smtClean="0"/>
              <a:t>Когалым</a:t>
            </a:r>
            <a:r>
              <a:rPr lang="ru-RU" i="1" dirty="0" smtClean="0"/>
              <a:t>, Надым, Сургут;</a:t>
            </a:r>
            <a:endParaRPr lang="ru-RU" dirty="0" smtClean="0"/>
          </a:p>
          <a:p>
            <a:pPr lvl="0"/>
            <a:r>
              <a:rPr lang="ru-RU" i="1" dirty="0" err="1" smtClean="0"/>
              <a:t>Лангепас</a:t>
            </a:r>
            <a:r>
              <a:rPr lang="ru-RU" i="1" dirty="0" smtClean="0"/>
              <a:t>, </a:t>
            </a:r>
            <a:r>
              <a:rPr lang="ru-RU" i="1" dirty="0" err="1" smtClean="0"/>
              <a:t>Урай,Когалым</a:t>
            </a:r>
            <a:r>
              <a:rPr lang="ru-RU" i="1" dirty="0" smtClean="0"/>
              <a:t>;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0652" y="214290"/>
            <a:ext cx="89533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Грамматическая мозаика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512763"/>
            <a:ext cx="8143875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bg1"/>
                </a:solidFill>
                <a:latin typeface="Comic Sans MS" pitchFamily="66" charset="0"/>
              </a:rPr>
              <a:t>»</a:t>
            </a:r>
            <a:r>
              <a:rPr lang="ru-RU" sz="48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ru-RU" sz="4800" dirty="0" smtClean="0">
                <a:solidFill>
                  <a:schemeClr val="bg1"/>
                </a:solidFill>
                <a:latin typeface="Comic Sans MS" pitchFamily="66" charset="0"/>
              </a:rPr>
            </a:br>
            <a:endParaRPr lang="ru-RU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500438" y="2857500"/>
            <a:ext cx="2000250" cy="143986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 err="1">
                <a:solidFill>
                  <a:schemeClr val="bg1"/>
                </a:solidFill>
              </a:rPr>
              <a:t>гат</a:t>
            </a:r>
            <a:endParaRPr lang="ru-RU" sz="7200" dirty="0">
              <a:solidFill>
                <a:schemeClr val="bg1"/>
              </a:solidFill>
            </a:endParaRPr>
          </a:p>
        </p:txBody>
      </p:sp>
      <p:sp>
        <p:nvSpPr>
          <p:cNvPr id="19459" name="Rectangle 1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1000125" y="1643063"/>
            <a:ext cx="2286000" cy="143986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chemeClr val="bg1"/>
                </a:solidFill>
              </a:rPr>
              <a:t>я</a:t>
            </a: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357188" y="2857500"/>
            <a:ext cx="2428862" cy="143986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 err="1" smtClean="0">
                <a:solidFill>
                  <a:schemeClr val="bg1"/>
                </a:solidFill>
              </a:rPr>
              <a:t>ский</a:t>
            </a:r>
            <a:endParaRPr lang="ru-RU" sz="7200" dirty="0">
              <a:solidFill>
                <a:schemeClr val="bg1"/>
              </a:solidFill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4071938" y="4286250"/>
            <a:ext cx="2143125" cy="143986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 err="1">
                <a:solidFill>
                  <a:schemeClr val="bg1"/>
                </a:solidFill>
              </a:rPr>
              <a:t>бо</a:t>
            </a:r>
            <a:endParaRPr lang="ru-RU" sz="7200" dirty="0">
              <a:solidFill>
                <a:schemeClr val="bg1"/>
              </a:solidFill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1214438" y="4357688"/>
            <a:ext cx="2071687" cy="143986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chemeClr val="bg1"/>
                </a:solidFill>
              </a:rPr>
              <a:t>и</a:t>
            </a: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6429375" y="3857625"/>
            <a:ext cx="2286000" cy="143986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chemeClr val="bg1"/>
                </a:solidFill>
              </a:rPr>
              <a:t>зык</a:t>
            </a: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3714750" y="1214438"/>
            <a:ext cx="2286000" cy="143986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 smtClean="0">
                <a:solidFill>
                  <a:schemeClr val="bg1"/>
                </a:solidFill>
              </a:rPr>
              <a:t>Рус</a:t>
            </a:r>
            <a:endParaRPr lang="ru-RU" sz="7200" dirty="0">
              <a:solidFill>
                <a:schemeClr val="bg1"/>
              </a:solidFill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6072188" y="2428875"/>
            <a:ext cx="2214562" cy="143986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chemeClr val="bg1"/>
                </a:solidFill>
              </a:rPr>
              <a:t>мо</a:t>
            </a:r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6929438" y="1143000"/>
            <a:ext cx="2000250" cy="143986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 err="1">
                <a:solidFill>
                  <a:schemeClr val="bg1"/>
                </a:solidFill>
              </a:rPr>
              <a:t>гуч</a:t>
            </a:r>
            <a:endParaRPr lang="ru-RU" sz="7200" dirty="0">
              <a:solidFill>
                <a:schemeClr val="bg1"/>
              </a:solidFill>
            </a:endParaRPr>
          </a:p>
        </p:txBody>
      </p:sp>
      <p:pic>
        <p:nvPicPr>
          <p:cNvPr id="15" name="Picture 15" descr="O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1158875" cy="1854200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5572125"/>
            <a:ext cx="92154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6000" b="1" dirty="0">
              <a:solidFill>
                <a:schemeClr val="bg1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0219" y="0"/>
            <a:ext cx="8893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Грамматическая мозаика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 smtClean="0"/>
              <a:t>4.     </a:t>
            </a:r>
            <a:r>
              <a:rPr lang="ru-RU" sz="4400" b="1" dirty="0" smtClean="0"/>
              <a:t>Пословицы «шутят». Найди заблудившуюся букву</a:t>
            </a:r>
            <a:endParaRPr lang="ru-RU" sz="4400" dirty="0" smtClean="0"/>
          </a:p>
          <a:p>
            <a:r>
              <a:rPr lang="ru-RU" sz="4400" dirty="0" smtClean="0"/>
              <a:t>Трус своей лени боится.</a:t>
            </a:r>
          </a:p>
          <a:p>
            <a:r>
              <a:rPr lang="ru-RU" sz="4400" dirty="0" smtClean="0"/>
              <a:t>Сашу маслом не испортишь.</a:t>
            </a:r>
          </a:p>
          <a:p>
            <a:r>
              <a:rPr lang="ru-RU" sz="4400" dirty="0" smtClean="0"/>
              <a:t>Терпение и пруд всё перетрут.</a:t>
            </a:r>
          </a:p>
          <a:p>
            <a:r>
              <a:rPr lang="ru-RU" sz="4400" dirty="0" smtClean="0"/>
              <a:t>Два сапога – тара.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i="1" cap="none" spc="50" dirty="0" smtClean="0">
                <a:ln w="11430">
                  <a:solidFill>
                    <a:srgbClr val="92D05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Грамматическая мозаика</a:t>
            </a:r>
            <a:endParaRPr lang="ru-RU" sz="4800" b="1" i="1" cap="none" spc="50" dirty="0">
              <a:ln w="11430">
                <a:solidFill>
                  <a:srgbClr val="92D05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 smtClean="0"/>
              <a:t>5.  Разгадайте ребус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652" y="214290"/>
            <a:ext cx="89533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Грамматическая мозаика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Рисунок 24" descr="https://xn--j1ahfl.xn--p1ai/data/edu/images/7083_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500306"/>
            <a:ext cx="730539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ru-RU" b="1" dirty="0" smtClean="0"/>
              <a:t>  6.  </a:t>
            </a:r>
            <a:r>
              <a:rPr lang="ru-RU" sz="4000" b="1" dirty="0" smtClean="0"/>
              <a:t>Подбери к данным словам слова, противоположные по смыслу:</a:t>
            </a:r>
            <a:endParaRPr lang="ru-RU" sz="4000" dirty="0" smtClean="0"/>
          </a:p>
          <a:p>
            <a:r>
              <a:rPr lang="ru-RU" sz="3600" dirty="0" smtClean="0"/>
              <a:t>Отчизна – _______________, </a:t>
            </a:r>
          </a:p>
          <a:p>
            <a:r>
              <a:rPr lang="ru-RU" sz="3600" dirty="0" smtClean="0"/>
              <a:t>жесткий – ______________, </a:t>
            </a:r>
          </a:p>
          <a:p>
            <a:r>
              <a:rPr lang="ru-RU" sz="3600" dirty="0" smtClean="0"/>
              <a:t>отважный – _____________, </a:t>
            </a:r>
          </a:p>
          <a:p>
            <a:r>
              <a:rPr lang="ru-RU" sz="3600" dirty="0" smtClean="0"/>
              <a:t>успех – _____________, </a:t>
            </a:r>
          </a:p>
          <a:p>
            <a:r>
              <a:rPr lang="ru-RU" sz="3600" dirty="0" smtClean="0"/>
              <a:t>образованный </a:t>
            </a:r>
            <a:r>
              <a:rPr lang="ru-RU" sz="3600" b="1" i="1" dirty="0" smtClean="0"/>
              <a:t>– ___________________</a:t>
            </a:r>
            <a:endParaRPr lang="ru-RU" sz="36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652" y="357166"/>
            <a:ext cx="89533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Грамматическая мозаика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Грамматическая мозаика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/>
              <a:t>7. Посмотри на слова АППЕТИТ,  МОЗГИ,  НЕЖНОСТИ,  ХОЛОД</a:t>
            </a:r>
            <a:endParaRPr lang="ru-RU" sz="4000" dirty="0" smtClean="0"/>
          </a:p>
          <a:p>
            <a:r>
              <a:rPr lang="ru-RU" sz="4000" b="1" dirty="0" smtClean="0">
                <a:solidFill>
                  <a:srgbClr val="002060"/>
                </a:solidFill>
              </a:rPr>
              <a:t>Собака,   кошка,   волк,   телёнок,  курица.</a:t>
            </a:r>
          </a:p>
          <a:p>
            <a:endParaRPr lang="ru-RU" sz="4000" dirty="0" smtClean="0"/>
          </a:p>
          <a:p>
            <a:r>
              <a:rPr lang="ru-RU" sz="4000" b="1" dirty="0" smtClean="0"/>
              <a:t>и реши, кто лишний. Объясни почему.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5.03  Изменение личных местоимений 1 и 2 лица по падежам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05.03  Изменение личных местоимений 1 и 2 лица по падежам</Template>
  <TotalTime>456</TotalTime>
  <Words>355</Words>
  <Application>Microsoft Office PowerPoint</Application>
  <PresentationFormat>Экран (4:3)</PresentationFormat>
  <Paragraphs>72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05.03  Изменение личных местоимений 1 и 2 лица по падежам</vt:lpstr>
      <vt:lpstr>Слайд 1</vt:lpstr>
      <vt:lpstr>Слайд 2</vt:lpstr>
      <vt:lpstr>Слайд 3</vt:lpstr>
      <vt:lpstr>Слайд 4</vt:lpstr>
      <vt:lpstr>» </vt:lpstr>
      <vt:lpstr>Слайд 6</vt:lpstr>
      <vt:lpstr>Слайд 7</vt:lpstr>
      <vt:lpstr>Слайд 8</vt:lpstr>
      <vt:lpstr>Грамматическая мозаика</vt:lpstr>
      <vt:lpstr>Грамматическая мозаика</vt:lpstr>
      <vt:lpstr>Грамматическая мозаика</vt:lpstr>
      <vt:lpstr>10. Семь букв, а сколько здесь слов?  </vt:lpstr>
      <vt:lpstr>Спасибо за внимание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«Грамматическая мозаика»   </dc:title>
  <dc:creator>Нина Александровна</dc:creator>
  <cp:lastModifiedBy>Руслан Муртазин</cp:lastModifiedBy>
  <cp:revision>55</cp:revision>
  <dcterms:created xsi:type="dcterms:W3CDTF">2009-11-08T13:58:10Z</dcterms:created>
  <dcterms:modified xsi:type="dcterms:W3CDTF">2025-05-30T18:13:38Z</dcterms:modified>
</cp:coreProperties>
</file>