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69" r:id="rId4"/>
    <p:sldId id="271" r:id="rId5"/>
    <p:sldId id="272" r:id="rId6"/>
    <p:sldId id="273" r:id="rId7"/>
    <p:sldId id="276" r:id="rId8"/>
    <p:sldId id="277" r:id="rId9"/>
    <p:sldId id="278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91" r:id="rId18"/>
    <p:sldId id="293" r:id="rId19"/>
    <p:sldId id="295" r:id="rId20"/>
    <p:sldId id="297" r:id="rId21"/>
    <p:sldId id="267" r:id="rId22"/>
  </p:sldIdLst>
  <p:sldSz cx="9144000" cy="5143500" type="screen16x9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6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 dirty="0">
                <a:latin typeface="Arial" panose="020B0604020202020204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 panose="020B0604020202020204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 dirty="0">
                <a:latin typeface="Times New Roman" panose="02020603050405020304"/>
              </a:rPr>
              <a:t>&lt;header&gt;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 panose="02020603050405020304"/>
              </a:defRPr>
            </a:lvl1pPr>
          </a:lstStyle>
          <a:p>
            <a:pPr algn="r">
              <a:buNone/>
            </a:pPr>
            <a:r>
              <a:rPr lang="en-US" sz="1400" b="0" strike="noStrike" spc="-1" dirty="0">
                <a:latin typeface="Times New Roman" panose="02020603050405020304"/>
              </a:rPr>
              <a:t>&lt;date/time&gt;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 panose="02020603050405020304"/>
              </a:defRPr>
            </a:lvl1pPr>
          </a:lstStyle>
          <a:p>
            <a:r>
              <a:rPr lang="en-US" sz="1400" b="0" strike="noStrike" spc="-1" dirty="0">
                <a:latin typeface="Times New Roman" panose="02020603050405020304"/>
              </a:rPr>
              <a:t>&lt;footer&gt;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 panose="02020603050405020304"/>
              </a:defRPr>
            </a:lvl1pPr>
          </a:lstStyle>
          <a:p>
            <a:pPr algn="r">
              <a:buNone/>
            </a:pPr>
            <a:fld id="{21981650-3B8F-4E9E-B7EA-F6E5CF98BD76}" type="slidenum">
              <a:rPr lang="en-US" sz="1400" b="0" strike="noStrike" spc="-1">
                <a:latin typeface="Times New Roman" panose="02020603050405020304"/>
              </a:rPr>
              <a:t>‹#›</a:t>
            </a:fld>
            <a:endParaRPr lang="en-US" sz="1400" b="0" strike="noStrike" spc="-1" dirty="0"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078087077"/>
      </p:ext>
    </p:extLst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щающий текст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B997770-5E9E-4482-8840-2EAF548D21EF}" type="slidenum">
              <a:rPr/>
              <a:t>‹#›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D7BCA4-F90F-49F8-BB72-CF8E460F5465}" type="slidenum">
              <a:rPr/>
              <a:t>‹#›</a:t>
            </a:fld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A760BB-6EFC-4516-B497-36BC6083249D}" type="slidenum">
              <a:rPr/>
              <a:t>‹#›</a:t>
            </a:fld>
            <a:endParaRPr dirty="0"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78DFFD-7EF9-4C22-8A9F-416E0EA56499}" type="slidenum">
              <a:rPr/>
              <a:t>‹#›</a:t>
            </a:fld>
            <a:endParaRPr dirty="0"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AFA1D88-825E-4308-B9E1-E23727C68493}" type="slidenum">
              <a:rPr/>
              <a:t>‹#›</a:t>
            </a:fld>
            <a:endParaRPr dirty="0"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077846-0F58-4433-9BB7-5BD5E6E60A75}" type="slidenum">
              <a:rPr/>
              <a:t>‹#›</a:t>
            </a:fld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279B747-7846-492A-ABA4-5985300811DA}" type="slidenum">
              <a:rPr/>
              <a:t>‹#›</a:t>
            </a:fld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FADF8DF-A743-4288-9ACF-87A4B1AE451E}" type="slidenum">
              <a:rPr/>
              <a:t>‹#›</a:t>
            </a:fld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43000" y="841680"/>
            <a:ext cx="6856920" cy="829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BF1EC02-D955-4546-AF13-C6F3513F769E}" type="slidenum">
              <a:rPr/>
              <a:t>‹#›</a:t>
            </a:fld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98227C-48E8-4FD6-8D78-8A7A2106E80B}" type="slidenum">
              <a:rPr/>
              <a:t>‹#›</a:t>
            </a:fld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D7F8CC9-F538-4813-A424-2DAC0CAB2162}" type="slidenum">
              <a:rPr/>
              <a:t>‹#›</a:t>
            </a:fld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14E6EA2-7C10-4143-A072-590EF9DCA038}" type="slidenum">
              <a:rPr/>
              <a:t>‹#›</a:t>
            </a:fld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6920" cy="178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1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18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latin typeface="Arial" panose="020B0604020202020204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ftr" idx="1"/>
          </p:nvPr>
        </p:nvSpPr>
        <p:spPr>
          <a:xfrm>
            <a:off x="3029040" y="4767120"/>
            <a:ext cx="3085200" cy="27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400" b="0" strike="noStrike" spc="-1">
                <a:latin typeface="Times New Roman" panose="02020603050405020304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 dirty="0">
                <a:latin typeface="Times New Roman" panose="02020603050405020304"/>
              </a:rPr>
              <a:t>&lt;footer&gt;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sldNum" idx="2"/>
          </p:nvPr>
        </p:nvSpPr>
        <p:spPr>
          <a:xfrm>
            <a:off x="6458040" y="4767120"/>
            <a:ext cx="2056320" cy="27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Calibri" panose="020F0502020204030204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90D7EFB-25D2-4434-8AFF-F97CDCFC568D}" type="slidenum">
              <a:rPr lang="en-US" sz="900" b="0" strike="noStrike" spc="-1">
                <a:solidFill>
                  <a:srgbClr val="8B8B8B"/>
                </a:solidFill>
                <a:latin typeface="Calibri" panose="020F0502020204030204"/>
              </a:rPr>
              <a:t>‹#›</a:t>
            </a:fld>
            <a:endParaRPr lang="en-US" sz="900" b="0" strike="noStrike" spc="-1" dirty="0">
              <a:latin typeface="Times New Roman" panose="02020603050405020304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dt" idx="3"/>
          </p:nvPr>
        </p:nvSpPr>
        <p:spPr>
          <a:xfrm>
            <a:off x="628560" y="4767120"/>
            <a:ext cx="2056320" cy="27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 panose="02020603050405020304"/>
              </a:defRPr>
            </a:lvl1pPr>
          </a:lstStyle>
          <a:p>
            <a:r>
              <a:rPr lang="en-US" sz="1400" b="0" strike="noStrike" spc="-1" dirty="0">
                <a:latin typeface="Times New Roman" panose="02020603050405020304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255" y="2715895"/>
            <a:ext cx="4147185" cy="2428875"/>
          </a:xfrm>
        </p:spPr>
        <p:txBody>
          <a:bodyPr/>
          <a:lstStyle/>
          <a:p>
            <a:pPr algn="r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55576" y="411480"/>
            <a:ext cx="7704855" cy="221170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altLang="en-US" sz="20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altLang="en-US" sz="2000" b="0" i="0" strike="noStrike" spc="-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</a:t>
            </a:r>
            <a:r>
              <a:rPr lang="ru-RU" altLang="en-US" sz="2000" b="0" i="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героизм </a:t>
            </a:r>
            <a:r>
              <a:rPr lang="ru-RU" altLang="en-US" sz="2000" b="0" i="0" strike="noStrike" spc="-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солдат </a:t>
            </a:r>
            <a:r>
              <a:rPr lang="ru-RU" altLang="en-US" sz="2000" b="0" i="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Сибири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2352040"/>
            <a:ext cx="4961255" cy="2791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4068445" y="1132205"/>
            <a:ext cx="4942840" cy="254698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Героические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подвиги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ctr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Героизм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может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проявляться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</a:t>
            </a:r>
            <a:r>
              <a:rPr lang="en-US" altLang="ru-RU" sz="1600" b="0" i="0" strike="noStrike" spc="-1" dirty="0">
                <a:latin typeface="Arial" panose="020B0604020202020204"/>
              </a:rPr>
              <a:t>-</a:t>
            </a:r>
            <a:r>
              <a:rPr lang="en-US" altLang="en-US" sz="1600" b="0" i="0" strike="noStrike" spc="-1" dirty="0">
                <a:latin typeface="Arial" panose="020B0604020202020204"/>
              </a:rPr>
              <a:t>разному</a:t>
            </a:r>
            <a:r>
              <a:rPr lang="en-US" altLang="ru-RU" sz="1600" b="0" i="0" strike="noStrike" spc="-1" dirty="0">
                <a:latin typeface="Arial" panose="020B0604020202020204"/>
              </a:rPr>
              <a:t>: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Уничтожение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большого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количества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вражеской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техники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или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живой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силы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условиях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когда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силы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противника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превосходят</a:t>
            </a:r>
            <a:r>
              <a:rPr lang="en-US" altLang="ru-RU" sz="1600" b="0" i="0" strike="noStrike" spc="-1" dirty="0">
                <a:latin typeface="Arial" panose="020B0604020202020204"/>
              </a:rPr>
              <a:t>; </a:t>
            </a:r>
            <a:r>
              <a:rPr lang="en-US" altLang="en-US" sz="1600" b="0" i="0" strike="noStrike" spc="-1" dirty="0">
                <a:latin typeface="Arial" panose="020B0604020202020204"/>
              </a:rPr>
              <a:t>Удержание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ключевых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позиций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интенсивным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огнём</a:t>
            </a:r>
            <a:r>
              <a:rPr lang="en-US" altLang="ru-RU" sz="1600" b="0" i="0" strike="noStrike" spc="-1" dirty="0">
                <a:latin typeface="Arial" panose="020B0604020202020204"/>
              </a:rPr>
              <a:t>;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 smtClean="0">
                <a:latin typeface="Arial" panose="020B0604020202020204"/>
              </a:rPr>
              <a:t>Однако</a:t>
            </a:r>
            <a:r>
              <a:rPr lang="en-US" altLang="ru-RU" sz="1600" b="0" i="0" strike="noStrike" spc="-1" dirty="0" smtClean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самые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яркие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примеры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связаны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спасением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раненых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или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окружённых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товарищей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b="8764"/>
          <a:stretch>
            <a:fillRect/>
          </a:stretch>
        </p:blipFill>
        <p:spPr>
          <a:xfrm>
            <a:off x="8255" y="0"/>
            <a:ext cx="3788410" cy="514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252095" y="126365"/>
            <a:ext cx="4942840" cy="495998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>
                <a:latin typeface="Arial" panose="020B0604020202020204"/>
              </a:rPr>
              <a:t>История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Стогова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Александра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Александровича</a:t>
            </a:r>
            <a:r>
              <a:rPr lang="en-US" altLang="ru-RU" b="0" i="0" strike="noStrike" spc="-1" dirty="0">
                <a:latin typeface="Arial" panose="020B0604020202020204"/>
              </a:rPr>
              <a:t>.</a:t>
            </a:r>
          </a:p>
          <a:p>
            <a:pPr algn="ctr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Родился</a:t>
            </a:r>
            <a:r>
              <a:rPr lang="en-US" altLang="ru-RU" sz="1600" b="0" i="0" strike="noStrike" spc="-1" dirty="0">
                <a:latin typeface="Arial" panose="020B0604020202020204"/>
              </a:rPr>
              <a:t> 14 </a:t>
            </a:r>
            <a:r>
              <a:rPr lang="en-US" altLang="en-US" sz="1600" b="0" i="0" strike="noStrike" spc="-1" dirty="0">
                <a:latin typeface="Arial" panose="020B0604020202020204"/>
              </a:rPr>
              <a:t>октября</a:t>
            </a:r>
            <a:r>
              <a:rPr lang="en-US" altLang="ru-RU" sz="1600" b="0" i="0" strike="noStrike" spc="-1" dirty="0">
                <a:latin typeface="Arial" panose="020B0604020202020204"/>
              </a:rPr>
              <a:t> 1995 </a:t>
            </a:r>
            <a:r>
              <a:rPr lang="en-US" altLang="en-US" sz="1600" b="0" i="0" strike="noStrike" spc="-1" dirty="0">
                <a:latin typeface="Arial" panose="020B0604020202020204"/>
              </a:rPr>
              <a:t>года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Амурской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области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селе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Раздольное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Тамбовского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района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После</a:t>
            </a:r>
            <a:r>
              <a:rPr lang="en-US" altLang="ru-RU" sz="1600" b="0" i="0" strike="noStrike" spc="-1" dirty="0">
                <a:latin typeface="Arial" panose="020B0604020202020204"/>
              </a:rPr>
              <a:t> 9 </a:t>
            </a:r>
            <a:r>
              <a:rPr lang="en-US" altLang="en-US" sz="1600" b="0" i="0" strike="noStrike" spc="-1" dirty="0">
                <a:latin typeface="Arial" panose="020B0604020202020204"/>
              </a:rPr>
              <a:t>класса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поступил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Морской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госуниверситет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имени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Невельского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2012 </a:t>
            </a:r>
            <a:r>
              <a:rPr lang="en-US" altLang="en-US" sz="1600" b="0" i="0" strike="noStrike" spc="-1" dirty="0">
                <a:latin typeface="Arial" panose="020B0604020202020204"/>
              </a:rPr>
              <a:t>году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перевёлся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Амурский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казачий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профессиональный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лицей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июне</a:t>
            </a:r>
            <a:r>
              <a:rPr lang="en-US" altLang="ru-RU" sz="1600" b="0" i="0" strike="noStrike" spc="-1" dirty="0">
                <a:latin typeface="Arial" panose="020B0604020202020204"/>
              </a:rPr>
              <a:t> 2022 </a:t>
            </a:r>
            <a:r>
              <a:rPr lang="en-US" altLang="en-US" sz="1600" b="0" i="0" strike="noStrike" spc="-1" dirty="0">
                <a:latin typeface="Arial" panose="020B0604020202020204"/>
              </a:rPr>
              <a:t>года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хотел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пожениться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но</a:t>
            </a:r>
            <a:r>
              <a:rPr lang="en-US" altLang="ru-RU" sz="1600" b="0" i="0" strike="noStrike" spc="-1" dirty="0">
                <a:latin typeface="Arial" panose="020B0604020202020204"/>
              </a:rPr>
              <a:t> 4 </a:t>
            </a:r>
            <a:r>
              <a:rPr lang="en-US" altLang="en-US" sz="1600" b="0" i="0" strike="noStrike" spc="-1" dirty="0">
                <a:latin typeface="Arial" panose="020B0604020202020204"/>
              </a:rPr>
              <a:t>марта</a:t>
            </a:r>
            <a:r>
              <a:rPr lang="en-US" altLang="ru-RU" sz="1600" b="0" i="0" strike="noStrike" spc="-1" dirty="0">
                <a:latin typeface="Arial" panose="020B0604020202020204"/>
              </a:rPr>
              <a:t> 2022 </a:t>
            </a:r>
            <a:r>
              <a:rPr lang="en-US" altLang="en-US" sz="1600" b="0" i="0" strike="noStrike" spc="-1" dirty="0">
                <a:latin typeface="Arial" panose="020B0604020202020204"/>
              </a:rPr>
              <a:t>года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погиб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взятии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посёлка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Казаровичи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городом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Гостомель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ходе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движения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колонна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попала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миномётный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обстрел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противника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Невзирая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шквальный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огонь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обладая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хладнокровием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Александр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продолжал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вести</a:t>
            </a:r>
            <a:r>
              <a:rPr lang="en-US" altLang="ru-RU" sz="1600" b="0" i="0" strike="noStrike" spc="-1" dirty="0">
                <a:latin typeface="Arial" panose="020B0604020202020204"/>
              </a:rPr>
              <a:t>  </a:t>
            </a:r>
            <a:r>
              <a:rPr lang="en-US" altLang="en-US" sz="1600" b="0" i="0" strike="noStrike" spc="-1" dirty="0">
                <a:latin typeface="Arial" panose="020B0604020202020204"/>
              </a:rPr>
              <a:t>огонь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нападающим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сохранив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этом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жизни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товарищей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ходе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находясь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наиболее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тяжёлом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направлении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погиб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осколочного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ранения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мужество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гвардии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сержант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награждён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орденом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Мужества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посмертно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435" y="8255"/>
            <a:ext cx="3375025" cy="512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4140200" y="685800"/>
            <a:ext cx="4942840" cy="37719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>
                <a:latin typeface="Arial" panose="020B0604020202020204"/>
              </a:rPr>
              <a:t>История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Ясюкевича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Владислава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Анатальевича</a:t>
            </a:r>
            <a:r>
              <a:rPr lang="en-US" altLang="ru-RU" b="0" i="0" strike="noStrike" spc="-1" dirty="0">
                <a:latin typeface="Arial" panose="020B0604020202020204"/>
              </a:rPr>
              <a:t>.</a:t>
            </a:r>
          </a:p>
          <a:p>
            <a:pPr algn="ctr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Мой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сын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родился</a:t>
            </a:r>
            <a:r>
              <a:rPr lang="en-US" altLang="ru-RU" sz="1600" b="0" i="0" strike="noStrike" spc="-1" dirty="0">
                <a:latin typeface="Arial" panose="020B0604020202020204"/>
              </a:rPr>
              <a:t> 19 </a:t>
            </a:r>
            <a:r>
              <a:rPr lang="en-US" altLang="en-US" sz="1600" b="0" i="0" strike="noStrike" spc="-1" dirty="0">
                <a:latin typeface="Arial" panose="020B0604020202020204"/>
              </a:rPr>
              <a:t>декабря</a:t>
            </a:r>
            <a:r>
              <a:rPr lang="en-US" altLang="ru-RU" sz="1600" b="0" i="0" strike="noStrike" spc="-1" dirty="0">
                <a:latin typeface="Arial" panose="020B0604020202020204"/>
              </a:rPr>
              <a:t> 1989 </a:t>
            </a:r>
            <a:r>
              <a:rPr lang="en-US" altLang="en-US" sz="1600" b="0" i="0" strike="noStrike" spc="-1" dirty="0">
                <a:latin typeface="Arial" panose="020B0604020202020204"/>
              </a:rPr>
              <a:t>года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воспитывал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его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рождения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он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всегда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считал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меня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отцом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Учился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школе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№</a:t>
            </a:r>
            <a:r>
              <a:rPr lang="en-US" altLang="ru-RU" sz="1600" b="0" i="0" strike="noStrike" spc="-1" dirty="0">
                <a:latin typeface="Arial" panose="020B0604020202020204"/>
              </a:rPr>
              <a:t>4, </a:t>
            </a:r>
            <a:r>
              <a:rPr lang="en-US" altLang="en-US" sz="1600" b="0" i="0" strike="noStrike" spc="-1" dirty="0">
                <a:latin typeface="Arial" panose="020B0604020202020204"/>
              </a:rPr>
              <a:t>служил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десанте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Улан</a:t>
            </a:r>
            <a:r>
              <a:rPr lang="en-US" altLang="ru-RU" sz="1600" b="0" i="0" strike="noStrike" spc="-1" dirty="0">
                <a:latin typeface="Arial" panose="020B0604020202020204"/>
              </a:rPr>
              <a:t>-</a:t>
            </a:r>
            <a:r>
              <a:rPr lang="en-US" altLang="en-US" sz="1600" b="0" i="0" strike="noStrike" spc="-1" dirty="0">
                <a:latin typeface="Arial" panose="020B0604020202020204"/>
              </a:rPr>
              <a:t>Удэ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совершил</a:t>
            </a:r>
            <a:r>
              <a:rPr lang="en-US" altLang="ru-RU" sz="1600" b="0" i="0" strike="noStrike" spc="-1" dirty="0">
                <a:latin typeface="Arial" panose="020B0604020202020204"/>
              </a:rPr>
              <a:t> 17 </a:t>
            </a:r>
            <a:r>
              <a:rPr lang="en-US" altLang="en-US" sz="1600" b="0" i="0" strike="noStrike" spc="-1" dirty="0">
                <a:latin typeface="Arial" panose="020B0604020202020204"/>
              </a:rPr>
              <a:t>прыжков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парашютом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стал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сержантом</a:t>
            </a:r>
            <a:r>
              <a:rPr lang="ru-RU" altLang="en-US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2022 </a:t>
            </a:r>
            <a:r>
              <a:rPr lang="en-US" altLang="en-US" sz="1600" b="0" i="0" strike="noStrike" spc="-1" dirty="0">
                <a:latin typeface="Arial" panose="020B0604020202020204"/>
              </a:rPr>
              <a:t>году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был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направлен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спецоперацию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ru-RU" altLang="en-US" sz="1600" b="0" i="0" strike="noStrike" spc="-1" dirty="0">
                <a:latin typeface="Arial" panose="020B0604020202020204"/>
              </a:rPr>
              <a:t>Д</a:t>
            </a:r>
            <a:r>
              <a:rPr lang="en-US" altLang="en-US" sz="1600" b="0" i="0" strike="noStrike" spc="-1" dirty="0">
                <a:latin typeface="Arial" panose="020B0604020202020204"/>
              </a:rPr>
              <a:t>олгое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время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сына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было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известий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По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истечении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длительного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времени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только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тесту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ДНК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был</a:t>
            </a:r>
            <a:r>
              <a:rPr lang="ru-RU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установлено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погиб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Харьковом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прикрывая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собой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своего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бойца</a:t>
            </a:r>
            <a:r>
              <a:rPr lang="en-US" altLang="ru-RU" sz="1600" b="0" i="0" strike="noStrike" spc="-1" dirty="0">
                <a:latin typeface="Arial" panose="020B0604020202020204"/>
              </a:rPr>
              <a:t>.  </a:t>
            </a:r>
            <a:r>
              <a:rPr lang="en-US" altLang="en-US" sz="1600" b="0" i="0" strike="noStrike" spc="-1" dirty="0">
                <a:latin typeface="Arial" panose="020B0604020202020204"/>
              </a:rPr>
              <a:t>Посмертно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присвоено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«Орден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Мужества»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" y="0"/>
            <a:ext cx="3919855" cy="5137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252095" y="1132205"/>
            <a:ext cx="4600575" cy="288099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altLang="en-US" b="0" i="0" strike="noStrike" spc="-1" dirty="0">
                <a:latin typeface="Arial" panose="020B0604020202020204"/>
              </a:rPr>
              <a:t>Подвиги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солдат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ходе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специальной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военной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операции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служат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примером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исключительного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мужества</a:t>
            </a:r>
            <a:r>
              <a:rPr lang="en-US" altLang="ru-RU" b="0" i="0" strike="noStrike" spc="-1" dirty="0">
                <a:latin typeface="Arial" panose="020B0604020202020204"/>
              </a:rPr>
              <a:t>, </a:t>
            </a:r>
            <a:r>
              <a:rPr lang="en-US" altLang="en-US" b="0" i="0" strike="noStrike" spc="-1" dirty="0">
                <a:latin typeface="Arial" panose="020B0604020202020204"/>
              </a:rPr>
              <a:t>самоотверженности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верности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долгу</a:t>
            </a:r>
            <a:r>
              <a:rPr lang="en-US" altLang="ru-RU" b="0" i="0" strike="noStrike" spc="-1" dirty="0">
                <a:latin typeface="Arial" panose="020B0604020202020204"/>
              </a:rPr>
              <a:t>. </a:t>
            </a:r>
            <a:r>
              <a:rPr lang="en-US" altLang="en-US" b="0" i="0" strike="noStrike" spc="-1" dirty="0">
                <a:latin typeface="Arial" panose="020B0604020202020204"/>
              </a:rPr>
              <a:t>Анализ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их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героизма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показывает</a:t>
            </a:r>
            <a:r>
              <a:rPr lang="en-US" altLang="ru-RU" b="0" i="0" strike="noStrike" spc="-1" dirty="0">
                <a:latin typeface="Arial" panose="020B0604020202020204"/>
              </a:rPr>
              <a:t>, </a:t>
            </a:r>
            <a:r>
              <a:rPr lang="en-US" altLang="en-US" b="0" i="0" strike="noStrike" spc="-1" dirty="0">
                <a:latin typeface="Arial" panose="020B0604020202020204"/>
              </a:rPr>
              <a:t>что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он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основывается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на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глубоком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патриотизме</a:t>
            </a:r>
            <a:r>
              <a:rPr lang="en-US" altLang="ru-RU" b="0" i="0" strike="noStrike" spc="-1" dirty="0">
                <a:latin typeface="Arial" panose="020B0604020202020204"/>
              </a:rPr>
              <a:t>, </a:t>
            </a:r>
            <a:r>
              <a:rPr lang="en-US" altLang="en-US" b="0" i="0" strike="noStrike" spc="-1" dirty="0">
                <a:latin typeface="Arial" panose="020B0604020202020204"/>
              </a:rPr>
              <a:t>чувстве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товарищества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психологической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устойчивости</a:t>
            </a:r>
            <a:r>
              <a:rPr lang="en-US" altLang="ru-RU" b="0" i="0" strike="noStrike" spc="-1" dirty="0">
                <a:latin typeface="Arial" panose="020B0604020202020204"/>
              </a:rPr>
              <a:t>, </a:t>
            </a:r>
            <a:r>
              <a:rPr lang="en-US" altLang="en-US" b="0" i="0" strike="noStrike" spc="-1" dirty="0">
                <a:latin typeface="Arial" panose="020B0604020202020204"/>
              </a:rPr>
              <a:t>которые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во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многом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обусловлены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их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региональной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принадлежностью</a:t>
            </a:r>
            <a:r>
              <a:rPr lang="en-US" altLang="ru-RU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33655"/>
            <a:ext cx="3848100" cy="51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924300" y="555625"/>
            <a:ext cx="5208270" cy="3794760"/>
            <a:chOff x="6293" y="805"/>
            <a:chExt cx="8202" cy="5976"/>
          </a:xfrm>
        </p:grpSpPr>
        <p:sp>
          <p:nvSpPr>
            <p:cNvPr id="63" name="TextBox 10"/>
            <p:cNvSpPr/>
            <p:nvPr/>
          </p:nvSpPr>
          <p:spPr>
            <a:xfrm>
              <a:off x="6406" y="1826"/>
              <a:ext cx="8089" cy="49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square" lIns="90000" tIns="45000" rIns="90000" bIns="45000" anchor="b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altLang="en-US" b="0" i="0" strike="noStrike" spc="-1" dirty="0">
                  <a:latin typeface="Arial" panose="020B0604020202020204"/>
                </a:rPr>
                <a:t>Официальное</a:t>
              </a:r>
              <a:r>
                <a:rPr lang="en-US" altLang="ru-RU" b="0" i="0" strike="noStrike" spc="-1" dirty="0">
                  <a:latin typeface="Arial" panose="020B0604020202020204"/>
                </a:rPr>
                <a:t> </a:t>
              </a:r>
              <a:r>
                <a:rPr lang="en-US" altLang="en-US" b="0" i="0" strike="noStrike" spc="-1" dirty="0">
                  <a:latin typeface="Arial" panose="020B0604020202020204"/>
                </a:rPr>
                <a:t>Увековечивание</a:t>
              </a:r>
              <a:r>
                <a:rPr lang="en-US" altLang="ru-RU" b="0" i="0" strike="noStrike" spc="-1" dirty="0">
                  <a:latin typeface="Arial" panose="020B0604020202020204"/>
                </a:rPr>
                <a:t> </a:t>
              </a:r>
              <a:r>
                <a:rPr lang="en-US" altLang="en-US" b="0" i="0" strike="noStrike" spc="-1" dirty="0">
                  <a:latin typeface="Arial" panose="020B0604020202020204"/>
                </a:rPr>
                <a:t>Памяти</a:t>
              </a:r>
              <a:r>
                <a:rPr lang="ru-RU" altLang="en-US" b="0" i="0" strike="noStrike" spc="-1" dirty="0">
                  <a:latin typeface="Arial" panose="020B0604020202020204"/>
                </a:rPr>
                <a:t>.</a:t>
              </a:r>
              <a:endParaRPr lang="en-US" altLang="en-US" b="0" i="0" strike="noStrike" spc="-1" dirty="0">
                <a:latin typeface="Arial" panose="020B0604020202020204"/>
              </a:endParaRPr>
            </a:p>
            <a:p>
              <a:pPr algn="ctr">
                <a:lnSpc>
                  <a:spcPct val="100000"/>
                </a:lnSpc>
                <a:buNone/>
              </a:pPr>
              <a:endParaRPr lang="en-US" altLang="en-US" sz="1600" b="0" i="0" strike="noStrike" spc="-1" dirty="0">
                <a:latin typeface="Arial" panose="020B0604020202020204"/>
              </a:endParaRPr>
            </a:p>
            <a:p>
              <a:pPr algn="just">
                <a:lnSpc>
                  <a:spcPct val="100000"/>
                </a:lnSpc>
                <a:buNone/>
              </a:pPr>
              <a:r>
                <a:rPr lang="en-US" altLang="en-US" sz="1600" b="0" i="0" strike="noStrike" spc="-1" dirty="0">
                  <a:latin typeface="Arial" panose="020B0604020202020204"/>
                </a:rPr>
                <a:t>Официальная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память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погибших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солдатах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выражается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различных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формах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: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памятники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мемориалы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посвященные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участникам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СВО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различные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архитектурные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стили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символика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местоположение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имена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героев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на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улицах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площадях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учебных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заведениях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государственные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награды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торжественные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церемонии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дни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памяти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мероприятия</a:t>
              </a:r>
              <a:r>
                <a:rPr lang="ru-RU" altLang="en-US" sz="1600" b="0" i="0" strike="noStrike" spc="-1" dirty="0">
                  <a:latin typeface="Arial" panose="020B0604020202020204"/>
                </a:rPr>
                <a:t>.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293" y="805"/>
              <a:ext cx="8089" cy="9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square"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ru-RU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Память о героях.</a:t>
              </a:r>
            </a:p>
          </p:txBody>
        </p:sp>
      </p:grp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19479" r="22919"/>
          <a:stretch>
            <a:fillRect/>
          </a:stretch>
        </p:blipFill>
        <p:spPr>
          <a:xfrm>
            <a:off x="-6350" y="0"/>
            <a:ext cx="3787775" cy="514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179705" y="1203960"/>
            <a:ext cx="4600575" cy="256603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Неофициальное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Увековечивание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Памяти</a:t>
            </a:r>
            <a:r>
              <a:rPr lang="ru-RU" altLang="en-US" sz="1600" b="0" i="0" strike="noStrike" spc="-1" dirty="0">
                <a:latin typeface="Arial" panose="020B0604020202020204"/>
              </a:rPr>
              <a:t>.</a:t>
            </a:r>
            <a:endParaRPr lang="en-US" altLang="en-US" sz="1600" b="0" i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endParaRPr lang="en-US" altLang="en-US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Память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героях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выражается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только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официальных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инициативах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но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неофициальных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формах</a:t>
            </a:r>
            <a:r>
              <a:rPr lang="en-US" altLang="ru-RU" sz="1600" b="0" i="0" strike="noStrike" spc="-1" dirty="0">
                <a:latin typeface="Arial" panose="020B0604020202020204"/>
              </a:rPr>
              <a:t>: </a:t>
            </a:r>
            <a:r>
              <a:rPr lang="en-US" altLang="en-US" sz="1600" b="0" i="0" strike="noStrike" spc="-1" dirty="0">
                <a:latin typeface="Arial" panose="020B0604020202020204"/>
              </a:rPr>
              <a:t>стихи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песни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рассказы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группы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памяти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социальных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сетях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мемориалы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памятники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местах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боев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Художественные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произведения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посвященные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формируют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образ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героев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общественном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сознании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24292"/>
          <a:stretch>
            <a:fillRect/>
          </a:stretch>
        </p:blipFill>
        <p:spPr>
          <a:xfrm>
            <a:off x="5290185" y="10795"/>
            <a:ext cx="3839210" cy="5132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/>
          <a:stretch>
            <a:fillRect/>
          </a:stretch>
        </p:blipFill>
        <p:spPr>
          <a:xfrm>
            <a:off x="-1069360324" y="-1071360574"/>
            <a:ext cx="2147011200" cy="21470112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630" y="0"/>
            <a:ext cx="4034155" cy="284607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57070"/>
            <a:ext cx="2389505" cy="318643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6873875" y="1957070"/>
            <a:ext cx="2260600" cy="318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252095" y="1059815"/>
            <a:ext cx="4600575" cy="3154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 err="1">
                <a:latin typeface="Arial" panose="020B0604020202020204"/>
              </a:rPr>
              <a:t>Влияние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 err="1" smtClean="0">
                <a:latin typeface="Arial" panose="020B0604020202020204"/>
              </a:rPr>
              <a:t>на</a:t>
            </a:r>
            <a:r>
              <a:rPr lang="en-US" altLang="ru-RU" b="0" i="0" strike="noStrike" spc="-1" dirty="0" smtClean="0">
                <a:latin typeface="Arial" panose="020B0604020202020204"/>
              </a:rPr>
              <a:t> </a:t>
            </a:r>
            <a:r>
              <a:rPr lang="ru-RU" altLang="ru-RU" spc="-1" dirty="0">
                <a:latin typeface="Arial" panose="020B0604020202020204"/>
              </a:rPr>
              <a:t>п</a:t>
            </a:r>
            <a:r>
              <a:rPr lang="en-US" altLang="en-US" b="0" i="0" strike="noStrike" spc="-1" dirty="0" err="1" smtClean="0">
                <a:latin typeface="Arial" panose="020B0604020202020204"/>
              </a:rPr>
              <a:t>оследующие</a:t>
            </a:r>
            <a:r>
              <a:rPr lang="en-US" altLang="ru-RU" b="0" i="0" strike="noStrike" spc="-1" dirty="0" smtClean="0">
                <a:latin typeface="Arial" panose="020B0604020202020204"/>
              </a:rPr>
              <a:t> </a:t>
            </a:r>
            <a:r>
              <a:rPr lang="ru-RU" altLang="ru-RU" spc="-1" dirty="0">
                <a:latin typeface="Arial" panose="020B0604020202020204"/>
              </a:rPr>
              <a:t>п</a:t>
            </a:r>
            <a:r>
              <a:rPr lang="en-US" altLang="en-US" b="0" i="0" strike="noStrike" spc="-1" dirty="0" err="1" smtClean="0">
                <a:latin typeface="Arial" panose="020B0604020202020204"/>
              </a:rPr>
              <a:t>околения</a:t>
            </a:r>
            <a:r>
              <a:rPr lang="ru-RU" altLang="en-US" b="0" i="0" strike="noStrike" spc="-1" dirty="0">
                <a:latin typeface="Arial" panose="020B0604020202020204"/>
              </a:rPr>
              <a:t>.</a:t>
            </a:r>
            <a:endParaRPr lang="en-US" altLang="en-US" b="0" i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endParaRPr lang="en-US" altLang="en-US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Память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героях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играет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важную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роль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жизни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следующих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поколений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образовательной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системе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уделяется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больше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внимания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истории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помогая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молодежи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понять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события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значение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подвига</a:t>
            </a:r>
            <a:r>
              <a:rPr lang="en-US" altLang="ru-RU" sz="1600" b="0" i="0" strike="noStrike" spc="-1" dirty="0">
                <a:latin typeface="Arial" panose="020B0604020202020204"/>
              </a:rPr>
              <a:t>.  </a:t>
            </a:r>
            <a:r>
              <a:rPr lang="en-US" altLang="en-US" sz="1600" b="0" i="0" strike="noStrike" spc="-1" dirty="0">
                <a:latin typeface="Arial" panose="020B0604020202020204"/>
              </a:rPr>
              <a:t>Наследие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героев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проявляется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изменении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общественного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сознания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развитии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патриотического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воспитания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новых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социальных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инициативах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699770"/>
            <a:ext cx="4140200" cy="361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4140200" y="843915"/>
            <a:ext cx="4942840" cy="34410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 err="1" smtClean="0">
                <a:latin typeface="Arial" panose="020B0604020202020204"/>
              </a:rPr>
              <a:t>Результат</a:t>
            </a:r>
            <a:r>
              <a:rPr lang="en-US" altLang="ru-RU" b="0" i="0" strike="noStrike" spc="-1" dirty="0" smtClean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проведённой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работы</a:t>
            </a:r>
            <a:r>
              <a:rPr lang="ru-RU" altLang="en-US" b="0" i="0" strike="noStrike" spc="-1" dirty="0">
                <a:latin typeface="Arial" panose="020B0604020202020204"/>
              </a:rPr>
              <a:t>:</a:t>
            </a:r>
          </a:p>
          <a:p>
            <a:pPr algn="ctr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Данный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проект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призван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увековечить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память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участвующих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способствовать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признанию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общенациональном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уровне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Публикация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материалов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проекта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различных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форматах</a:t>
            </a:r>
            <a:r>
              <a:rPr lang="en-US" altLang="ru-RU" sz="1600" b="0" i="0" strike="noStrike" spc="-1" dirty="0">
                <a:latin typeface="Arial" panose="020B0604020202020204"/>
              </a:rPr>
              <a:t>  </a:t>
            </a:r>
            <a:r>
              <a:rPr lang="en-US" altLang="en-US" sz="1600" b="0" i="0" strike="noStrike" spc="-1" dirty="0">
                <a:latin typeface="Arial" panose="020B0604020202020204"/>
              </a:rPr>
              <a:t>будет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способствовать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популяризации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подвигов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воспитанию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патриотических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чувств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молодого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поколения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формированию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чувства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гордости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страну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5170" r="10325"/>
          <a:stretch>
            <a:fillRect/>
          </a:stretch>
        </p:blipFill>
        <p:spPr>
          <a:xfrm>
            <a:off x="0" y="2540"/>
            <a:ext cx="3879850" cy="514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179705" y="699770"/>
            <a:ext cx="4942840" cy="323913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 err="1">
                <a:latin typeface="Arial" panose="020B0604020202020204"/>
              </a:rPr>
              <a:t>Анализ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 err="1" smtClean="0">
                <a:latin typeface="Arial" panose="020B0604020202020204"/>
              </a:rPr>
              <a:t>показывает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что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солдаты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участвующие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специальной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военной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операции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проявляют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невероятное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мужество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готовность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самопожертвованию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Они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боятся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опасностей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поле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боя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потому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что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искренне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любят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Родину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товарищей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ru-RU" altLang="en-US" sz="1600" b="0" i="0" strike="noStrike" spc="-1" dirty="0">
                <a:latin typeface="Arial" panose="020B0604020202020204"/>
              </a:rPr>
              <a:t>Сибирские солдаты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являются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опорой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защитой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для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товарищей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обеспечивая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безопасность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поддержку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поле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боя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25" y="-635"/>
            <a:ext cx="3799840" cy="514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4201795" y="1348105"/>
            <a:ext cx="4749800" cy="244792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Несмотря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огромное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количество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информации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Специальной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военной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операции</a:t>
            </a:r>
            <a:r>
              <a:rPr lang="en-US" altLang="ru-RU" sz="1600" b="0" i="0" strike="noStrike" spc="-1" dirty="0">
                <a:latin typeface="Arial" panose="020B0604020202020204"/>
              </a:rPr>
              <a:t> (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), </a:t>
            </a:r>
            <a:r>
              <a:rPr lang="en-US" altLang="en-US" sz="1600" b="0" i="0" strike="noStrike" spc="-1" dirty="0">
                <a:latin typeface="Arial" panose="020B0604020202020204"/>
              </a:rPr>
              <a:t>истории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отдельных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героев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особенно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зачастую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остаются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тени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Уникальные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традиции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характера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выносливости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стойкости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сочетании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личным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героизмом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воинов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заслуживают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отдельного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освещения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4703" t="5209" r="6092"/>
          <a:stretch>
            <a:fillRect/>
          </a:stretch>
        </p:blipFill>
        <p:spPr>
          <a:xfrm>
            <a:off x="23495" y="0"/>
            <a:ext cx="384683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sp>
        <p:nvSpPr>
          <p:cNvPr id="2" name="TextBox 10"/>
          <p:cNvSpPr/>
          <p:nvPr/>
        </p:nvSpPr>
        <p:spPr>
          <a:xfrm>
            <a:off x="971550" y="1203325"/>
            <a:ext cx="7828915" cy="26479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>
                <a:latin typeface="Arial" panose="020B0604020202020204"/>
              </a:rPr>
              <a:t>Список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литературы</a:t>
            </a:r>
            <a:r>
              <a:rPr lang="en-US" altLang="ru-RU" b="0" i="0" strike="noStrike" spc="-1" dirty="0">
                <a:latin typeface="Arial" panose="020B0604020202020204"/>
              </a:rPr>
              <a:t>:</a:t>
            </a:r>
          </a:p>
          <a:p>
            <a:pPr algn="ctr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Орлов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Россия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Царицын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Сталинград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Волгоград</a:t>
            </a:r>
            <a:r>
              <a:rPr lang="en-US" altLang="ru-RU" sz="1600" b="0" i="0" strike="noStrike" spc="-1" dirty="0">
                <a:latin typeface="Arial" panose="020B0604020202020204"/>
              </a:rPr>
              <a:t>: </a:t>
            </a:r>
            <a:r>
              <a:rPr lang="en-US" altLang="en-US" sz="1600" b="0" i="0" strike="noStrike" spc="-1" dirty="0">
                <a:latin typeface="Arial" panose="020B0604020202020204"/>
              </a:rPr>
              <a:t>патриотические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традиции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поколений</a:t>
            </a:r>
            <a:r>
              <a:rPr lang="en-US" altLang="ru-RU" sz="1600" b="0" i="0" strike="noStrike" spc="-1" dirty="0">
                <a:latin typeface="Arial" panose="020B0604020202020204"/>
              </a:rPr>
              <a:t>. 1589–2011 </a:t>
            </a:r>
            <a:r>
              <a:rPr lang="en-US" altLang="en-US" sz="1600" b="0" i="0" strike="noStrike" spc="-1" dirty="0">
                <a:latin typeface="Arial" panose="020B0604020202020204"/>
              </a:rPr>
              <a:t>гг</a:t>
            </a:r>
            <a:r>
              <a:rPr lang="en-US" altLang="ru-RU" sz="1600" b="0" i="0" strike="noStrike" spc="-1" dirty="0">
                <a:latin typeface="Arial" panose="020B0604020202020204"/>
              </a:rPr>
              <a:t>. –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.: </a:t>
            </a:r>
            <a:r>
              <a:rPr lang="en-US" altLang="en-US" sz="1600" b="0" i="0" strike="noStrike" spc="-1" dirty="0">
                <a:latin typeface="Arial" panose="020B0604020202020204"/>
              </a:rPr>
              <a:t>Издательство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ВолгГАСУ</a:t>
            </a:r>
            <a:r>
              <a:rPr lang="en-US" altLang="ru-RU" sz="1600" b="0" i="0" strike="noStrike" spc="-1" dirty="0">
                <a:latin typeface="Arial" panose="020B0604020202020204"/>
              </a:rPr>
              <a:t>, 2011.</a:t>
            </a:r>
          </a:p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Соловьев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М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История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России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для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детей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взрослых</a:t>
            </a:r>
            <a:r>
              <a:rPr lang="en-US" altLang="ru-RU" sz="1600" b="0" i="0" strike="noStrike" spc="-1" dirty="0">
                <a:latin typeface="Arial" panose="020B0604020202020204"/>
              </a:rPr>
              <a:t>:</a:t>
            </a:r>
            <a:r>
              <a:rPr lang="en-US" altLang="en-US" sz="1600" b="0" i="0" strike="noStrike" spc="-1" dirty="0">
                <a:latin typeface="Arial" panose="020B0604020202020204"/>
              </a:rPr>
              <a:t>учеб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пособие</a:t>
            </a:r>
            <a:r>
              <a:rPr lang="en-US" altLang="ru-RU" sz="1600" b="0" i="0" strike="noStrike" spc="-1" dirty="0">
                <a:latin typeface="Arial" panose="020B0604020202020204"/>
              </a:rPr>
              <a:t> /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М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Соловьев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Изд</a:t>
            </a:r>
            <a:r>
              <a:rPr lang="en-US" altLang="ru-RU" sz="1600" b="0" i="0" strike="noStrike" spc="-1" dirty="0">
                <a:latin typeface="Arial" panose="020B0604020202020204"/>
              </a:rPr>
              <a:t>. 2-</a:t>
            </a:r>
            <a:r>
              <a:rPr lang="en-US" altLang="en-US" sz="1600" b="0" i="0" strike="noStrike" spc="-1" dirty="0">
                <a:latin typeface="Arial" panose="020B0604020202020204"/>
              </a:rPr>
              <a:t>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испр</a:t>
            </a:r>
            <a:r>
              <a:rPr lang="en-US" altLang="ru-RU" sz="1600" b="0" i="0" strike="noStrike" spc="-1" dirty="0">
                <a:latin typeface="Arial" panose="020B0604020202020204"/>
              </a:rPr>
              <a:t>., </a:t>
            </a:r>
            <a:r>
              <a:rPr lang="en-US" altLang="en-US" sz="1600" b="0" i="0" strike="noStrike" spc="-1" dirty="0">
                <a:latin typeface="Arial" panose="020B0604020202020204"/>
              </a:rPr>
              <a:t>доп</a:t>
            </a:r>
            <a:r>
              <a:rPr lang="en-US" altLang="ru-RU" sz="1600" b="0" i="0" strike="noStrike" spc="-1" dirty="0">
                <a:latin typeface="Arial" panose="020B0604020202020204"/>
              </a:rPr>
              <a:t>.-</a:t>
            </a:r>
            <a:r>
              <a:rPr lang="en-US" altLang="en-US" sz="1600" b="0" i="0" strike="noStrike" spc="-1" dirty="0">
                <a:latin typeface="Arial" panose="020B0604020202020204"/>
              </a:rPr>
              <a:t>М</a:t>
            </a:r>
            <a:r>
              <a:rPr lang="en-US" altLang="ru-RU" sz="1600" b="0" i="0" strike="noStrike" spc="-1" dirty="0">
                <a:latin typeface="Arial" panose="020B0604020202020204"/>
              </a:rPr>
              <a:t>.: 2006.-410</a:t>
            </a:r>
            <a:r>
              <a:rPr lang="en-US" altLang="en-US" sz="1600" b="0" i="0" strike="noStrike" spc="-1" dirty="0">
                <a:latin typeface="Arial" panose="020B0604020202020204"/>
              </a:rPr>
              <a:t>с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ctr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Мединский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Р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Военная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история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России</a:t>
            </a:r>
            <a:r>
              <a:rPr lang="en-US" altLang="ru-RU" sz="1600" b="0" i="0" strike="noStrike" spc="-1" dirty="0">
                <a:latin typeface="Arial" panose="020B0604020202020204"/>
              </a:rPr>
              <a:t>: </a:t>
            </a:r>
            <a:r>
              <a:rPr lang="en-US" altLang="en-US" sz="1600" b="0" i="0" strike="noStrike" spc="-1" dirty="0">
                <a:latin typeface="Arial" panose="020B0604020202020204"/>
              </a:rPr>
              <a:t>учеб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пособие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для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общеобразоват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организаций</a:t>
            </a:r>
            <a:r>
              <a:rPr lang="en-US" altLang="ru-RU" sz="1600" b="0" i="0" strike="noStrike" spc="-1" dirty="0">
                <a:latin typeface="Arial" panose="020B0604020202020204"/>
              </a:rPr>
              <a:t>/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Р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Мединский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М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Мягков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Ю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А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Никифоров</a:t>
            </a:r>
            <a:r>
              <a:rPr lang="en-US" altLang="ru-RU" sz="1600" b="0" i="0" strike="noStrike" spc="-1" dirty="0">
                <a:latin typeface="Arial" panose="020B0604020202020204"/>
              </a:rPr>
              <a:t>; [</a:t>
            </a:r>
            <a:r>
              <a:rPr lang="en-US" altLang="en-US" sz="1600" b="0" i="0" strike="noStrike" spc="-1" dirty="0">
                <a:latin typeface="Arial" panose="020B0604020202020204"/>
              </a:rPr>
              <a:t>под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общ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Ред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Р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Мединского</a:t>
            </a:r>
            <a:r>
              <a:rPr lang="en-US" altLang="ru-RU" sz="1600" b="0" i="0" strike="noStrike" spc="-1" dirty="0">
                <a:latin typeface="Arial" panose="020B0604020202020204"/>
              </a:rPr>
              <a:t>)</a:t>
            </a:r>
            <a:r>
              <a:rPr lang="en-US" altLang="en-US" sz="1600" b="0" i="0" strike="noStrike" spc="-1" dirty="0">
                <a:latin typeface="Arial" panose="020B0604020202020204"/>
              </a:rPr>
              <a:t>Изд</a:t>
            </a:r>
            <a:r>
              <a:rPr lang="en-US" altLang="ru-RU" sz="1600" b="0" i="0" strike="noStrike" spc="-1" dirty="0">
                <a:latin typeface="Arial" panose="020B0604020202020204"/>
              </a:rPr>
              <a:t>.4-</a:t>
            </a:r>
            <a:r>
              <a:rPr lang="en-US" altLang="en-US" sz="1600" b="0" i="0" strike="noStrike" spc="-1" dirty="0">
                <a:latin typeface="Arial" panose="020B0604020202020204"/>
              </a:rPr>
              <a:t>е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испр</a:t>
            </a:r>
            <a:r>
              <a:rPr lang="en-US" altLang="ru-RU" sz="1600" b="0" i="0" strike="noStrike" spc="-1" dirty="0">
                <a:latin typeface="Arial" panose="020B0604020202020204"/>
              </a:rPr>
              <a:t>., </a:t>
            </a:r>
            <a:r>
              <a:rPr lang="en-US" altLang="en-US" sz="1600" b="0" i="0" strike="noStrike" spc="-1" dirty="0">
                <a:latin typeface="Arial" panose="020B0604020202020204"/>
              </a:rPr>
              <a:t>доп</a:t>
            </a:r>
            <a:r>
              <a:rPr lang="en-US" altLang="ru-RU" sz="1600" b="0" i="0" strike="noStrike" spc="-1" dirty="0">
                <a:latin typeface="Arial" panose="020B0604020202020204"/>
              </a:rPr>
              <a:t>.- </a:t>
            </a:r>
            <a:r>
              <a:rPr lang="en-US" altLang="en-US" sz="1600" b="0" i="0" strike="noStrike" spc="-1" dirty="0">
                <a:latin typeface="Arial" panose="020B0604020202020204"/>
              </a:rPr>
              <a:t>М</a:t>
            </a:r>
            <a:r>
              <a:rPr lang="en-US" altLang="ru-RU" sz="1600" b="0" i="0" strike="noStrike" spc="-1" dirty="0">
                <a:latin typeface="Arial" panose="020B0604020202020204"/>
              </a:rPr>
              <a:t>.: </a:t>
            </a:r>
            <a:r>
              <a:rPr lang="en-US" altLang="en-US" sz="1600" b="0" i="0" strike="noStrike" spc="-1" dirty="0">
                <a:latin typeface="Arial" panose="020B0604020202020204"/>
              </a:rPr>
              <a:t>Арбис</a:t>
            </a:r>
            <a:r>
              <a:rPr lang="en-US" altLang="ru-RU" sz="1600" b="0" i="0" strike="noStrike" spc="-1" dirty="0">
                <a:latin typeface="Arial" panose="020B0604020202020204"/>
              </a:rPr>
              <a:t>, 2019.-456</a:t>
            </a:r>
            <a:r>
              <a:rPr lang="en-US" altLang="en-US" sz="1600" b="0" i="0" strike="noStrike" spc="-1" dirty="0">
                <a:latin typeface="Arial" panose="020B0604020202020204"/>
              </a:rPr>
              <a:t>с</a:t>
            </a:r>
            <a:r>
              <a:rPr lang="en-US" altLang="ru-RU" sz="1600" b="0" i="0" strike="noStrike" spc="-1" dirty="0">
                <a:latin typeface="Arial" panose="020B0604020202020204"/>
              </a:rPr>
              <a:t>.-(</a:t>
            </a:r>
            <a:r>
              <a:rPr lang="en-US" altLang="en-US" sz="1600" b="0" i="0" strike="noStrike" spc="-1" dirty="0">
                <a:latin typeface="Arial" panose="020B0604020202020204"/>
              </a:rPr>
              <a:t>Российское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военно</a:t>
            </a:r>
            <a:r>
              <a:rPr lang="en-US" altLang="ru-RU" sz="1600" b="0" i="0" strike="noStrike" spc="-1" dirty="0">
                <a:latin typeface="Arial" panose="020B0604020202020204"/>
              </a:rPr>
              <a:t>-</a:t>
            </a:r>
            <a:r>
              <a:rPr lang="en-US" altLang="en-US" sz="1600" b="0" i="0" strike="noStrike" spc="-1" dirty="0">
                <a:latin typeface="Arial" panose="020B0604020202020204"/>
              </a:rPr>
              <a:t>историческое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общество</a:t>
            </a:r>
            <a:r>
              <a:rPr lang="en-US" altLang="ru-RU" sz="1600" b="0" i="0" strike="noStrike" spc="-1" dirty="0">
                <a:latin typeface="Arial" panose="020B0604020202020204"/>
              </a:rPr>
              <a:t>-</a:t>
            </a:r>
            <a:r>
              <a:rPr lang="en-US" altLang="en-US" sz="1600" b="0" i="0" strike="noStrike" spc="-1" dirty="0">
                <a:latin typeface="Arial" panose="020B0604020202020204"/>
              </a:rPr>
              <a:t>школьнику</a:t>
            </a:r>
            <a:r>
              <a:rPr lang="en-US" altLang="ru-RU" sz="1600" b="0" i="0" strike="noStrike" spc="-1" dirty="0">
                <a:latin typeface="Arial" panose="020B0604020202020204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ик 5"/>
          <p:cNvSpPr/>
          <p:nvPr/>
        </p:nvSpPr>
        <p:spPr>
          <a:xfrm>
            <a:off x="1640880" y="4588920"/>
            <a:ext cx="2998440" cy="268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1650"/>
              </a:lnSpc>
              <a:buNone/>
            </a:pPr>
            <a:r>
              <a:rPr lang="ru-RU" sz="900" b="0" strike="noStrike" spc="-1" dirty="0">
                <a:solidFill>
                  <a:srgbClr val="F2F2F2"/>
                </a:solidFill>
                <a:latin typeface="Arial" panose="020B0604020202020204"/>
                <a:ea typeface="DejaVu Sans"/>
              </a:rPr>
              <a:t>Презентация создана в </a:t>
            </a:r>
            <a:r>
              <a:rPr lang="en-US" sz="900" b="0" strike="noStrike" spc="-1" dirty="0">
                <a:solidFill>
                  <a:srgbClr val="F2F2F2"/>
                </a:solidFill>
                <a:latin typeface="Arial" panose="020B0604020202020204"/>
                <a:ea typeface="DejaVu Sans"/>
              </a:rPr>
              <a:t>Fibonacci</a:t>
            </a:r>
            <a:endParaRPr lang="en-US" sz="900" b="0" strike="noStrike" spc="-1" dirty="0">
              <a:latin typeface="Arial" panose="020B0604020202020204"/>
            </a:endParaRPr>
          </a:p>
        </p:txBody>
      </p:sp>
      <p:sp>
        <p:nvSpPr>
          <p:cNvPr id="171" name="Прямоугольник 10"/>
          <p:cNvSpPr/>
          <p:nvPr/>
        </p:nvSpPr>
        <p:spPr>
          <a:xfrm>
            <a:off x="460080" y="622080"/>
            <a:ext cx="8468280" cy="3306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ctr">
            <a:noAutofit/>
          </a:bodyPr>
          <a:lstStyle/>
          <a:p>
            <a:pPr>
              <a:lnSpc>
                <a:spcPts val="7000"/>
              </a:lnSpc>
              <a:buNone/>
            </a:pPr>
            <a:endParaRPr lang="en-US" sz="6600" b="0" i="0" strike="noStrike" spc="-1" dirty="0">
              <a:solidFill>
                <a:schemeClr val="tx1"/>
              </a:solidFill>
              <a:latin typeface="Arial" panose="020B0604020202020204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0"/>
            <a:ext cx="3932555" cy="512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467995" y="1707515"/>
            <a:ext cx="5237480" cy="177990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 err="1">
                <a:latin typeface="Arial" panose="020B0604020202020204"/>
              </a:rPr>
              <a:t>Актуальность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 err="1" smtClean="0">
                <a:latin typeface="Arial" panose="020B0604020202020204"/>
              </a:rPr>
              <a:t>заключается</a:t>
            </a:r>
            <a:r>
              <a:rPr lang="en-US" altLang="ru-RU" sz="1600" b="0" i="0" strike="noStrike" spc="-1" dirty="0" smtClean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том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 smtClean="0">
                <a:latin typeface="Arial" panose="020B0604020202020204"/>
              </a:rPr>
              <a:t>что</a:t>
            </a:r>
            <a:r>
              <a:rPr lang="ru-RU" altLang="en-US" sz="1600" b="0" i="0" strike="noStrike" spc="-1" dirty="0" smtClean="0">
                <a:latin typeface="Arial" panose="020B0604020202020204"/>
              </a:rPr>
              <a:t>,</a:t>
            </a:r>
            <a:r>
              <a:rPr lang="en-US" altLang="ru-RU" sz="1600" b="0" i="0" strike="noStrike" spc="-1" dirty="0" smtClean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несмотря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активное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освещение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участия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добровольцев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мобилизованных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текущем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конфликте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истории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отдельных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личностей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остаются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недостаточно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изученными</a:t>
            </a:r>
            <a:r>
              <a:rPr lang="en-US" altLang="ru-RU" sz="1600" b="0" i="0" strike="noStrike" spc="-1" dirty="0">
                <a:latin typeface="Arial" panose="020B0604020202020204"/>
              </a:rPr>
              <a:t>.  </a:t>
            </a:r>
            <a:r>
              <a:rPr lang="en-US" altLang="en-US" sz="1600" b="0" i="0" strike="noStrike" spc="-1" dirty="0">
                <a:latin typeface="Arial" panose="020B0604020202020204"/>
              </a:rPr>
              <a:t>Данная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работа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посвящена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исследованию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сибирского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солдата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sz="1600" b="0" i="0" strike="noStrike" spc="-1" dirty="0">
                <a:latin typeface="Arial" panose="020B0604020202020204"/>
              </a:rPr>
              <a:t> 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18745" y="267335"/>
            <a:ext cx="5136480" cy="913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sz="2400" b="0" i="0" strike="noStrike" spc="-1" dirty="0">
                <a:latin typeface="Arial" panose="020B0604020202020204"/>
              </a:rPr>
              <a:t>Актуальность</a:t>
            </a:r>
            <a:r>
              <a:rPr lang="en-US" altLang="ru-RU" sz="2400" b="0" i="0" strike="noStrike" spc="-1" dirty="0">
                <a:latin typeface="Arial" panose="020B0604020202020204"/>
              </a:rPr>
              <a:t> </a:t>
            </a:r>
            <a:r>
              <a:rPr lang="en-US" altLang="en-US" sz="2400" b="0" i="0" strike="noStrike" spc="-1" dirty="0">
                <a:latin typeface="Arial" panose="020B0604020202020204"/>
              </a:rPr>
              <a:t>темы</a:t>
            </a:r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rcRect l="30443" r="13611"/>
          <a:stretch>
            <a:fillRect/>
          </a:stretch>
        </p:blipFill>
        <p:spPr>
          <a:xfrm>
            <a:off x="5861050" y="-635"/>
            <a:ext cx="328231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3923665" y="1995805"/>
            <a:ext cx="5136515" cy="24612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altLang="en-US" b="0" i="0" strike="noStrike" spc="-1" dirty="0" err="1">
                <a:latin typeface="Arial" panose="020B0604020202020204"/>
              </a:rPr>
              <a:t>Задачи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ru-RU" b="0" i="0" strike="noStrike" spc="-1" dirty="0" smtClean="0">
                <a:latin typeface="Arial" panose="020B0604020202020204"/>
              </a:rPr>
              <a:t>:</a:t>
            </a:r>
            <a:endParaRPr lang="en-US" altLang="ru-RU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ru-RU" b="0" i="0" strike="noStrike" spc="-1" dirty="0">
                <a:latin typeface="Arial" panose="020B0604020202020204"/>
              </a:rPr>
              <a:t>1.</a:t>
            </a:r>
            <a:r>
              <a:rPr lang="ru-RU" altLang="en-US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Собрать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проанализировать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информацию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военнослужащих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участвующих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ru-RU" sz="1600" b="0" i="0" strike="noStrike" spc="-1" dirty="0">
                <a:latin typeface="Arial" panose="020B0604020202020204"/>
              </a:rPr>
              <a:t>2. </a:t>
            </a:r>
            <a:r>
              <a:rPr lang="en-US" altLang="en-US" sz="1600" b="0" i="0" strike="noStrike" spc="-1" dirty="0">
                <a:latin typeface="Arial" panose="020B0604020202020204"/>
              </a:rPr>
              <a:t>Выявить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наиболее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яркие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примеры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героизма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самоотверженности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ru-RU" sz="1600" b="0" i="0" strike="noStrike" spc="-1" dirty="0">
                <a:latin typeface="Arial" panose="020B0604020202020204"/>
              </a:rPr>
              <a:t>3.</a:t>
            </a:r>
            <a:r>
              <a:rPr lang="ru-RU" altLang="en-US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Определить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ключевые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черты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характера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мотивацию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ru-RU" sz="1600" b="0" i="0" strike="noStrike" spc="-1" dirty="0">
                <a:latin typeface="Arial" panose="020B0604020202020204"/>
              </a:rPr>
              <a:t>4. </a:t>
            </a:r>
            <a:r>
              <a:rPr lang="en-US" altLang="en-US" sz="1600" b="0" i="0" strike="noStrike" spc="-1" dirty="0">
                <a:latin typeface="Arial" panose="020B0604020202020204"/>
              </a:rPr>
              <a:t>Популяризировать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память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героях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погибших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ходе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  <a:r>
              <a:rPr lang="en-US" altLang="en-US" b="0" i="0" strike="noStrike" spc="-1" dirty="0">
                <a:latin typeface="Arial" panose="020B0604020202020204"/>
              </a:rPr>
              <a:t> 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924300" y="339725"/>
            <a:ext cx="5235575" cy="159639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altLang="en-US" b="0" i="0" strike="noStrike" spc="-1" dirty="0" err="1">
                <a:latin typeface="Arial" panose="020B0604020202020204"/>
              </a:rPr>
              <a:t>Цель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ru-RU" b="0" i="0" strike="noStrike" spc="-1" dirty="0" smtClean="0">
                <a:latin typeface="Arial" panose="020B0604020202020204"/>
              </a:rPr>
              <a:t>: </a:t>
            </a:r>
            <a:endParaRPr lang="en-US" altLang="ru-RU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Систематизировать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представить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информацию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героических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действиях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СВО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показать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мужество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самоотверженность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патриотизм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"/>
            <a:ext cx="3733800" cy="5139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2095" y="267970"/>
            <a:ext cx="5136515" cy="3411855"/>
            <a:chOff x="6293" y="422"/>
            <a:chExt cx="8089" cy="5373"/>
          </a:xfrm>
        </p:grpSpPr>
        <p:sp>
          <p:nvSpPr>
            <p:cNvPr id="63" name="TextBox 10"/>
            <p:cNvSpPr/>
            <p:nvPr/>
          </p:nvSpPr>
          <p:spPr>
            <a:xfrm>
              <a:off x="6293" y="2305"/>
              <a:ext cx="8089" cy="349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square" lIns="90000" tIns="45000" rIns="90000" bIns="45000" anchor="b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altLang="en-US" b="0" i="0" strike="noStrike" spc="-1" dirty="0">
                  <a:latin typeface="Arial" panose="020B0604020202020204"/>
                </a:rPr>
                <a:t>Исторический</a:t>
              </a:r>
              <a:r>
                <a:rPr lang="en-US" altLang="ru-RU" b="0" i="0" strike="noStrike" spc="-1" dirty="0">
                  <a:latin typeface="Arial" panose="020B0604020202020204"/>
                </a:rPr>
                <a:t> </a:t>
              </a:r>
              <a:r>
                <a:rPr lang="en-US" altLang="en-US" b="0" i="0" strike="noStrike" spc="-1" dirty="0">
                  <a:latin typeface="Arial" panose="020B0604020202020204"/>
                </a:rPr>
                <a:t>опыт</a:t>
              </a:r>
            </a:p>
            <a:p>
              <a:pPr algn="ctr">
                <a:lnSpc>
                  <a:spcPct val="100000"/>
                </a:lnSpc>
                <a:buNone/>
              </a:pPr>
              <a:endParaRPr lang="en-US" altLang="en-US" sz="2000" b="0" i="0" strike="noStrike" spc="-1" dirty="0">
                <a:latin typeface="Arial" panose="020B0604020202020204"/>
              </a:endParaRPr>
            </a:p>
            <a:p>
              <a:pPr algn="just">
                <a:lnSpc>
                  <a:spcPct val="100000"/>
                </a:lnSpc>
                <a:buNone/>
              </a:pPr>
              <a:r>
                <a:rPr lang="en-US" altLang="en-US" sz="1600" b="0" i="0" strike="noStrike" spc="-1" dirty="0">
                  <a:latin typeface="Arial" panose="020B0604020202020204"/>
                </a:rPr>
                <a:t>В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XVI-XVII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веках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сибирские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казаки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продемонстрировали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выносливость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боевые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навыки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.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годы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Первой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мировой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войны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стрелковые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дивизии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участвовали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сражениях</a:t>
              </a:r>
              <a:r>
                <a:rPr lang="ru-RU" altLang="en-US" sz="1600" b="0" i="0" strike="noStrike" spc="-1" dirty="0">
                  <a:latin typeface="Arial" panose="020B0604020202020204"/>
                </a:rPr>
                <a:t>.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время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Великой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Отечественной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войны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Сибирь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обеспечивала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армию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ресурсами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но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солдатами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. 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293" y="422"/>
              <a:ext cx="8089" cy="15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square"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Сибирь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СВО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Исторический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географический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контекст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/>
          <a:srcRect l="12834" r="15601"/>
          <a:stretch>
            <a:fillRect/>
          </a:stretch>
        </p:blipFill>
        <p:spPr>
          <a:xfrm>
            <a:off x="5478780" y="5715"/>
            <a:ext cx="3665220" cy="513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3924300" y="1380490"/>
            <a:ext cx="5136515" cy="238188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>
                <a:latin typeface="Arial" panose="020B0604020202020204"/>
              </a:rPr>
              <a:t>Географическое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положение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и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его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влияние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на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СВО</a:t>
            </a:r>
          </a:p>
          <a:p>
            <a:pPr algn="ctr">
              <a:lnSpc>
                <a:spcPct val="100000"/>
              </a:lnSpc>
              <a:buNone/>
            </a:pPr>
            <a:endParaRPr lang="en-US" altLang="en-US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Сибирь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расположена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далеко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основных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боевых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действий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Климатические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условия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региона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влияют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подготовку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бойцов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Сибирский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менталитет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укрепляет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боевой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дух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подразделений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делая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эффективными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на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поле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боя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 l="14237" r="10956"/>
          <a:stretch>
            <a:fillRect/>
          </a:stretch>
        </p:blipFill>
        <p:spPr>
          <a:xfrm flipH="1">
            <a:off x="0" y="0"/>
            <a:ext cx="3779520" cy="515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1460" y="461010"/>
            <a:ext cx="5136515" cy="3561080"/>
            <a:chOff x="6292" y="726"/>
            <a:chExt cx="8089" cy="5608"/>
          </a:xfrm>
        </p:grpSpPr>
        <p:sp>
          <p:nvSpPr>
            <p:cNvPr id="63" name="TextBox 10"/>
            <p:cNvSpPr/>
            <p:nvPr/>
          </p:nvSpPr>
          <p:spPr>
            <a:xfrm>
              <a:off x="6292" y="2236"/>
              <a:ext cx="8089" cy="40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square" lIns="90000" tIns="45000" rIns="90000" bIns="45000" anchor="b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altLang="en-US" b="0" i="0" strike="noStrike" spc="-1" dirty="0">
                  <a:latin typeface="Arial" panose="020B0604020202020204"/>
                </a:rPr>
                <a:t>Личностные</a:t>
              </a:r>
              <a:r>
                <a:rPr lang="en-US" altLang="ru-RU" b="0" i="0" strike="noStrike" spc="-1" dirty="0">
                  <a:latin typeface="Arial" panose="020B0604020202020204"/>
                </a:rPr>
                <a:t> </a:t>
              </a:r>
              <a:r>
                <a:rPr lang="en-US" altLang="en-US" b="0" i="0" strike="noStrike" spc="-1" dirty="0">
                  <a:latin typeface="Arial" panose="020B0604020202020204"/>
                </a:rPr>
                <a:t>характеристики</a:t>
              </a:r>
              <a:r>
                <a:rPr lang="en-US" altLang="ru-RU" b="0" i="0" strike="noStrike" spc="-1" dirty="0">
                  <a:latin typeface="Arial" panose="020B0604020202020204"/>
                </a:rPr>
                <a:t> </a:t>
              </a:r>
              <a:r>
                <a:rPr lang="en-US" altLang="en-US" b="0" i="0" strike="noStrike" spc="-1" dirty="0">
                  <a:latin typeface="Arial" panose="020B0604020202020204"/>
                </a:rPr>
                <a:t>сибирских</a:t>
              </a:r>
              <a:r>
                <a:rPr lang="en-US" altLang="ru-RU" b="0" i="0" strike="noStrike" spc="-1" dirty="0">
                  <a:latin typeface="Arial" panose="020B0604020202020204"/>
                </a:rPr>
                <a:t> </a:t>
              </a:r>
              <a:r>
                <a:rPr lang="en-US" altLang="en-US" b="0" i="0" strike="noStrike" spc="-1" dirty="0">
                  <a:latin typeface="Arial" panose="020B0604020202020204"/>
                </a:rPr>
                <a:t>солдат</a:t>
              </a:r>
              <a:r>
                <a:rPr lang="ru-RU" altLang="en-US" b="0" i="0" strike="noStrike" spc="-1" dirty="0">
                  <a:latin typeface="Arial" panose="020B0604020202020204"/>
                </a:rPr>
                <a:t>.</a:t>
              </a:r>
            </a:p>
            <a:p>
              <a:pPr algn="ctr">
                <a:lnSpc>
                  <a:spcPct val="100000"/>
                </a:lnSpc>
                <a:buNone/>
              </a:pPr>
              <a:endParaRPr lang="en-US" altLang="en-US" sz="1600" b="0" i="0" strike="noStrike" spc="-1" dirty="0">
                <a:latin typeface="Arial" panose="020B0604020202020204"/>
              </a:endParaRPr>
            </a:p>
            <a:p>
              <a:pPr algn="just">
                <a:lnSpc>
                  <a:spcPct val="100000"/>
                </a:lnSpc>
                <a:buNone/>
              </a:pPr>
              <a:r>
                <a:rPr lang="en-US" altLang="en-US" sz="1600" b="0" i="0" strike="noStrike" spc="-1" dirty="0">
                  <a:latin typeface="Arial" panose="020B0604020202020204"/>
                </a:rPr>
                <a:t>Сибирские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солдаты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славятся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крепким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телосложением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высокой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физической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выносливостью</a:t>
              </a:r>
              <a:r>
                <a:rPr lang="ru-RU" altLang="en-US" sz="1600" b="0" i="0" strike="noStrike" spc="-1" dirty="0">
                  <a:latin typeface="Arial" panose="020B0604020202020204"/>
                </a:rPr>
                <a:t>.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Адаптивность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умение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принимать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решения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справляться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стрессом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—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ключевые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черты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характера</a:t>
              </a:r>
              <a:r>
                <a:rPr lang="ru-RU" altLang="en-US" sz="1600" b="0" i="0" strike="noStrike" spc="-1" dirty="0">
                  <a:latin typeface="Arial" panose="020B0604020202020204"/>
                </a:rPr>
                <a:t>. П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атриотизм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чувство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долга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,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ответственность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самоотверженность</a:t>
              </a:r>
              <a:r>
                <a:rPr lang="ru-RU" altLang="en-US" sz="1600" b="0" i="0" strike="noStrike" spc="-1" dirty="0">
                  <a:latin typeface="Arial" panose="020B0604020202020204"/>
                </a:rPr>
                <a:t>,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ru-RU" altLang="en-US" sz="1600" b="0" i="0" strike="noStrike" spc="-1" dirty="0">
                  <a:latin typeface="Arial" panose="020B0604020202020204"/>
                </a:rPr>
                <a:t>в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заимовыручка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поддержка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друг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друга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—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важные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элементы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их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коллективного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 </a:t>
              </a:r>
              <a:r>
                <a:rPr lang="en-US" altLang="en-US" sz="1600" b="0" i="0" strike="noStrike" spc="-1" dirty="0">
                  <a:latin typeface="Arial" panose="020B0604020202020204"/>
                </a:rPr>
                <a:t>духа</a:t>
              </a:r>
              <a:r>
                <a:rPr lang="en-US" altLang="ru-RU" sz="1600" b="0" i="0" strike="noStrike" spc="-1" dirty="0">
                  <a:latin typeface="Arial" panose="020B0604020202020204"/>
                </a:rPr>
                <a:t>.</a:t>
              </a:r>
              <a:endParaRPr lang="ru-RU" sz="1600" b="0" i="0" strike="noStrike" spc="-1" dirty="0">
                <a:latin typeface="Arial" panose="020B0604020202020204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292" y="726"/>
              <a:ext cx="8089" cy="15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square"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Портрет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сибирского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солдата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Характерные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черты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en-US" altLang="ru-RU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0" i="0" strike="noStrike" spc="-1" dirty="0">
                  <a:latin typeface="Arial" panose="020B0604020202020204" pitchFamily="34" charset="0"/>
                  <a:cs typeface="Arial" panose="020B0604020202020204" pitchFamily="34" charset="0"/>
                </a:rPr>
                <a:t>мотивация</a:t>
              </a:r>
            </a:p>
          </p:txBody>
        </p:sp>
      </p:grp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3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3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3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rcRect l="2639" r="8146"/>
          <a:stretch>
            <a:fillRect/>
          </a:stretch>
        </p:blipFill>
        <p:spPr>
          <a:xfrm>
            <a:off x="5494020" y="-22860"/>
            <a:ext cx="3649345" cy="5166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3996055" y="628015"/>
            <a:ext cx="4942840" cy="396367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en-US" b="0" i="0" strike="noStrike" spc="-1" dirty="0">
                <a:latin typeface="Arial" panose="020B0604020202020204"/>
              </a:rPr>
              <a:t>Мотивация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участия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в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СВО</a:t>
            </a:r>
          </a:p>
          <a:p>
            <a:pPr algn="ctr">
              <a:lnSpc>
                <a:spcPct val="100000"/>
              </a:lnSpc>
              <a:buNone/>
            </a:pPr>
            <a:endParaRPr lang="en-US" altLang="en-US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Мотивация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сибирских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включает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множество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факторов</a:t>
            </a:r>
            <a:r>
              <a:rPr lang="en-US" altLang="ru-RU" sz="1600" b="0" i="0" strike="noStrike" spc="-1" dirty="0">
                <a:latin typeface="Arial" panose="020B0604020202020204"/>
              </a:rPr>
              <a:t>: </a:t>
            </a:r>
            <a:r>
              <a:rPr lang="en-US" altLang="en-US" sz="1600" b="0" i="0" strike="noStrike" spc="-1" dirty="0">
                <a:latin typeface="Arial" panose="020B0604020202020204"/>
              </a:rPr>
              <a:t>патриотические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идеологические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социальные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личные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мотивы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just">
              <a:lnSpc>
                <a:spcPct val="100000"/>
              </a:lnSpc>
              <a:buNone/>
            </a:pPr>
            <a:endParaRPr lang="en-US" altLang="ru-RU" sz="1600" b="0" i="0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1" i="0" strike="noStrike" spc="-1" dirty="0">
                <a:latin typeface="Arial" panose="020B0604020202020204"/>
              </a:rPr>
              <a:t>Патриотические</a:t>
            </a:r>
            <a:r>
              <a:rPr lang="en-US" altLang="ru-RU" sz="1600" b="1" i="0" strike="noStrike" spc="-1" dirty="0">
                <a:latin typeface="Arial" panose="020B0604020202020204"/>
              </a:rPr>
              <a:t> </a:t>
            </a:r>
            <a:r>
              <a:rPr lang="en-US" altLang="en-US" sz="1600" b="1" i="0" strike="noStrike" spc="-1" dirty="0">
                <a:latin typeface="Arial" panose="020B0604020202020204"/>
              </a:rPr>
              <a:t>мотивы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заключаются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защите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Родины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1" i="0" strike="noStrike" spc="-1" dirty="0">
                <a:latin typeface="Arial" panose="020B0604020202020204"/>
              </a:rPr>
              <a:t>Идеологические</a:t>
            </a:r>
            <a:r>
              <a:rPr lang="en-US" altLang="ru-RU" sz="1600" b="1" i="0" strike="noStrike" spc="-1" dirty="0">
                <a:latin typeface="Arial" panose="020B0604020202020204"/>
              </a:rPr>
              <a:t> </a:t>
            </a:r>
            <a:r>
              <a:rPr lang="en-US" altLang="en-US" sz="1600" b="1" i="0" strike="noStrike" spc="-1" dirty="0">
                <a:latin typeface="Arial" panose="020B0604020202020204"/>
              </a:rPr>
              <a:t>мотивы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включают</a:t>
            </a:r>
            <a:r>
              <a:rPr lang="ru-RU" altLang="en-US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защиту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интересов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страны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1" i="0" strike="noStrike" spc="-1" dirty="0">
                <a:latin typeface="Arial" panose="020B0604020202020204"/>
              </a:rPr>
              <a:t>Социальные</a:t>
            </a:r>
            <a:r>
              <a:rPr lang="en-US" altLang="ru-RU" sz="1600" b="1" i="0" strike="noStrike" spc="-1" dirty="0">
                <a:latin typeface="Arial" panose="020B0604020202020204"/>
              </a:rPr>
              <a:t> </a:t>
            </a:r>
            <a:r>
              <a:rPr lang="en-US" altLang="en-US" sz="1600" b="1" i="0" strike="noStrike" spc="-1" dirty="0">
                <a:latin typeface="Arial" panose="020B0604020202020204"/>
              </a:rPr>
              <a:t>мотивы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включают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стремление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самоутверждению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1" i="0" strike="noStrike" spc="-1" dirty="0">
                <a:latin typeface="Arial" panose="020B0604020202020204"/>
              </a:rPr>
              <a:t>Личные</a:t>
            </a:r>
            <a:r>
              <a:rPr lang="en-US" altLang="ru-RU" sz="1600" b="1" i="0" strike="noStrike" spc="-1" dirty="0">
                <a:latin typeface="Arial" panose="020B0604020202020204"/>
              </a:rPr>
              <a:t> </a:t>
            </a:r>
            <a:r>
              <a:rPr lang="en-US" altLang="en-US" sz="1600" b="1" i="0" strike="noStrike" spc="-1" dirty="0">
                <a:latin typeface="Arial" panose="020B0604020202020204"/>
              </a:rPr>
              <a:t>мотивы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включают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защиту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семьи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близких</a:t>
            </a:r>
            <a:r>
              <a:rPr lang="en-US" altLang="ru-RU" sz="1600" b="0" i="0" strike="noStrike" spc="-1" dirty="0">
                <a:latin typeface="Arial" panose="020B0604020202020204"/>
              </a:rPr>
              <a:t>.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 l="22339" r="12657" b="9586"/>
          <a:stretch>
            <a:fillRect/>
          </a:stretch>
        </p:blipFill>
        <p:spPr>
          <a:xfrm>
            <a:off x="24130" y="635"/>
            <a:ext cx="362140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0"/>
          <p:cNvSpPr/>
          <p:nvPr/>
        </p:nvSpPr>
        <p:spPr>
          <a:xfrm>
            <a:off x="1495800" y="1271160"/>
            <a:ext cx="4270320" cy="55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00" b="0" i="0" strike="noStrike" spc="-1" dirty="0">
              <a:latin typeface="Arial" panose="020B0604020202020204"/>
            </a:endParaRPr>
          </a:p>
        </p:txBody>
      </p:sp>
      <p:sp>
        <p:nvSpPr>
          <p:cNvPr id="63" name="TextBox 10"/>
          <p:cNvSpPr/>
          <p:nvPr/>
        </p:nvSpPr>
        <p:spPr>
          <a:xfrm>
            <a:off x="252095" y="1028700"/>
            <a:ext cx="4942840" cy="30454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altLang="en-US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Адаптация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к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условиям</a:t>
            </a:r>
            <a:r>
              <a:rPr lang="en-US" altLang="ru-RU" b="0" i="0" strike="noStrike" spc="-1" dirty="0">
                <a:latin typeface="Arial" panose="020B0604020202020204"/>
              </a:rPr>
              <a:t> </a:t>
            </a:r>
            <a:r>
              <a:rPr lang="en-US" altLang="en-US" b="0" i="0" strike="noStrike" spc="-1" dirty="0">
                <a:latin typeface="Arial" panose="020B0604020202020204"/>
              </a:rPr>
              <a:t>СВО</a:t>
            </a:r>
          </a:p>
          <a:p>
            <a:pPr algn="ctr">
              <a:lnSpc>
                <a:spcPct val="100000"/>
              </a:lnSpc>
              <a:buNone/>
            </a:pP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</a:p>
          <a:p>
            <a:pPr algn="just">
              <a:lnSpc>
                <a:spcPct val="100000"/>
              </a:lnSpc>
              <a:buNone/>
            </a:pPr>
            <a:r>
              <a:rPr lang="en-US" altLang="en-US" sz="1600" b="0" i="0" strike="noStrike" spc="-1" dirty="0">
                <a:latin typeface="Arial" panose="020B0604020202020204"/>
              </a:rPr>
              <a:t>Сибирский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солдат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сочетает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физическую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выносливость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психологическую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устойчивость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высокие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морально</a:t>
            </a:r>
            <a:r>
              <a:rPr lang="en-US" altLang="ru-RU" sz="1600" b="0" i="0" strike="noStrike" spc="-1" dirty="0">
                <a:latin typeface="Arial" panose="020B0604020202020204"/>
              </a:rPr>
              <a:t>-</a:t>
            </a:r>
            <a:r>
              <a:rPr lang="en-US" altLang="en-US" sz="1600" b="0" i="0" strike="noStrike" spc="-1" dirty="0">
                <a:latin typeface="Arial" panose="020B0604020202020204"/>
              </a:rPr>
              <a:t>этические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качества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сформированные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географией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культурой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региона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Его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мотивация</a:t>
            </a:r>
            <a:r>
              <a:rPr lang="en-US" altLang="ru-RU" sz="1600" b="0" i="0" strike="noStrike" spc="-1" dirty="0">
                <a:latin typeface="Arial" panose="020B0604020202020204"/>
              </a:rPr>
              <a:t> – </a:t>
            </a:r>
            <a:r>
              <a:rPr lang="en-US" altLang="en-US" sz="1600" b="0" i="0" strike="noStrike" spc="-1" dirty="0">
                <a:latin typeface="Arial" panose="020B0604020202020204"/>
              </a:rPr>
              <a:t>патриотизм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чувство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долга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готовность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самопожертвованию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  <a:r>
              <a:rPr lang="en-US" altLang="en-US" sz="1600" b="0" i="0" strike="noStrike" spc="-1" dirty="0">
                <a:latin typeface="Arial" panose="020B0604020202020204"/>
              </a:rPr>
              <a:t>Адаптация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к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боевым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условиям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зависит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от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физической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подготовки</a:t>
            </a:r>
            <a:r>
              <a:rPr lang="en-US" altLang="ru-RU" sz="1600" b="0" i="0" strike="noStrike" spc="-1" dirty="0">
                <a:latin typeface="Arial" panose="020B0604020202020204"/>
              </a:rPr>
              <a:t>, </a:t>
            </a:r>
            <a:r>
              <a:rPr lang="en-US" altLang="en-US" sz="1600" b="0" i="0" strike="noStrike" spc="-1" dirty="0">
                <a:latin typeface="Arial" panose="020B0604020202020204"/>
              </a:rPr>
              <a:t>силы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духа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и</a:t>
            </a:r>
            <a:r>
              <a:rPr lang="en-US" altLang="ru-RU" sz="1600" b="0" i="0" strike="noStrike" spc="-1" dirty="0">
                <a:latin typeface="Arial" panose="020B0604020202020204"/>
              </a:rPr>
              <a:t> </a:t>
            </a:r>
            <a:r>
              <a:rPr lang="en-US" altLang="en-US" sz="1600" b="0" i="0" strike="noStrike" spc="-1" dirty="0">
                <a:latin typeface="Arial" panose="020B0604020202020204"/>
              </a:rPr>
              <a:t>взаимовыручки</a:t>
            </a:r>
            <a:r>
              <a:rPr lang="en-US" altLang="ru-RU" sz="1600" b="0" i="0" strike="noStrike" spc="-1" dirty="0">
                <a:latin typeface="Arial" panose="020B0604020202020204"/>
              </a:rPr>
              <a:t>. 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-1065750349" y="-1070846859"/>
            <a:ext cx="2147011200" cy="21470112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 l="20234" r="6166"/>
          <a:stretch>
            <a:fillRect/>
          </a:stretch>
        </p:blipFill>
        <p:spPr>
          <a:xfrm>
            <a:off x="5723255" y="0"/>
            <a:ext cx="3397885" cy="5147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1083</Words>
  <Application>Microsoft Office PowerPoint</Application>
  <PresentationFormat>Экран (16:9)</PresentationFormat>
  <Paragraphs>68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Алика Шпагина</dc:creator>
  <cp:lastModifiedBy>Тяпкина Олеся Викторовна</cp:lastModifiedBy>
  <cp:revision>66</cp:revision>
  <dcterms:created xsi:type="dcterms:W3CDTF">2024-04-17T19:56:00Z</dcterms:created>
  <dcterms:modified xsi:type="dcterms:W3CDTF">2025-06-02T02:35:10Z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Экран (16:9)</vt:lpwstr>
  </property>
  <property fmtid="{D5CDD505-2E9C-101B-9397-08002B2CF9AE}" pid="4" name="Slides">
    <vt:i4>12</vt:i4>
  </property>
  <property fmtid="{D5CDD505-2E9C-101B-9397-08002B2CF9AE}" pid="5" name="ICV">
    <vt:lpwstr>31B41C97494A4277981ED76D5A1C10D1_13</vt:lpwstr>
  </property>
  <property fmtid="{D5CDD505-2E9C-101B-9397-08002B2CF9AE}" pid="6" name="KSOProductBuildVer">
    <vt:lpwstr>1049-12.2.0.20795</vt:lpwstr>
  </property>
</Properties>
</file>