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69" r:id="rId6"/>
    <p:sldId id="271" r:id="rId7"/>
    <p:sldId id="259" r:id="rId8"/>
    <p:sldId id="258" r:id="rId9"/>
    <p:sldId id="272" r:id="rId10"/>
    <p:sldId id="273" r:id="rId11"/>
    <p:sldId id="274" r:id="rId12"/>
    <p:sldId id="276" r:id="rId13"/>
    <p:sldId id="277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2C16A-D888-44EB-A76F-FEE60CB2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C1B32A-935C-4A21-AAC8-60F76F373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6F31A4-5A9F-4439-9619-50617C08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3EC8CD-584B-4C74-86A0-9D53DCEE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552445-6BAA-478B-BD45-86EC7B5B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A91BC-A07C-428D-B674-74047534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B3E641-CC55-43DA-ABBC-14F0507A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654B5F-7FC8-443F-91F1-75D9BB44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848EF6-5D9C-40A7-9ED2-9A5816B7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DC4504-96CE-428E-9EBE-8F217CC6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6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4BB741-E77E-40AD-A3BA-D3B500920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5D9A9-B17A-437A-B70B-25E026B5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EC9747-8E36-4A80-B786-A4310E9A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74101E-0B39-4683-AEB0-EB0A36F8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208890-AE3E-46E4-B9A1-2BE92E61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3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076E8-63E7-4B3C-8733-075D5FFE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02C445-C7FD-4CCB-A66F-80F65ECC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ACC444-3E9A-4201-9D10-A19C2DE9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428D9-B310-4DF3-9E63-BFEB0B71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9D77C4-3B0A-4D4D-86D0-35A1448C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3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7215B9-9DB0-4BFC-B3DA-86665E13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745CEB-E833-4860-AD92-7B99262FC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4E3DF7-EBAA-4D2F-9830-9B91FE0F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7D10D-AC68-4C25-A8FA-D18A322E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B01AAA-E761-4787-9DFF-2D77E8B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6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316CC-6C76-48D3-83D6-73479CE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9D48E-A687-4E48-B8D3-2086A1445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934941-43DD-4545-B416-631BA1D2D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F9AF52-DBE6-473F-A88E-49B6CCD7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D7B4D3-806B-4CDB-99C7-EAAACD68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83D29A-70BF-4FD0-91BC-2F425243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8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7AE86-0DB1-4238-8DE5-8ECBB5A1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6BE429-D9F0-49D6-9BC6-528AE988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7B9312-3901-48EC-97BC-D490DE72D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68A59B-2227-4094-8F88-C3F85A53A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0AA193A-2FCD-4689-ADA5-BC50D7CE4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A848BF-3D65-4BBA-ABBA-48448C8F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9696D15-7226-4443-B4E5-A3FBE96A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25A696-852B-4356-94F9-CB894958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1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D1F95-D7B4-42D6-8477-14257EDE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FB2614-BE87-49C5-A24D-C96687E0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AE415-6189-4369-B709-393A4A52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FC6C85-F336-4FB7-8496-049FF441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9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13B8AEB-A191-4EEA-B272-D4035902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DEB7C5-B824-49AB-BA09-E3C93DB1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41AA81-D612-4145-A826-DB301383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F2D0D-B4FC-4E4D-9BB6-EC8308E9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640540-49F3-4166-9BB0-FB829C26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52F815-AA9B-4A16-A7FE-6014B937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87889C-D16F-40DA-A6FA-3150BC17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89BECB-25D6-47CB-A0C4-2D50B2DB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3E05B6-FB9E-4323-90B1-0B75D568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1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692E49-941A-4FB5-8704-1B7E64D2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BDACBE-6511-4295-A66D-0CE848985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B25F42-2955-4C70-9310-3461C445A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0E7D2-EEFC-41BA-BE80-0DCF2B5F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9F8236-86F8-4551-A450-AA424A53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D5BF8E-5765-4A84-8080-E13CB7E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95F35-76CE-47D4-A561-3C81686C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6B68B7-DFAC-4919-895C-A3F580E36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E2689-0E9F-4C70-B12C-33751118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80D7-3A78-4937-93B5-6891444E9574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788EC5-41A5-4D03-A046-156817C4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4632FC-C046-447A-8717-C5EB7CBDB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D038-5ABB-4942-8E78-6DD6A296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0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5.png"/><Relationship Id="rId2" Type="http://schemas.openxmlformats.org/officeDocument/2006/relationships/image" Target="../media/image9.e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50709F-4835-43D9-B32B-52C5A3028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Вычисление площадей.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9CE391-1D55-4907-A6A8-BC67002A9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34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E34999-2AA7-46E7-A211-F861E208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23" y="174522"/>
            <a:ext cx="11397900" cy="27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Владимир планирует облицевать стену с дверным проемом, размером 200см на 60 см плиткой. Стена имеет форму прямоугольника 300 см на 250см. </a:t>
            </a:r>
          </a:p>
          <a:p>
            <a:pPr marL="514350" indent="-514350">
              <a:buAutoNum type="arabicPeriod"/>
            </a:pPr>
            <a:r>
              <a:rPr lang="ru-RU" dirty="0"/>
              <a:t>Найдите площадь , которую надо покрыть плиткой.</a:t>
            </a:r>
          </a:p>
          <a:p>
            <a:pPr marL="514350" indent="-514350">
              <a:buAutoNum type="arabicPeriod"/>
            </a:pPr>
            <a:r>
              <a:rPr lang="ru-RU" dirty="0"/>
              <a:t>Сколько квадратных плиток со стороной 30см.  ему понадобится?</a:t>
            </a:r>
          </a:p>
          <a:p>
            <a:pPr marL="0" indent="0">
              <a:buNone/>
            </a:pPr>
            <a:r>
              <a:rPr lang="ru-RU" dirty="0"/>
              <a:t>2. Сколько прямоугольных плиток размером 15см на 60см понадобится?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Укладка ПЛИТКИ на стену своими руками - YouTube">
            <a:extLst>
              <a:ext uri="{FF2B5EF4-FFF2-40B4-BE49-F238E27FC236}">
                <a16:creationId xmlns:a16="http://schemas.microsoft.com/office/drawing/2014/main" xmlns="" id="{0F162741-CD93-43AA-9CE3-8A16CE2976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4445" r="3958" b="5278"/>
          <a:stretch/>
        </p:blipFill>
        <p:spPr bwMode="auto">
          <a:xfrm>
            <a:off x="332783" y="5492652"/>
            <a:ext cx="2245662" cy="1365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977" y="2797642"/>
            <a:ext cx="2181626" cy="1169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 flipH="1" flipV="1">
            <a:off x="885939" y="3397737"/>
            <a:ext cx="721706" cy="417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55023"/>
              </p:ext>
            </p:extLst>
          </p:nvPr>
        </p:nvGraphicFramePr>
        <p:xfrm>
          <a:off x="2708191" y="2797642"/>
          <a:ext cx="7959810" cy="3586563"/>
        </p:xfrm>
        <a:graphic>
          <a:graphicData uri="http://schemas.openxmlformats.org/drawingml/2006/table">
            <a:tbl>
              <a:tblPr firstRow="1" firstCol="1" bandRow="1"/>
              <a:tblGrid>
                <a:gridCol w="2653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3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3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плитки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плиток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977" y="4184822"/>
            <a:ext cx="2181626" cy="1182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 flipV="1">
            <a:off x="1520254" y="4798071"/>
            <a:ext cx="721706" cy="417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3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55BF48-38D6-48DD-9842-93BADA31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64196"/>
            <a:ext cx="11501454" cy="253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На прямоугольном участке 15м на 18м стоит дом размером 10 на 12метров. Остальную территорию необходимо застелить газоном. Найдите площадь участка, оставленного для газона.</a:t>
            </a:r>
          </a:p>
          <a:p>
            <a:pPr marL="0" indent="0">
              <a:buNone/>
            </a:pPr>
            <a:r>
              <a:rPr lang="ru-RU" dirty="0"/>
              <a:t> 2. Площадь участка, отведённого под газон, 150м</a:t>
            </a:r>
            <a:r>
              <a:rPr lang="ru-RU" baseline="30000" dirty="0"/>
              <a:t>2  </a:t>
            </a:r>
            <a:r>
              <a:rPr lang="ru-RU" dirty="0"/>
              <a:t>.Сколько рулонов канадского газона потребуется для его покрытия, если длина полосы в рулоне 6м , а ширина 2,5 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Рулонный газон под ключ | Газон под ключ – цены в Москве и области">
            <a:extLst>
              <a:ext uri="{FF2B5EF4-FFF2-40B4-BE49-F238E27FC236}">
                <a16:creationId xmlns:a16="http://schemas.microsoft.com/office/drawing/2014/main" xmlns="" id="{35451950-B225-4FEF-9328-E2597277B6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" y="5578955"/>
            <a:ext cx="2305357" cy="1159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56AA02F-C2D0-4FE6-A54F-8807F59F1670}"/>
              </a:ext>
            </a:extLst>
          </p:cNvPr>
          <p:cNvSpPr/>
          <p:nvPr/>
        </p:nvSpPr>
        <p:spPr>
          <a:xfrm>
            <a:off x="344557" y="3207026"/>
            <a:ext cx="2316265" cy="1364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449503-8F9D-4B90-B883-F8E0DD6E1E46}"/>
              </a:ext>
            </a:extLst>
          </p:cNvPr>
          <p:cNvSpPr/>
          <p:nvPr/>
        </p:nvSpPr>
        <p:spPr>
          <a:xfrm>
            <a:off x="598257" y="3392915"/>
            <a:ext cx="1181116" cy="5830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42975"/>
              </p:ext>
            </p:extLst>
          </p:nvPr>
        </p:nvGraphicFramePr>
        <p:xfrm>
          <a:off x="3004751" y="2998573"/>
          <a:ext cx="8262552" cy="3624824"/>
        </p:xfrm>
        <a:graphic>
          <a:graphicData uri="http://schemas.openxmlformats.org/drawingml/2006/table">
            <a:tbl>
              <a:tblPr firstRow="1" firstCol="1" bandRow="1"/>
              <a:tblGrid>
                <a:gridCol w="275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4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ru-RU" sz="3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рулона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рулонов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3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E4A52-40F1-4D7C-85CB-8EEC1DD7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2595793"/>
            <a:ext cx="6370983" cy="774562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Задание на дом: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800B945-E05F-452C-9128-27C6F477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78" t="26265" r="51199" b="10389"/>
          <a:stretch/>
        </p:blipFill>
        <p:spPr>
          <a:xfrm>
            <a:off x="6096001" y="0"/>
            <a:ext cx="5499654" cy="68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0718D-2128-4C71-8250-E1918270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87A540-E98A-4545-9B9F-22B0C78B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600" dirty="0">
                <a:solidFill>
                  <a:schemeClr val="accent6">
                    <a:lumMod val="75000"/>
                  </a:schemeClr>
                </a:solidFill>
              </a:rPr>
              <a:t>14-16 баллов – «5»; </a:t>
            </a:r>
          </a:p>
          <a:p>
            <a:pPr marL="0" indent="0">
              <a:buNone/>
            </a:pPr>
            <a:r>
              <a:rPr lang="ru-RU" sz="6600" dirty="0">
                <a:solidFill>
                  <a:schemeClr val="accent6">
                    <a:lumMod val="75000"/>
                  </a:schemeClr>
                </a:solidFill>
              </a:rPr>
              <a:t>12-13 баллов – «4»; </a:t>
            </a:r>
          </a:p>
          <a:p>
            <a:pPr marL="0" indent="0">
              <a:buNone/>
            </a:pPr>
            <a:r>
              <a:rPr lang="ru-RU" sz="6600" dirty="0">
                <a:solidFill>
                  <a:schemeClr val="accent6">
                    <a:lumMod val="75000"/>
                  </a:schemeClr>
                </a:solidFill>
              </a:rPr>
              <a:t>9-11   баллов – «3»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8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32" y="835519"/>
            <a:ext cx="1516792" cy="15167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620" y="1322860"/>
            <a:ext cx="1518036" cy="1518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7968" y="4448432"/>
            <a:ext cx="1993556" cy="10791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ЗНАЮ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1524" y="3459892"/>
            <a:ext cx="2150076" cy="9885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УМЕЮ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2529016"/>
            <a:ext cx="2388973" cy="930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МОГУ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0" y="2167474"/>
            <a:ext cx="151803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19FE3-D365-4990-B730-03354E0E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оступ на Красную площадь ограничат в новогоднюю ночь - Парламентская газета">
            <a:extLst>
              <a:ext uri="{FF2B5EF4-FFF2-40B4-BE49-F238E27FC236}">
                <a16:creationId xmlns:a16="http://schemas.microsoft.com/office/drawing/2014/main" xmlns="" id="{30949135-E684-43E5-8524-E47A18B0B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95" y="1414972"/>
            <a:ext cx="4586875" cy="30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ая карта Российской Федерации 2022 года - РИАМО">
            <a:extLst>
              <a:ext uri="{FF2B5EF4-FFF2-40B4-BE49-F238E27FC236}">
                <a16:creationId xmlns:a16="http://schemas.microsoft.com/office/drawing/2014/main" xmlns="" id="{6C7DA2A4-6CFA-45E0-AB25-DC06FDF9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" y="86744"/>
            <a:ext cx="4276054" cy="24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входит в общую площадь квартиры?">
            <a:extLst>
              <a:ext uri="{FF2B5EF4-FFF2-40B4-BE49-F238E27FC236}">
                <a16:creationId xmlns:a16="http://schemas.microsoft.com/office/drawing/2014/main" xmlns="" id="{E1137ECC-F32C-451B-8ECA-5EFA52B49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t="17866" r="22497" b="15870"/>
          <a:stretch/>
        </p:blipFill>
        <p:spPr bwMode="auto">
          <a:xfrm>
            <a:off x="8158609" y="86743"/>
            <a:ext cx="3791102" cy="304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оргкомитет областного конкурса методической продукции по агробизн">
            <a:extLst>
              <a:ext uri="{FF2B5EF4-FFF2-40B4-BE49-F238E27FC236}">
                <a16:creationId xmlns:a16="http://schemas.microsoft.com/office/drawing/2014/main" xmlns="" id="{C831CFFB-83B8-44A0-923C-1A5FC1C7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15" y="4133523"/>
            <a:ext cx="4767118" cy="26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На Таймыре открыто крупное газовое месторождение» в блоге «Добыча и  разведка полезных ископаемых» - Сделано у на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057"/>
            <a:ext cx="5158622" cy="26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9E379-9BBB-4B44-9F34-3BC35C7B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100205"/>
            <a:ext cx="1161373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Соотнеси фигуру и формулу, по которой вычисляется её площадь.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47060"/>
              </p:ext>
            </p:extLst>
          </p:nvPr>
        </p:nvGraphicFramePr>
        <p:xfrm>
          <a:off x="1866950" y="1337846"/>
          <a:ext cx="9155678" cy="537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Документ" r:id="rId4" imgW="6685441" imgH="3927011" progId="Word.Document.12">
                  <p:embed/>
                </p:oleObj>
              </mc:Choice>
              <mc:Fallback>
                <p:oleObj name="Документ" r:id="rId4" imgW="6685441" imgH="3927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50" y="1337846"/>
                        <a:ext cx="9155678" cy="5379042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3190418" y="1739997"/>
            <a:ext cx="3247402" cy="1700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041611" y="2528829"/>
            <a:ext cx="3403178" cy="2138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90418" y="2708174"/>
            <a:ext cx="3247402" cy="729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845172" y="1920179"/>
            <a:ext cx="3592648" cy="2305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070918" y="4781665"/>
            <a:ext cx="3366902" cy="7384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61535" y="4131340"/>
            <a:ext cx="3341444" cy="16640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7BAF9A-067D-4C10-9B30-352C92101DBB}"/>
              </a:ext>
            </a:extLst>
          </p:cNvPr>
          <p:cNvSpPr/>
          <p:nvPr/>
        </p:nvSpPr>
        <p:spPr>
          <a:xfrm>
            <a:off x="6437820" y="5904773"/>
            <a:ext cx="997751" cy="53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9E379-9BBB-4B44-9F34-3BC35C7B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100205"/>
            <a:ext cx="1161373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Соотнеси фигуру и формулу, по которой вычисляется её площадь.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76151" y="3459892"/>
            <a:ext cx="3575222" cy="133453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0292" y="1927654"/>
            <a:ext cx="3723503" cy="37482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E4D1AA-51FE-43D6-BF20-CE2CEA7181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6"/>
          <a:stretch/>
        </p:blipFill>
        <p:spPr bwMode="auto">
          <a:xfrm>
            <a:off x="1762539" y="1272209"/>
            <a:ext cx="9395791" cy="505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20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r="69806" b="13491"/>
          <a:stretch/>
        </p:blipFill>
        <p:spPr>
          <a:xfrm>
            <a:off x="5924234" y="1655036"/>
            <a:ext cx="4926227" cy="44609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66638" y="2320836"/>
            <a:ext cx="411892" cy="17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6" y="108751"/>
            <a:ext cx="10515600" cy="95092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Написать ответ в задаче: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6" r="53730" b="9180"/>
          <a:stretch/>
        </p:blipFill>
        <p:spPr>
          <a:xfrm>
            <a:off x="302355" y="1640794"/>
            <a:ext cx="5277683" cy="4460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7346" y="980904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1 вариант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3405" y="1020291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2 вариант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0332" y="2098393"/>
                <a:ext cx="11228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B050"/>
                    </a:solidFill>
                  </a:rPr>
                  <a:t>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332" y="2098393"/>
                <a:ext cx="1122871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11413" t="-7955" b="-3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911053" y="2626417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00B050"/>
                    </a:solidFill>
                  </a:rPr>
                  <a:t>45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053" y="2626417"/>
                <a:ext cx="1122871" cy="532966"/>
              </a:xfrm>
              <a:prstGeom prst="rect">
                <a:avLst/>
              </a:prstGeom>
              <a:blipFill rotWithShape="0">
                <a:blip r:embed="rId6"/>
                <a:stretch>
                  <a:fillRect l="-11413" t="-919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816401" y="4381007"/>
                <a:ext cx="1188775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B050"/>
                    </a:solidFill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01" y="4381007"/>
                <a:ext cx="1188775" cy="532966"/>
              </a:xfrm>
              <a:prstGeom prst="rect">
                <a:avLst/>
              </a:prstGeom>
              <a:blipFill rotWithShape="0">
                <a:blip r:embed="rId7"/>
                <a:stretch>
                  <a:fillRect l="-10256" t="-919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900409" y="5256177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00B050"/>
                    </a:solidFill>
                  </a:rPr>
                  <a:t>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09" y="5256177"/>
                <a:ext cx="1122871" cy="532966"/>
              </a:xfrm>
              <a:prstGeom prst="rect">
                <a:avLst/>
              </a:prstGeom>
              <a:blipFill rotWithShape="0">
                <a:blip r:embed="rId8"/>
                <a:stretch>
                  <a:fillRect l="-10870" t="-7955" b="-3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488989" y="4416944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00B050"/>
                    </a:solidFill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89" y="4416944"/>
                <a:ext cx="1122871" cy="532966"/>
              </a:xfrm>
              <a:prstGeom prst="rect">
                <a:avLst/>
              </a:prstGeom>
              <a:blipFill rotWithShape="0">
                <a:blip r:embed="rId9"/>
                <a:stretch>
                  <a:fillRect l="-10811" t="-919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473664" y="5455899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00B050"/>
                    </a:solidFill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64" y="5455899"/>
                <a:ext cx="1122871" cy="532966"/>
              </a:xfrm>
              <a:prstGeom prst="rect">
                <a:avLst/>
              </a:prstGeom>
              <a:blipFill rotWithShape="0">
                <a:blip r:embed="rId10"/>
                <a:stretch>
                  <a:fillRect l="-11413" t="-919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488988" y="2140850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00B050"/>
                    </a:solidFill>
                  </a:rPr>
                  <a:t>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88" y="2140850"/>
                <a:ext cx="1122871" cy="532966"/>
              </a:xfrm>
              <a:prstGeom prst="rect">
                <a:avLst/>
              </a:prstGeom>
              <a:blipFill rotWithShape="0">
                <a:blip r:embed="rId11"/>
                <a:stretch>
                  <a:fillRect l="-10811" t="-7955" b="-3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88988" y="3113090"/>
                <a:ext cx="11228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00B050"/>
                    </a:solidFill>
                  </a:rPr>
                  <a:t>22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88" y="3113090"/>
                <a:ext cx="1122871" cy="532966"/>
              </a:xfrm>
              <a:prstGeom prst="rect">
                <a:avLst/>
              </a:prstGeom>
              <a:blipFill rotWithShape="0">
                <a:blip r:embed="rId12"/>
                <a:stretch>
                  <a:fillRect l="-10811" t="-919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60702" y="271588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9м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22726" y="3803248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</a:rPr>
              <a:t>11см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816401" y="3263533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</a:rPr>
              <a:t>12 см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900409" y="3871246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</a:rPr>
              <a:t>7 см</a:t>
            </a:r>
          </a:p>
        </p:txBody>
      </p:sp>
      <p:pic>
        <p:nvPicPr>
          <p:cNvPr id="5126" name="Рисунок 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6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6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6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6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3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едзи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692FF04-FDCF-4B0C-9B68-579D4974C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2" y="132897"/>
            <a:ext cx="3373740" cy="3431117"/>
          </a:xfrm>
        </p:spPr>
      </p:pic>
      <p:pic>
        <p:nvPicPr>
          <p:cNvPr id="7" name="Рисунок 6" descr="Изображение выглядит как седзи, здание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7EE3688-582C-4CBA-9F59-EF6E7EF05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44" b="83378" l="14673" r="94813">
                        <a14:foregroundMark x1="14673" y1="47855" x2="14673" y2="47855"/>
                        <a14:foregroundMark x1="15374" y1="42627" x2="17103" y2="78418"/>
                        <a14:foregroundMark x1="17103" y1="78418" x2="25327" y2="82775"/>
                        <a14:foregroundMark x1="50953" y1="87449" x2="55093" y2="88204"/>
                        <a14:foregroundMark x1="25327" y1="82775" x2="43531" y2="86095"/>
                        <a14:foregroundMark x1="55093" y1="88204" x2="61695" y2="87465"/>
                        <a14:foregroundMark x1="67753" y1="86608" x2="81869" y2="56702"/>
                        <a14:foregroundMark x1="81869" y1="56702" x2="83224" y2="44906"/>
                        <a14:foregroundMark x1="83224" y1="44906" x2="77336" y2="33780"/>
                        <a14:foregroundMark x1="77336" y1="33780" x2="43084" y2="30161"/>
                        <a14:foregroundMark x1="43084" y1="30161" x2="42336" y2="30429"/>
                        <a14:foregroundMark x1="15670" y1="85024" x2="13785" y2="83780"/>
                        <a14:foregroundMark x1="23738" y1="90349" x2="19623" y2="87633"/>
                        <a14:foregroundMark x1="13785" y1="83780" x2="10140" y2="70107"/>
                        <a14:foregroundMark x1="10140" y1="70107" x2="12196" y2="47520"/>
                        <a14:foregroundMark x1="12196" y1="47520" x2="15280" y2="32708"/>
                        <a14:foregroundMark x1="21179" y1="22212" x2="21495" y2="21649"/>
                        <a14:foregroundMark x1="15280" y1="32708" x2="18644" y2="26722"/>
                        <a14:foregroundMark x1="21495" y1="21649" x2="39439" y2="13405"/>
                        <a14:foregroundMark x1="39439" y1="13405" x2="50935" y2="13472"/>
                        <a14:foregroundMark x1="50935" y1="13472" x2="84019" y2="16756"/>
                        <a14:foregroundMark x1="92710" y1="22800" x2="93271" y2="23190"/>
                        <a14:foregroundMark x1="84019" y1="16756" x2="92702" y2="22795"/>
                        <a14:foregroundMark x1="93410" y1="29523" x2="94486" y2="78619"/>
                        <a14:foregroundMark x1="93331" y1="25936" x2="93335" y2="26102"/>
                        <a14:foregroundMark x1="93271" y1="23190" x2="93290" y2="24035"/>
                        <a14:foregroundMark x1="78156" y1="89036" x2="76729" y2="89946"/>
                        <a14:foregroundMark x1="94486" y1="78619" x2="81166" y2="87116"/>
                        <a14:foregroundMark x1="76729" y1="89946" x2="30000" y2="93968"/>
                        <a14:foregroundMark x1="30000" y1="93968" x2="21402" y2="88137"/>
                        <a14:foregroundMark x1="20254" y1="85711" x2="11542" y2="67292"/>
                        <a14:foregroundMark x1="21402" y1="88137" x2="21041" y2="87374"/>
                        <a14:foregroundMark x1="11542" y1="67292" x2="7804" y2="28485"/>
                        <a14:foregroundMark x1="13807" y1="21336" x2="20187" y2="13740"/>
                        <a14:foregroundMark x1="7804" y1="28485" x2="12702" y2="22652"/>
                        <a14:foregroundMark x1="20187" y1="13740" x2="33037" y2="14745"/>
                        <a14:foregroundMark x1="33037" y1="14745" x2="35794" y2="17158"/>
                        <a14:foregroundMark x1="23037" y1="30295" x2="43131" y2="32842"/>
                        <a14:foregroundMark x1="39019" y1="19303" x2="66741" y2="25175"/>
                        <a14:foregroundMark x1="76048" y1="24314" x2="76292" y2="24184"/>
                        <a14:foregroundMark x1="89019" y1="84987" x2="39907" y2="76743"/>
                        <a14:foregroundMark x1="39907" y1="76743" x2="32056" y2="81434"/>
                        <a14:foregroundMark x1="32056" y1="81434" x2="30701" y2="83512"/>
                        <a14:foregroundMark x1="91262" y1="82373" x2="89860" y2="49464"/>
                        <a14:foregroundMark x1="89860" y1="49464" x2="91822" y2="38271"/>
                        <a14:foregroundMark x1="91822" y1="38271" x2="81869" y2="36126"/>
                        <a14:foregroundMark x1="91495" y1="30496" x2="92531" y2="29617"/>
                        <a14:foregroundMark x1="40981" y1="56971" x2="48178" y2="59786"/>
                        <a14:foregroundMark x1="48178" y1="59786" x2="63785" y2="56032"/>
                        <a14:foregroundMark x1="63785" y1="56032" x2="67991" y2="58177"/>
                        <a14:backgroundMark x1="91168" y1="27011" x2="91168" y2="27011"/>
                        <a14:backgroundMark x1="89112" y1="26676" x2="89112" y2="26676"/>
                        <a14:backgroundMark x1="90140" y1="26676" x2="92150" y2="26743"/>
                        <a14:backgroundMark x1="86869" y1="27212" x2="93972" y2="27681"/>
                        <a14:backgroundMark x1="93598" y1="27681" x2="94813" y2="27145"/>
                        <a14:backgroundMark x1="94206" y1="27078" x2="83411" y2="26810"/>
                        <a14:backgroundMark x1="93972" y1="27949" x2="92243" y2="20912"/>
                        <a14:backgroundMark x1="95421" y1="25067" x2="76355" y2="24330"/>
                        <a14:backgroundMark x1="88925" y1="26676" x2="72056" y2="24799"/>
                        <a14:backgroundMark x1="72103" y1="22788" x2="63551" y2="23123"/>
                        <a14:backgroundMark x1="72850" y1="26273" x2="64346" y2="26072"/>
                        <a14:backgroundMark x1="62710" y1="26005" x2="62710" y2="26005"/>
                        <a14:backgroundMark x1="64766" y1="25804" x2="56822" y2="25871"/>
                        <a14:backgroundMark x1="55374" y1="26408" x2="55374" y2="26408"/>
                        <a14:backgroundMark x1="53178" y1="26072" x2="53178" y2="26072"/>
                        <a14:backgroundMark x1="44019" y1="25536" x2="44019" y2="25536"/>
                        <a14:backgroundMark x1="48692" y1="25402" x2="53178" y2="26340"/>
                        <a14:backgroundMark x1="47290" y1="25335" x2="39252" y2="25000"/>
                        <a14:backgroundMark x1="39252" y1="25000" x2="36262" y2="26810"/>
                        <a14:backgroundMark x1="37944" y1="25670" x2="30093" y2="25402"/>
                        <a14:backgroundMark x1="30093" y1="25402" x2="27991" y2="24263"/>
                        <a14:backgroundMark x1="28178" y1="25469" x2="16215" y2="21381"/>
                        <a14:backgroundMark x1="22103" y1="24397" x2="12383" y2="21850"/>
                        <a14:backgroundMark x1="18084" y1="86662" x2="18084" y2="86662"/>
                        <a14:backgroundMark x1="16869" y1="86394" x2="21308" y2="86796"/>
                        <a14:backgroundMark x1="16075" y1="86059" x2="17056" y2="85791"/>
                        <a14:backgroundMark x1="16495" y1="85188" x2="16495" y2="85188"/>
                        <a14:backgroundMark x1="19299" y1="86394" x2="15841" y2="85456"/>
                        <a14:backgroundMark x1="41822" y1="87601" x2="50794" y2="87802"/>
                        <a14:backgroundMark x1="46121" y1="86528" x2="43692" y2="86461"/>
                        <a14:backgroundMark x1="48738" y1="87131" x2="45514" y2="87064"/>
                        <a14:backgroundMark x1="61542" y1="87802" x2="77009" y2="88472"/>
                        <a14:backgroundMark x1="59953" y1="86863" x2="77009" y2="88472"/>
                        <a14:backgroundMark x1="74953" y1="87534" x2="84112" y2="88941"/>
                        <a14:backgroundMark x1="85701" y1="88941" x2="79439" y2="87668"/>
                        <a14:backgroundMark x1="21682" y1="24732" x2="19626" y2="24665"/>
                        <a14:backgroundMark x1="20047" y1="25536" x2="17991" y2="25804"/>
                        <a14:backgroundMark x1="76729" y1="27815" x2="76729" y2="27815"/>
                        <a14:backgroundMark x1="87056" y1="27815" x2="87056" y2="28083"/>
                        <a14:backgroundMark x1="89720" y1="28150" x2="86028" y2="28351"/>
                        <a14:backgroundMark x1="93178" y1="28552" x2="91308" y2="28753"/>
                        <a14:backgroundMark x1="70841" y1="27078" x2="68364" y2="27346"/>
                        <a14:backgroundMark x1="66776" y1="27011" x2="66729" y2="27882"/>
                        <a14:backgroundMark x1="65140" y1="26340" x2="64720" y2="27815"/>
                        <a14:backgroundMark x1="63084" y1="26877" x2="64533" y2="27212"/>
                        <a14:backgroundMark x1="64907" y1="27815" x2="63318" y2="27748"/>
                        <a14:backgroundMark x1="50514" y1="25737" x2="50514" y2="27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6005" r="5894" b="12334"/>
          <a:stretch/>
        </p:blipFill>
        <p:spPr>
          <a:xfrm rot="21540000">
            <a:off x="5185504" y="243960"/>
            <a:ext cx="5341827" cy="280412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едз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65FEE77-DC96-49DC-94F9-C2156FF5B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94" y="3560038"/>
            <a:ext cx="4463583" cy="3100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513623-33DC-4A47-A36D-05C9CA66EC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r="5609" b="2853"/>
          <a:stretch/>
        </p:blipFill>
        <p:spPr>
          <a:xfrm>
            <a:off x="599762" y="3794136"/>
            <a:ext cx="3141859" cy="29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6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B657C3-0E56-4E30-8FD6-66AAF94F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602" y="340469"/>
            <a:ext cx="6457071" cy="4991185"/>
          </a:xfrm>
        </p:spPr>
        <p:txBody>
          <a:bodyPr>
            <a:noAutofit/>
          </a:bodyPr>
          <a:lstStyle/>
          <a:p>
            <a:endParaRPr lang="ru-RU" sz="3400" dirty="0"/>
          </a:p>
        </p:txBody>
      </p:sp>
      <p:pic>
        <p:nvPicPr>
          <p:cNvPr id="4" name="Рисунок 3" descr="Купить коттедж в Минске и Минском районе: продажа коттеджей под Минском -  Realt">
            <a:extLst>
              <a:ext uri="{FF2B5EF4-FFF2-40B4-BE49-F238E27FC236}">
                <a16:creationId xmlns:a16="http://schemas.microsoft.com/office/drawing/2014/main" xmlns="" id="{11563530-D9F4-4EBB-8A2A-FB94EE8D84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86" y="340469"/>
            <a:ext cx="8137337" cy="54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4109CC-B2BE-4F1F-897E-9EBB322996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3" y="715567"/>
            <a:ext cx="2966282" cy="22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Укладка ПЛИТКИ на стену своими руками - YouTube">
            <a:extLst>
              <a:ext uri="{FF2B5EF4-FFF2-40B4-BE49-F238E27FC236}">
                <a16:creationId xmlns:a16="http://schemas.microsoft.com/office/drawing/2014/main" xmlns="" id="{0F162741-CD93-43AA-9CE3-8A16CE29767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4445" r="3958" b="5278"/>
          <a:stretch/>
        </p:blipFill>
        <p:spPr bwMode="auto">
          <a:xfrm>
            <a:off x="8757137" y="603315"/>
            <a:ext cx="2748170" cy="2147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Рулонный газон под ключ | Газон под ключ – цены в Москве и области">
            <a:extLst>
              <a:ext uri="{FF2B5EF4-FFF2-40B4-BE49-F238E27FC236}">
                <a16:creationId xmlns:a16="http://schemas.microsoft.com/office/drawing/2014/main" xmlns="" id="{35451950-B225-4FEF-9328-E2597277B6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07" y="4067418"/>
            <a:ext cx="3510109" cy="252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8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E4A52-40F1-4D7C-85CB-8EEC1DD7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36906"/>
            <a:ext cx="6370983" cy="774562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Задание на дом: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800B945-E05F-452C-9128-27C6F477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78" t="26265" r="51199" b="10389"/>
          <a:stretch/>
        </p:blipFill>
        <p:spPr>
          <a:xfrm>
            <a:off x="6096001" y="0"/>
            <a:ext cx="5499654" cy="68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9C1231-9A3C-4FD6-83FB-91B94B74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9" y="151287"/>
            <a:ext cx="11388267" cy="3185037"/>
          </a:xfrm>
          <a:ln>
            <a:solidFill>
              <a:srgbClr val="E7E6E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 </a:t>
            </a:r>
            <a:r>
              <a:rPr lang="ru-RU" sz="2400" dirty="0"/>
              <a:t>В комнате, имеющий форму прямоугольника со сторонами 4м и 9м,установлен короб для печной трубы. Короб имеет длину и ширину 40 см   Владимир хочет  покрыть пол паркетом. (Пол под трубой паркетом не покрывается). Найдите площадь пола, которую надо покрыть паркетом.</a:t>
            </a:r>
          </a:p>
          <a:p>
            <a:pPr marL="0" indent="0">
              <a:buNone/>
            </a:pPr>
            <a:r>
              <a:rPr lang="ru-RU" sz="2400" dirty="0"/>
              <a:t>2. Сколько прямоугольных дощечек размером 10см на 70 см. потребуется для покрытия пола площадью 358400см</a:t>
            </a:r>
            <a:r>
              <a:rPr lang="ru-RU" sz="2400" baseline="30000" dirty="0"/>
              <a:t>2</a:t>
            </a:r>
            <a:r>
              <a:rPr lang="ru-RU" sz="2400" dirty="0"/>
              <a:t>  </a:t>
            </a:r>
            <a:r>
              <a:rPr lang="ru-RU" sz="2400" baseline="30000" dirty="0"/>
              <a:t> 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4109CC-B2BE-4F1F-897E-9EBB322996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" y="5262258"/>
            <a:ext cx="2170689" cy="1320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C2B5BA7-6240-45D0-AABD-464805DF5822}"/>
              </a:ext>
            </a:extLst>
          </p:cNvPr>
          <p:cNvSpPr/>
          <p:nvPr/>
        </p:nvSpPr>
        <p:spPr>
          <a:xfrm>
            <a:off x="447709" y="2591913"/>
            <a:ext cx="2184793" cy="11871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432129-0F2F-4E3F-8398-6D4E11CDD826}"/>
              </a:ext>
            </a:extLst>
          </p:cNvPr>
          <p:cNvSpPr/>
          <p:nvPr/>
        </p:nvSpPr>
        <p:spPr>
          <a:xfrm>
            <a:off x="2168676" y="2591913"/>
            <a:ext cx="463826" cy="490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BCE09A1-3E84-41DD-AAAF-EE20A037F0A0}"/>
              </a:ext>
            </a:extLst>
          </p:cNvPr>
          <p:cNvCxnSpPr/>
          <p:nvPr/>
        </p:nvCxnSpPr>
        <p:spPr>
          <a:xfrm>
            <a:off x="2155578" y="2591913"/>
            <a:ext cx="0" cy="49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A684259-58AD-419A-A06C-8075E630B255}"/>
              </a:ext>
            </a:extLst>
          </p:cNvPr>
          <p:cNvCxnSpPr/>
          <p:nvPr/>
        </p:nvCxnSpPr>
        <p:spPr>
          <a:xfrm>
            <a:off x="2155578" y="3096571"/>
            <a:ext cx="463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11924"/>
              </p:ext>
            </p:extLst>
          </p:nvPr>
        </p:nvGraphicFramePr>
        <p:xfrm>
          <a:off x="3586837" y="2750116"/>
          <a:ext cx="8262552" cy="3102981"/>
        </p:xfrm>
        <a:graphic>
          <a:graphicData uri="http://schemas.openxmlformats.org/drawingml/2006/table">
            <a:tbl>
              <a:tblPr firstRow="1" firstCol="1" bandRow="1"/>
              <a:tblGrid>
                <a:gridCol w="275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4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пола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дощечки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дощечек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C2B5BA7-6240-45D0-AABD-464805DF5822}"/>
              </a:ext>
            </a:extLst>
          </p:cNvPr>
          <p:cNvSpPr/>
          <p:nvPr/>
        </p:nvSpPr>
        <p:spPr>
          <a:xfrm>
            <a:off x="491025" y="4123722"/>
            <a:ext cx="1954873" cy="10555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7432129-0F2F-4E3F-8398-6D4E11CDD826}"/>
              </a:ext>
            </a:extLst>
          </p:cNvPr>
          <p:cNvSpPr/>
          <p:nvPr/>
        </p:nvSpPr>
        <p:spPr>
          <a:xfrm>
            <a:off x="1236548" y="4123722"/>
            <a:ext cx="463826" cy="490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36548" y="4123722"/>
            <a:ext cx="0" cy="490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00374" y="4138912"/>
            <a:ext cx="0" cy="490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223453" y="4607220"/>
            <a:ext cx="476921" cy="6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9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275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Cambria Math</vt:lpstr>
      <vt:lpstr>Times New Roman</vt:lpstr>
      <vt:lpstr>Тема Office</vt:lpstr>
      <vt:lpstr>Документ</vt:lpstr>
      <vt:lpstr>Вычисление площадей.</vt:lpstr>
      <vt:lpstr>Презентация PowerPoint</vt:lpstr>
      <vt:lpstr>Соотнеси фигуру и формулу, по которой вычисляется её площадь.</vt:lpstr>
      <vt:lpstr>Соотнеси фигуру и формулу, по которой вычисляется её площадь.</vt:lpstr>
      <vt:lpstr>Написать ответ в задаче:</vt:lpstr>
      <vt:lpstr>Презентация PowerPoint</vt:lpstr>
      <vt:lpstr>Презентация PowerPoint</vt:lpstr>
      <vt:lpstr>Задание на дом:</vt:lpstr>
      <vt:lpstr>Презентация PowerPoint</vt:lpstr>
      <vt:lpstr>Презентация PowerPoint</vt:lpstr>
      <vt:lpstr>Презентация PowerPoint</vt:lpstr>
      <vt:lpstr>Задание на дом: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Биленко Ксения Александровна</dc:creator>
  <cp:lastModifiedBy>Учетная запись Майкрософт</cp:lastModifiedBy>
  <cp:revision>61</cp:revision>
  <dcterms:created xsi:type="dcterms:W3CDTF">2022-11-21T16:15:38Z</dcterms:created>
  <dcterms:modified xsi:type="dcterms:W3CDTF">2022-11-24T06:28:19Z</dcterms:modified>
</cp:coreProperties>
</file>