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2" r:id="rId25"/>
    <p:sldId id="271" r:id="rId26"/>
    <p:sldId id="272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596" autoAdjust="0"/>
    <p:restoredTop sz="94660"/>
  </p:normalViewPr>
  <p:slideViewPr>
    <p:cSldViewPr>
      <p:cViewPr varScale="1">
        <p:scale>
          <a:sx n="68" d="100"/>
          <a:sy n="68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Toma\Desktop\&#1058;&#1072;&#1090;&#1072;&#1088;&#1089;&#1082;&#1072;&#1103;%20&#1084;&#1091;&#1079;&#1099;&#1082;&#1072;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dliteratury.ru/projects/bolshaya-karta-dlya-malenkoy-zuleykhi" TargetMode="Externa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Toma\Desktop\&#1058;&#1072;&#1090;&#1072;&#1088;&#1089;&#1082;&#1072;&#1103;%20&#1084;&#1091;&#1079;&#1099;&#1082;&#1072;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hyperlink" Target="https://citaty.info/topic/nogi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taty.info/topic/doroga" TargetMode="External"/><Relationship Id="rId5" Type="http://schemas.openxmlformats.org/officeDocument/2006/relationships/hyperlink" Target="https://citaty.info/topic/zhizn" TargetMode="Externa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F%D1%85%D0%B8%D0%BD%D0%B0,_%D0%93%D1%83%D0%B7%D0%B5%D0%BB%D1%8C_%D0%A8%D0%B0%D0%BC%D0%B8%D0%BB%D0%B5%D0%B2%D0%BD%D0%B0" TargetMode="External"/><Relationship Id="rId3" Type="http://schemas.openxmlformats.org/officeDocument/2006/relationships/hyperlink" Target="https://ru.wikipedia.org/wiki/%D0%AF%D1%81%D0%BD%D0%B0%D1%8F_%D0%9F%D0%BE%D0%BB%D1%8F%D0%BD%D0%B0_(%D0%BF%D1%80%D0%B5%D0%BC%D0%B8%D1%8F)" TargetMode="External"/><Relationship Id="rId7" Type="http://schemas.openxmlformats.org/officeDocument/2006/relationships/hyperlink" Target="https://ru.wikipedia.org/wiki/2017_%D0%B3%D0%BE%D0%B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4%D1%80%D0%B0%D0%BD%D1%86%D0%B8%D1%8F" TargetMode="External"/><Relationship Id="rId11" Type="http://schemas.openxmlformats.org/officeDocument/2006/relationships/image" Target="../media/image17.gif"/><Relationship Id="rId5" Type="http://schemas.openxmlformats.org/officeDocument/2006/relationships/hyperlink" Target="https://www.wikidata.org/wiki/Q3537592" TargetMode="External"/><Relationship Id="rId10" Type="http://schemas.openxmlformats.org/officeDocument/2006/relationships/image" Target="../media/image16.gif"/><Relationship Id="rId4" Type="http://schemas.openxmlformats.org/officeDocument/2006/relationships/hyperlink" Target="https://ru.wikipedia.org/wiki/%D0%91%D0%BE%D0%BB%D1%8C%D1%88%D0%B0%D1%8F_%D0%BA%D0%BD%D0%B8%D0%B3%D0%B0" TargetMode="External"/><Relationship Id="rId9" Type="http://schemas.openxmlformats.org/officeDocument/2006/relationships/hyperlink" Target="https://ru.wikipedia.org/wiki/%D0%9F%D1%80%D0%B5%D0%BC%D0%B8%D1%8F_%D0%A7%D0%B8%D1%82%D0%B0%D1%82%D0%B5%D0%BB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на\Desktop\наз\3-page-1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642918"/>
            <a:ext cx="4286280" cy="4786346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НОВЫЕ ИМЕНА В СОВРЕМЕННОЙ </a:t>
            </a:r>
            <a:r>
              <a:rPr lang="ru-RU" sz="4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ЛИТЕРАТУРЕ</a:t>
            </a:r>
            <a:endParaRPr lang="ru-RU" sz="40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5143512"/>
            <a:ext cx="4071934" cy="1714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учитель русского языка и литературы ГКОУ «ГСШИ №16№»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Пуговкина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Тамара Леонидовна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Татарск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714412" y="642918"/>
            <a:ext cx="304800" cy="304800"/>
          </a:xfrm>
          <a:prstGeom prst="rect">
            <a:avLst/>
          </a:prstGeom>
        </p:spPr>
      </p:pic>
      <p:pic>
        <p:nvPicPr>
          <p:cNvPr id="27650" name="Picture 2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14290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ена\Desktop\наз\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i="1" dirty="0" smtClean="0">
                <a:solidFill>
                  <a:srgbClr val="FF0000"/>
                </a:solidFill>
              </a:rPr>
              <a:t>Отзыв о книге </a:t>
            </a:r>
            <a:r>
              <a:rPr lang="ru-RU" sz="2800" i="1" dirty="0" err="1" smtClean="0">
                <a:solidFill>
                  <a:srgbClr val="FF0000"/>
                </a:solidFill>
              </a:rPr>
              <a:t>Яхиной</a:t>
            </a:r>
            <a:r>
              <a:rPr lang="ru-RU" sz="2800" i="1" dirty="0" smtClean="0">
                <a:solidFill>
                  <a:srgbClr val="FF0000"/>
                </a:solidFill>
              </a:rPr>
              <a:t> «</a:t>
            </a:r>
            <a:r>
              <a:rPr lang="ru-RU" sz="2800" i="1" dirty="0" err="1" smtClean="0">
                <a:solidFill>
                  <a:srgbClr val="FF0000"/>
                </a:solidFill>
              </a:rPr>
              <a:t>Зулейха</a:t>
            </a:r>
            <a:r>
              <a:rPr lang="ru-RU" sz="2800" i="1" dirty="0" smtClean="0">
                <a:solidFill>
                  <a:srgbClr val="FF0000"/>
                </a:solidFill>
              </a:rPr>
              <a:t> открывает глаза»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714488"/>
            <a:ext cx="78581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Писательница Людмила Улицкая: «Этот роман принадлежит тому роду литературы, который, казалось бы, совершенно утрачен со времени распада СССР. У нас была прекрасная плеяда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двукультурных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писателей, которые принадлежали одному из этносов, населяющих империю, но писавших на русском языке. Фазиль Искандер, Юрий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Рытхэу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Анатолий Ким,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Олжас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Сулейменов,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Чингиз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Айтматов… Традиции этой школы – глубокое знание национального материала, любовь к своему народу, исполненное достоинства и уважения отношение к людям других национальностей, деликатное прикосновение к фольклору. Казалось бы, продолжения этому не будет, исчезнувший материк. Но произошло редкое и радостное событие – пришел новый прозаик, молодая татарская женщина Гузель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Яхина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легко встала в ряд этих мастеров. И для меня остается загадкой, как удалось молодому автору создать такое мощное произведение, прославляющее любовь и нежность в аду… Я от души поздравляю автора с прекрасной премьерой, а читателей – с великолепной прозой. Это блестящий старт».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9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ена\Desktop\наз\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Творческие планы  Гузель </a:t>
            </a:r>
            <a:r>
              <a:rPr lang="ru-RU" sz="3600" i="1" dirty="0" err="1" smtClean="0">
                <a:solidFill>
                  <a:srgbClr val="FF0000"/>
                </a:solidFill>
              </a:rPr>
              <a:t>Яхиной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85736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821537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«Пока мои книги читают, я буду писать. Не строю далеких и смелых планов. У меня есть третья история, я хотела бы написать ее — вот и весь мой план на ближайшие два года»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ена\Desktop\наз\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 Гузель </a:t>
            </a:r>
            <a:r>
              <a:rPr lang="ru-RU" sz="3600" i="1" dirty="0" err="1" smtClean="0">
                <a:solidFill>
                  <a:srgbClr val="FF0000"/>
                </a:solidFill>
              </a:rPr>
              <a:t>Яхина</a:t>
            </a:r>
            <a:r>
              <a:rPr lang="ru-RU" sz="3600" i="1" dirty="0" smtClean="0">
                <a:solidFill>
                  <a:srgbClr val="FF0000"/>
                </a:solidFill>
              </a:rPr>
              <a:t> сейчас 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85736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82153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571612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Одновременно с работой над романом Гузель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Шамилевна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пишет сценарии для российских телевизионных сериалов, которые, по словам автора, должны сменить в эфире российских телеканалов стандартные, снятые будто по шаблону, многосерийные киноленты.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ена\Desktop\наз\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 Достижение писательницы   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857364"/>
            <a:ext cx="7715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Использование текстов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Яхиной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«Тотальном диктанте» в 2018 году. Три небольших отрывка из будущего романа Гузель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Шамилевны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«Дети мои» прочтет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Яхина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лично в рамках популяризации русского языка и повышения уровня грамотности. Всего в «Тотальный диктант» вошли 3 текста под названием «Утро», «День», «Вечер», в которых автор рассказывает о жизни учителя деревенской школы.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82153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24" y="1600200"/>
            <a:ext cx="6785551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85736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82153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Алена\Desktop\наз\2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785794"/>
            <a:ext cx="5007500" cy="55235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36096" y="785794"/>
            <a:ext cx="33935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Зулейха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открывает глаза" основана на семейной истории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Яхиной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прототипом главной героини стала ее бабушка.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Зулейху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татарскую крестьянку из глухой деревни - вместе с другими переселенцами отправляют в вагоне-теплушке в Сибирь. В тайге, на берегах Ангары сотни переселенцев - крестьяне, интеллигенты, деклассированный элемент, уголовники, люди разных вероисповеданий и национальностей - вместе ежедневно борются за жизнь в тяжелейших ус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ловиях.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8628380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24" y="1600200"/>
            <a:ext cx="6785551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85736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82153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Алена\Desktop\наз\2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785794"/>
            <a:ext cx="3393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33" y="274638"/>
            <a:ext cx="6465657" cy="63227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214" y="868363"/>
            <a:ext cx="19068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героиня, татарская крестьянка 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Большая карта для маленькой Зулейхи"/>
              </a:rPr>
              <a:t>Зулейха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живет в мрачном замкнутом мирке, где есть место вере в Аллаха, домовым, духам, патриархальным, прадедовским, порядкам. И она жила бы и дальше в этом без пяти минут средневековье, если бы не обстоятельства, которые вынуждают ее переместиться в мир современный.</a:t>
            </a:r>
          </a:p>
        </p:txBody>
      </p:sp>
    </p:spTree>
    <p:extLst>
      <p:ext uri="{BB962C8B-B14F-4D97-AF65-F5344CB8AC3E}">
        <p14:creationId xmlns="" xmlns:p14="http://schemas.microsoft.com/office/powerpoint/2010/main" val="2261817033"/>
      </p:ext>
    </p:ext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24" y="1600200"/>
            <a:ext cx="6785551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85736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82153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Алена\Desktop\наз\2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785794"/>
            <a:ext cx="3393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44018"/>
            <a:ext cx="8506148" cy="498132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198" y="620688"/>
            <a:ext cx="7283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Череда трагических событий, происходящих с ней, непостижимым образом приводит ее к внутреннему освобождению, к сильному изменению ее как личности.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2805963393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24" y="1600200"/>
            <a:ext cx="6785551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85736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82153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Алена\Desktop\наз\2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785794"/>
            <a:ext cx="3393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1000"/>
            <a:ext cx="8578156" cy="62883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43808" y="381000"/>
            <a:ext cx="6005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Старая какая дама, а смелая. Или оттого и смелая, что старая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59708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24" y="1600200"/>
            <a:ext cx="6785551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85736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82153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Алена\Desktop\наз\2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785794"/>
            <a:ext cx="3393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8"/>
            <a:ext cx="8506148" cy="63227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8597" y="476672"/>
            <a:ext cx="16951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говорила мама: главное в любом деле – руки и голова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6257545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24" y="1600200"/>
            <a:ext cx="6785551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85736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82153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Алена\Desktop\наз\2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785794"/>
            <a:ext cx="3393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432125"/>
            <a:ext cx="8572500" cy="51652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2900" y="785795"/>
            <a:ext cx="7845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 всего 30 лет и 15 лет из них она замужем. Несомненно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любовь — одна из центральных тем романа. </a:t>
            </a:r>
          </a:p>
        </p:txBody>
      </p:sp>
    </p:spTree>
    <p:extLst>
      <p:ext uri="{BB962C8B-B14F-4D97-AF65-F5344CB8AC3E}">
        <p14:creationId xmlns="" xmlns:p14="http://schemas.microsoft.com/office/powerpoint/2010/main" val="1307196530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на\Desktop\наз\3-page-1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332656"/>
            <a:ext cx="3898776" cy="142775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Дата рождения: 1 июля 1977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1785927"/>
            <a:ext cx="4718898" cy="507207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/>
              <a:t>Гузель появилась на свет 1 июня 1977 года в Казани в семье врача и инженера. С русской литературой и поэзией девочку познакомила бабушка – учительница русского языка и литературы. Писательница окончила Казанский педагогический институт, англо-германское отделение факультета иностранных языков. В 1999 году она переехала в Москву, где и сейчас работает в немецкой маркетинговой компании. Писательница любит смотреть советское кино, перечитала все произведения Людмилы Улицкой и Евгения </a:t>
            </a:r>
            <a:r>
              <a:rPr lang="ru-RU" sz="2000" dirty="0" err="1" smtClean="0"/>
              <a:t>Водолазкина</a:t>
            </a:r>
            <a:r>
              <a:rPr lang="ru-RU" sz="2000" dirty="0" smtClean="0"/>
              <a:t>. В 2018 она стала автором «Тотального диктанта». Гузель замужем, воспитывает дочь.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на\Desktop\наз\YAhina-foto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0"/>
            <a:ext cx="4067945" cy="58772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436096" y="5993904"/>
            <a:ext cx="370790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Гузель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Яхина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Алена\Desktop\наз\108013436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42900"/>
            <a:ext cx="1512168" cy="2160240"/>
          </a:xfrm>
          <a:prstGeom prst="rect">
            <a:avLst/>
          </a:prstGeom>
          <a:noFill/>
        </p:spPr>
      </p:pic>
      <p:pic>
        <p:nvPicPr>
          <p:cNvPr id="8" name="Татарск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714412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build="p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24" y="1600200"/>
            <a:ext cx="6785551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85736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82153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Алена\Desktop\наз\2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785794"/>
            <a:ext cx="3393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00" y="785795"/>
            <a:ext cx="7845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главный герой книги — мужчина, причем мужчина другой национальности, другого вероисповедания, из другого социального класса.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432124"/>
            <a:ext cx="8543956" cy="50932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1931649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24" y="1600200"/>
            <a:ext cx="6785551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85736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82153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Алена\Desktop\наз\2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785794"/>
            <a:ext cx="3393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00" y="785795"/>
            <a:ext cx="7845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692696"/>
            <a:ext cx="6014472" cy="590465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585912" y="620688"/>
            <a:ext cx="21580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истории они являют собой полные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на протяжении всего романа движутся навстречу друг другу и в конце концов оказываются вместе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“Игнатов не понимал, как можно любить женщину. Любить можно великие вещи: революцию, партию, свою страну. А женщину? Да как вообще можно одним и тем же словом выражать свое отношение к таким разным величинам – словно класть на две чаши весов какую-то бабу и Революцию?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982602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24" y="1600200"/>
            <a:ext cx="6785551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85736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82153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Алена\Desktop\наз\2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785794"/>
            <a:ext cx="3393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00" y="785795"/>
            <a:ext cx="7845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0" y="1510736"/>
            <a:ext cx="8578157" cy="512751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71471" y="692696"/>
            <a:ext cx="7816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дойти до цели, человеку нужно только одно – идти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Ей казалось, что она видит жизнь. Позже оказывалось, что она видела смерть.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3049200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24" y="1600200"/>
            <a:ext cx="6785551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85736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82153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Алена\Desktop\наз\2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577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785794"/>
            <a:ext cx="3393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00" y="785795"/>
            <a:ext cx="7845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6" y="620688"/>
            <a:ext cx="6827944" cy="58563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2220" y="620689"/>
            <a:ext cx="18237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Цитаты на тему &quot;жизнь&quot;"/>
              </a:rPr>
              <a:t>Жизнь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сложная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Цитаты на тему &quot;дорога&quot;"/>
              </a:rPr>
              <a:t>дорога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Сложная и длинная. Иногда хочется сесть на обочине и вытянуть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Цитаты на тему &quot;ноги&quot;"/>
              </a:rPr>
              <a:t>ноги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пусть все катится мимо, хоть в саму преисподнюю, – садись, вытягивай, можно!</a:t>
            </a:r>
          </a:p>
        </p:txBody>
      </p:sp>
    </p:spTree>
    <p:extLst>
      <p:ext uri="{BB962C8B-B14F-4D97-AF65-F5344CB8AC3E}">
        <p14:creationId xmlns="" xmlns:p14="http://schemas.microsoft.com/office/powerpoint/2010/main" val="2977221197"/>
      </p:ext>
    </p:ext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24" y="1600200"/>
            <a:ext cx="6785551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85736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82153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Алена\Desktop\наз\2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785794"/>
            <a:ext cx="3393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00" y="785795"/>
            <a:ext cx="7845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5"/>
            <a:ext cx="8363272" cy="570800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3528" y="6126163"/>
            <a:ext cx="7641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Уезжать – это немножко умирать.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027779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ена\Desktop\наз\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 Подведение итогов:   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85736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82153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997839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Мы так и не нашли четкого ответа на вопрос, что хотела сказать Гузель своим романом. Хочется думать, что писала она именно об этом – «о любви и обретении себя в совершенно непригодных к этому условиях».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известно, в прошлом мы всегда ищем ответы на вопросы дня сегодняшнего. Что делать, если условия для жизни на Земле почти всегда - непригодные...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ена\Desktop\наз\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9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85736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82153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2213" y="1830327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0072" y="2690336"/>
            <a:ext cx="3352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52626"/>
                </a:solidFill>
                <a:latin typeface="Times New Roman" pitchFamily="18" charset="0"/>
                <a:cs typeface="Times New Roman" pitchFamily="18" charset="0"/>
              </a:rPr>
              <a:t>Удивительно, как могут быть похожи люди и ангелы</a:t>
            </a:r>
            <a:r>
              <a:rPr lang="ru-RU" dirty="0" smtClean="0">
                <a:solidFill>
                  <a:srgbClr val="25262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992" y="785652"/>
            <a:ext cx="33799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52626"/>
                </a:solidFill>
                <a:latin typeface="Times New Roman" pitchFamily="18" charset="0"/>
                <a:cs typeface="Times New Roman" pitchFamily="18" charset="0"/>
              </a:rPr>
              <a:t>Мысли - не речка, плотиной не перегородишь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4005065"/>
            <a:ext cx="2779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52626"/>
                </a:solidFill>
                <a:latin typeface="Times New Roman" pitchFamily="18" charset="0"/>
                <a:cs typeface="Times New Roman" pitchFamily="18" charset="0"/>
              </a:rPr>
              <a:t>Сила – она свыше </a:t>
            </a:r>
            <a:r>
              <a:rPr lang="ru-RU" sz="2400" dirty="0" smtClean="0">
                <a:solidFill>
                  <a:srgbClr val="252626"/>
                </a:solidFill>
                <a:latin typeface="Times New Roman" pitchFamily="18" charset="0"/>
                <a:cs typeface="Times New Roman" pitchFamily="18" charset="0"/>
              </a:rPr>
              <a:t>дается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4952494"/>
            <a:ext cx="3178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52626"/>
                </a:solidFill>
                <a:latin typeface="Times New Roman" pitchFamily="18" charset="0"/>
                <a:cs typeface="Times New Roman" pitchFamily="18" charset="0"/>
              </a:rPr>
              <a:t>Работа - украшение </a:t>
            </a:r>
            <a:r>
              <a:rPr lang="ru-RU" sz="2000" dirty="0" smtClean="0">
                <a:solidFill>
                  <a:srgbClr val="252626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65688" y="785652"/>
            <a:ext cx="41354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52626"/>
                </a:solidFill>
                <a:latin typeface="Times New Roman" pitchFamily="18" charset="0"/>
                <a:cs typeface="Times New Roman" pitchFamily="18" charset="0"/>
              </a:rPr>
              <a:t>Так, чувства, костер эмоций. Горит - приятно, перегорит - сдунешь пепел, и дальше живешь.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762" y="2690336"/>
            <a:ext cx="425824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 из окна в трубочку не свернешь, в чемодан не положишь.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4952494"/>
            <a:ext cx="45080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52626"/>
                </a:solidFill>
                <a:latin typeface="Times New Roman" pitchFamily="18" charset="0"/>
                <a:cs typeface="Times New Roman" pitchFamily="18" charset="0"/>
              </a:rPr>
              <a:t>Работай, </a:t>
            </a:r>
            <a:r>
              <a:rPr lang="ru-RU" sz="2000" dirty="0" err="1">
                <a:solidFill>
                  <a:srgbClr val="252626"/>
                </a:solidFill>
                <a:latin typeface="Times New Roman" pitchFamily="18" charset="0"/>
                <a:cs typeface="Times New Roman" pitchFamily="18" charset="0"/>
              </a:rPr>
              <a:t>Зулейха</a:t>
            </a:r>
            <a:r>
              <a:rPr lang="ru-RU" sz="2000" dirty="0">
                <a:solidFill>
                  <a:srgbClr val="252626"/>
                </a:solidFill>
                <a:latin typeface="Times New Roman" pitchFamily="18" charset="0"/>
                <a:cs typeface="Times New Roman" pitchFamily="18" charset="0"/>
              </a:rPr>
              <a:t>, работай. Как там мама говорила? Работа отгоняет печаль. Ох, мама, моя печаль не слушается твоих поговорок</a:t>
            </a:r>
            <a:r>
              <a:rPr lang="ru-RU" sz="2000" dirty="0" smtClean="0">
                <a:solidFill>
                  <a:srgbClr val="252626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3565524"/>
            <a:ext cx="25592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52626"/>
                </a:solidFill>
                <a:latin typeface="Times New Roman" pitchFamily="18" charset="0"/>
                <a:cs typeface="Times New Roman" pitchFamily="18" charset="0"/>
              </a:rPr>
              <a:t>"О чем вы, деточка! Грехи у нас здесь - совсем другие</a:t>
            </a:r>
            <a:r>
              <a:rPr lang="ru-RU" sz="2000" dirty="0" smtClean="0">
                <a:solidFill>
                  <a:srgbClr val="252626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71800" y="3290948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"...патрон входит мягко, с нежным звуком, похожим на поцелуй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."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14414" y="1928802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Цитаты из произведения.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3" grpId="0"/>
      <p:bldP spid="14" grpId="0"/>
      <p:bldP spid="15" grpId="0"/>
      <p:bldP spid="15" grpId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ена\Desktop\наз\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285" y="0"/>
            <a:ext cx="9447446" cy="70855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85736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82153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2213" y="1830327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992" y="785652"/>
            <a:ext cx="3379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65688" y="785652"/>
            <a:ext cx="4135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762" y="2690336"/>
            <a:ext cx="42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6773302"/>
      </p:ext>
    </p:extLst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на\Desktop\наз\shablony-dlya-prezentaziy-powerpoint-1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Детство 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39552" y="1340769"/>
            <a:ext cx="8229600" cy="374441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Гузель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Шамилевна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Яхина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(в оригинале имя звучит как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Гүзәл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). Воспитанием дочери занимались не только родители, часто занятые на работе, но и дедушки с бабушками. Именно представители старшего поколения оказали существенное влияние на мировоззрение, вкусы и увлечения Гузель.</a:t>
            </a:r>
            <a:r>
              <a:rPr lang="ru-RU" sz="2400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Один из дедушек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Яхиной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преподавал немецкий язык после войны, а в свободное время вырезал фигурки животных из дерева. А вот литературный талан писательница унаследовала от второго деда, который часто рассказывал маленькой внучке сказки собственного сочинения.</a:t>
            </a:r>
            <a:r>
              <a:rPr lang="ru-RU" sz="2400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Заметив природные способности и стремление дочери к миру искусства, родители отдали Гузель в художественную школу.</a:t>
            </a:r>
          </a:p>
          <a:p>
            <a:pPr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Алена\Desktop\наз\59fc05e3055766af64c79807c1b244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72344" cy="15723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на\Desktop\наз\shablony-dlya-prezentaziy-powerpoint-1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ОБРАЗОВАНИЕ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7632848" cy="3888433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2800" b="1" i="1" dirty="0" smtClean="0">
                <a:latin typeface="Batang" pitchFamily="18" charset="-127"/>
                <a:ea typeface="Batang" pitchFamily="18" charset="-127"/>
                <a:cs typeface="Andalus" pitchFamily="18" charset="-78"/>
              </a:rPr>
              <a:t>От генов никуда не убежишь</a:t>
            </a:r>
            <a:br>
              <a:rPr lang="ru-RU" sz="2800" b="1" i="1" dirty="0" smtClean="0">
                <a:latin typeface="Batang" pitchFamily="18" charset="-127"/>
                <a:ea typeface="Batang" pitchFamily="18" charset="-127"/>
                <a:cs typeface="Andalus" pitchFamily="18" charset="-78"/>
              </a:rPr>
            </a:br>
            <a:r>
              <a:rPr lang="ru-RU" sz="2800" b="1" i="1" dirty="0" smtClean="0">
                <a:latin typeface="Batang" pitchFamily="18" charset="-127"/>
                <a:ea typeface="Batang" pitchFamily="18" charset="-127"/>
                <a:cs typeface="Andalus" pitchFamily="18" charset="-78"/>
              </a:rPr>
              <a:t> </a:t>
            </a:r>
            <a:r>
              <a:rPr lang="ru-RU" sz="2800" b="1" i="1" dirty="0" err="1" smtClean="0">
                <a:latin typeface="Batang" pitchFamily="18" charset="-127"/>
                <a:ea typeface="Batang" pitchFamily="18" charset="-127"/>
                <a:cs typeface="Andalus" pitchFamily="18" charset="-78"/>
              </a:rPr>
              <a:t>Г.Яхина</a:t>
            </a:r>
            <a:endParaRPr lang="ru-RU" sz="2800" b="1" i="1" dirty="0" smtClean="0">
              <a:latin typeface="Batang" pitchFamily="18" charset="-127"/>
              <a:ea typeface="Batang" pitchFamily="18" charset="-127"/>
              <a:cs typeface="Andalus" pitchFamily="18" charset="-78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Среднее образование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Окончила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Художественную школу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Казанский педагогический университет, факультет иностранных языков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Московская школа кино, сценарист.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лена\Desktop\наз\1372855125_pencil4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24" y="1"/>
            <a:ext cx="1412776" cy="14127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на\Desktop\наз\16899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РАБОТА 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600201"/>
            <a:ext cx="5760640" cy="26208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1999 г.- переезд в Москву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в рекламном бизнесе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в сфере маркетинга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 кино (сценарный и факультет иностранных языков)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Алена\Desktop\наз\786761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2555776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лена\Desktop\наз\fon-dlya-prezentacii-1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4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КНИЖНАЯ ПОЛКА 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499992" cy="58772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КНИГИ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Зулейха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открывает глаза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Дети мои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Швайпольт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РАССКАЗЫ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«Винтовка»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«Мотылёк»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ПУБЛИКАЦИИ 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Журнал «Нева»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Журнал «Сибирские огни»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Журнал «Октябрь»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ена\Desktop\наз\d828234478d508ff8b6e10e0d8d01879_160x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2232248" cy="3599500"/>
          </a:xfrm>
          <a:prstGeom prst="rect">
            <a:avLst/>
          </a:prstGeom>
          <a:noFill/>
        </p:spPr>
      </p:pic>
      <p:pic>
        <p:nvPicPr>
          <p:cNvPr id="2051" name="Picture 3" descr="C:\Users\Алена\Desktop\наз\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610842"/>
            <a:ext cx="2091586" cy="3247158"/>
          </a:xfrm>
          <a:prstGeom prst="rect">
            <a:avLst/>
          </a:prstGeom>
          <a:noFill/>
        </p:spPr>
      </p:pic>
      <p:pic>
        <p:nvPicPr>
          <p:cNvPr id="2053" name="Picture 5" descr="C:\Users\Алена\Desktop\наз\giphy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692774"/>
            <a:ext cx="1948703" cy="21652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на\Desktop\наз\79788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ТИТУЛЫ, НАГРАДЫ, ПРЕМИИ </a:t>
            </a:r>
            <a:endParaRPr lang="ru-RU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23728" y="1556792"/>
            <a:ext cx="5400600" cy="377301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Лауреат премии «Книга года» («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Зулейха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открывает глаза»)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 — Лауреат премии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Ясная Поляна (премия)"/>
              </a:rPr>
              <a:t>Ясная Поляна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номинация «XXI век» (за роман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Зулейха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открывает глаза»)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 — Лауреат премии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tooltip="Большая книга"/>
              </a:rPr>
              <a:t>Большая книга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 за роман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Зулейха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открывает глаза»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Лауреат премии «Звездный билет» (Аксёнов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2015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prix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magazine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5" tooltip="wikidata:Q3537592"/>
              </a:rPr>
              <a:t>Transfuge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rentrée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littéraire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tooltip="Франция"/>
              </a:rPr>
              <a:t>Франция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tooltip="2017 год"/>
              </a:rPr>
              <a:t>2017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  <a:hlinkClick r:id="rId8"/>
              </a:rPr>
              <a:t>]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— Лауреат премии 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9" tooltip="Премия Читателя"/>
              </a:rPr>
              <a:t>Премия Читателя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(за роман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Зулейха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открывает глаза»)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Финалист премии «Русский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Букер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(2015)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Финалист премии «НОС» (2015)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Алена\Desktop\наз\1489936451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4044702"/>
            <a:ext cx="2250638" cy="2813298"/>
          </a:xfrm>
          <a:prstGeom prst="rect">
            <a:avLst/>
          </a:prstGeom>
          <a:noFill/>
        </p:spPr>
      </p:pic>
      <p:pic>
        <p:nvPicPr>
          <p:cNvPr id="7172" name="Picture 4" descr="C:\Users\Алена\Desktop\наз\08438179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0"/>
            <a:ext cx="142875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на\Desktop\наз\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Comic Sans MS" pitchFamily="66" charset="0"/>
              </a:rPr>
              <a:t>Книжный шкаф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88840"/>
            <a:ext cx="7571184" cy="413732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Наверное, выбор книги на полке — что впустить в себя, с каким автором и героями провести ближайшие несколько дней — это первый серьёзный выбор, который делает человек в своей жизни. Книжный шкаф, библиотека — вот те места, где у ребёнка формируется свобода выбора.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Алена\Desktop\наз\39709453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1656184" cy="19851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на\Desktop\наз\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«</a:t>
            </a:r>
            <a:r>
              <a:rPr lang="ru-RU" i="1" dirty="0" err="1" smtClean="0">
                <a:solidFill>
                  <a:srgbClr val="FF0000"/>
                </a:solidFill>
              </a:rPr>
              <a:t>Зулейха</a:t>
            </a:r>
            <a:r>
              <a:rPr lang="ru-RU" i="1" dirty="0" smtClean="0">
                <a:solidFill>
                  <a:srgbClr val="FF0000"/>
                </a:solidFill>
              </a:rPr>
              <a:t> открывает глаза</a:t>
            </a:r>
            <a:r>
              <a:rPr lang="ru-RU" i="1" dirty="0" smtClean="0"/>
              <a:t>»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Исторический роман, художественное осмысление автором переломных событий в Советском государстве 30-х годов XX столетия.</a:t>
            </a:r>
            <a:r>
              <a:rPr lang="ru-RU" sz="2800" dirty="0" smtClean="0"/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центре произведения – судьба молодой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женщины,о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желании жить вопреки всему, о любви, которая сильнее смерти, история ссыльных переселенцев: раскулаченных из деревень, питерских интеллигентов.</a:t>
            </a:r>
            <a:r>
              <a:rPr lang="ru-RU" sz="2800" dirty="0" smtClean="0"/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Стилистической особенностью книги можно считать смешение языков (татарский, русский, французский), привлечение фольклорных элементов (духи, урман,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фэрэштэ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), позволяющих осознать масштаб народной трагедии, ее интернациональность</a:t>
            </a:r>
            <a:r>
              <a:rPr lang="ru-RU" sz="2800" dirty="0" smtClean="0"/>
              <a:t>.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Алена\Desktop\наз\725333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76672"/>
            <a:ext cx="107632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1125</Words>
  <Application>Microsoft Office PowerPoint</Application>
  <PresentationFormat>Экран (4:3)</PresentationFormat>
  <Paragraphs>129</Paragraphs>
  <Slides>27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НОВЫЕ ИМЕНА В СОВРЕМЕННОЙ ЛИТЕРАТУРЕ</vt:lpstr>
      <vt:lpstr>Дата рождения: 1 июля 1977 год</vt:lpstr>
      <vt:lpstr>Детство </vt:lpstr>
      <vt:lpstr>  ОБРАЗОВАНИЕ   </vt:lpstr>
      <vt:lpstr>РАБОТА </vt:lpstr>
      <vt:lpstr>КНИЖНАЯ ПОЛКА </vt:lpstr>
      <vt:lpstr>ТИТУЛЫ, НАГРАДЫ, ПРЕМИИ </vt:lpstr>
      <vt:lpstr>Книжный шкаф</vt:lpstr>
      <vt:lpstr> «Зулейха открывает глаза» 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Дата рождения: 1 июля 1977 год</dc:title>
  <dc:creator>Алена</dc:creator>
  <cp:lastModifiedBy>Toma</cp:lastModifiedBy>
  <cp:revision>60</cp:revision>
  <dcterms:created xsi:type="dcterms:W3CDTF">2018-11-10T08:29:23Z</dcterms:created>
  <dcterms:modified xsi:type="dcterms:W3CDTF">2025-02-22T07:12:27Z</dcterms:modified>
</cp:coreProperties>
</file>