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sldIdLst>
    <p:sldId id="256" r:id="rId2"/>
    <p:sldId id="258" r:id="rId3"/>
    <p:sldId id="259" r:id="rId4"/>
    <p:sldId id="260" r:id="rId5"/>
    <p:sldId id="284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62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04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76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638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39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143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4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3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16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9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4E671-BAE9-4CBB-B252-BA5EA6AB4E06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3ED28-4B24-451D-B278-67879D793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03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6447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750"/>
              </a:spcBef>
              <a:spcAft>
                <a:spcPts val="1200"/>
              </a:spcAft>
            </a:pPr>
            <a:r>
              <a:rPr lang="ru-RU" sz="2400" b="1" kern="18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Челябинской области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kern="18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ГБПОУ «Коркинский горно-строительный техникум»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94716" y="2382591"/>
            <a:ext cx="6890198" cy="3837905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750"/>
              </a:spcBef>
              <a:spcAft>
                <a:spcPts val="1200"/>
              </a:spcAft>
            </a:pPr>
            <a:r>
              <a:rPr lang="ru-RU" b="1" kern="18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1200"/>
              </a:spcAft>
            </a:pPr>
            <a:r>
              <a:rPr lang="ru-RU" b="1" kern="18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профессионального воспитания обучающихся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1200"/>
              </a:spcAft>
            </a:pPr>
            <a:r>
              <a:rPr lang="ru-RU" b="1" kern="18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«Техникум – территория возможностей</a:t>
            </a:r>
            <a:r>
              <a:rPr lang="ru-RU" b="1" kern="1800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lnSpc>
                <a:spcPct val="107000"/>
              </a:lnSpc>
              <a:spcBef>
                <a:spcPts val="750"/>
              </a:spcBef>
            </a:pPr>
            <a:endParaRPr lang="ru-RU" sz="1800" b="1" kern="1800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750"/>
              </a:spcBef>
            </a:pPr>
            <a:r>
              <a:rPr lang="ru-RU" sz="1800" b="1" kern="1800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>
              <a:lnSpc>
                <a:spcPct val="107000"/>
              </a:lnSpc>
              <a:spcBef>
                <a:spcPts val="750"/>
              </a:spcBef>
            </a:pPr>
            <a:r>
              <a:rPr lang="ru-RU" sz="1800" b="1" kern="1800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Черняк Рауза Гарифьяновна,</a:t>
            </a:r>
          </a:p>
          <a:p>
            <a:pPr algn="r">
              <a:lnSpc>
                <a:spcPct val="107000"/>
              </a:lnSpc>
              <a:spcBef>
                <a:spcPts val="750"/>
              </a:spcBef>
            </a:pPr>
            <a:r>
              <a:rPr lang="ru-RU" sz="1800" b="1" kern="1800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социальный педагог,</a:t>
            </a:r>
          </a:p>
          <a:p>
            <a:pPr algn="r">
              <a:lnSpc>
                <a:spcPct val="107000"/>
              </a:lnSpc>
              <a:spcBef>
                <a:spcPts val="750"/>
              </a:spcBef>
            </a:pPr>
            <a:r>
              <a:rPr lang="ru-RU" sz="1800" b="1" kern="1800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ГБПОУ «КГСТ»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1200"/>
              </a:spcAft>
            </a:pPr>
            <a:endParaRPr lang="ru-RU" b="1" kern="1800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1200"/>
              </a:spcAft>
            </a:pPr>
            <a:endParaRPr lang="ru-RU" b="1" kern="1800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1200"/>
              </a:spcAft>
            </a:pP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https://sun9-1.userapi.com/impf/c837527/v837527389/394d4/Zd0sywE43H8.jpg?size=604x345&amp;quality=96&amp;sign=ffb290064bf389d5869ee1cc7ad97c08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04" y="4370410"/>
            <a:ext cx="3721994" cy="212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kgst.ru/images/2018/%D0%BD%D0%BE%D0%B2%D0%BE%D1%81%D1%82%D0%B8/11/01/bB1KH-HjvZ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31" y="1632099"/>
            <a:ext cx="1522970" cy="150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785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109517"/>
              </p:ext>
            </p:extLst>
          </p:nvPr>
        </p:nvGraphicFramePr>
        <p:xfrm>
          <a:off x="677214" y="1197735"/>
          <a:ext cx="10676586" cy="5383369"/>
        </p:xfrm>
        <a:graphic>
          <a:graphicData uri="http://schemas.openxmlformats.org/drawingml/2006/table">
            <a:tbl>
              <a:tblPr firstRow="1" firstCol="1" bandRow="1"/>
              <a:tblGrid>
                <a:gridCol w="4687421"/>
                <a:gridCol w="5989165"/>
              </a:tblGrid>
              <a:tr h="538336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Wingdings" panose="05000000000000000000" pitchFamily="2" charset="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стабильный коллектив с высоким профессиональным уровнем и творческим потенциалом;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партнёрство;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сформирована система студенческого самоуправления с организацией работы молодёжных объединений;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используются современные активные формы и методы воспитания молодёжи;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имеется социально психолого-педагогическое сопровождение воспитательного процесса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67" marR="54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Слабые стороны: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Wingdings" panose="05000000000000000000" pitchFamily="2" charset="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недостаточное финансирование подпрограммы воспитательной деятельности;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полноценной поддержки воспитательной деятельности от родительской общественности;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опыта разработки и реализации проектного управления деятельности;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 эффективна система мотивации участников воспитательного процесса;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пассивность и низкая степень социально значимой активности обучающихся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рассмотрение профессионального воспитания только как развитие профессиональных компетенций;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недостаточное внимание профессиональному воспитанию как средству формирования всесторонне развитой личности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67" marR="544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235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009546"/>
              </p:ext>
            </p:extLst>
          </p:nvPr>
        </p:nvGraphicFramePr>
        <p:xfrm>
          <a:off x="1287887" y="978795"/>
          <a:ext cx="9453093" cy="4163912"/>
        </p:xfrm>
        <a:graphic>
          <a:graphicData uri="http://schemas.openxmlformats.org/drawingml/2006/table">
            <a:tbl>
              <a:tblPr firstRow="1" firstCol="1" bandRow="1"/>
              <a:tblGrid>
                <a:gridCol w="4726054"/>
                <a:gridCol w="4727039"/>
              </a:tblGrid>
              <a:tr h="41639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грантовые конкурсы в сфере образования;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готовность сторонних организаций предоставить свою материально-техническую базу в рамках социального партнёрства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Угрозы: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effectLst/>
                        <a:latin typeface="Wingdings" panose="05000000000000000000" pitchFamily="2" charset="2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нестабильная внешняя (макро) среда функционирования техникума;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 конкуренция среди ПОО;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профессиональных педагогических кадров воспитательной службы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Wingdings" panose="05000000000000000000" pitchFamily="2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государственного финансирования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54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  </a:t>
            </a:r>
            <a:r>
              <a:rPr lang="ru-RU" sz="2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 результатов мониторинга, проведенного среди первокурсников,  выявил очень низкий уровень по каждому из десяти показателей:</a:t>
            </a:r>
            <a:endParaRPr lang="ru-RU" sz="2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1668" y="1999763"/>
            <a:ext cx="5499278" cy="4031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    Осознанность профессионального самоопределения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     Умение планировать свою деятельность 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     Умение работать в команде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     Уровень активности (участие в мероприятиях)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     Уровень физической подготовки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     Использование информационных технологий по направлению деятельности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     Количество  студентов трудоустроенных по профессии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     Количество победителей конкурсов профессионального мастерства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     Количество призеров мероприятий воспитательного направления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 Количество студентов, участвующих в предпринимательской деятельности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documents.infourok.ru/a5d38616-fc51-4623-806b-c68d8c26761e/0/image00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150773"/>
            <a:ext cx="5460642" cy="29954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518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>
              <a:lnSpc>
                <a:spcPct val="107000"/>
              </a:lnSpc>
              <a:spcAft>
                <a:spcPts val="0"/>
              </a:spcAft>
            </a:pPr>
            <a:r>
              <a:rPr lang="ru-RU" sz="27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исследования смысложизненных ориентаций подростков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3487" y="2135545"/>
            <a:ext cx="4481848" cy="1310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Постановка нереалистичных целей;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Увлечение несбыточными проектами;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-Неудовлетворенность собственной жизнью  и пр.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documents.infourok.ru/a5d38616-fc51-4623-806b-c68d8c26761e/0/image00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068" y="1545465"/>
            <a:ext cx="5834129" cy="32454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592428" y="3446288"/>
            <a:ext cx="4262907" cy="3203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srgbClr val="181818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</a:pPr>
            <a:r>
              <a:rPr lang="ru-RU" sz="16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коллективом техникума  стоит непростая задача перехода от традиционного воспитания к профессиональному, которое направлено на обретение студентами умения счастливо жить с присвоенными ценностями, на утверждение в них силы духа, обеспечивающих способности быть успешными и востребованными в профессии, сохраняя при этом лучшие человеческие качества.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94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79450">
              <a:lnSpc>
                <a:spcPct val="107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800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 показатели проекта.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38200" y="1390919"/>
            <a:ext cx="97482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Обеспечить до 1 июля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года создание инновационной социокультурной воспитательной среды для развития не менее чем у 90% выпускников ГБПОУ «КГСТ» способности реализовывать свой личностный и профессиональный потенциал в условиях современного социально-экономического развития региона и РФ.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414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132843"/>
              </p:ext>
            </p:extLst>
          </p:nvPr>
        </p:nvGraphicFramePr>
        <p:xfrm>
          <a:off x="321970" y="296214"/>
          <a:ext cx="11384925" cy="6456934"/>
        </p:xfrm>
        <a:graphic>
          <a:graphicData uri="http://schemas.openxmlformats.org/drawingml/2006/table">
            <a:tbl>
              <a:tblPr firstRow="1" firstCol="1" bandRow="1"/>
              <a:tblGrid>
                <a:gridCol w="4982044"/>
                <a:gridCol w="1593138"/>
                <a:gridCol w="1203648"/>
                <a:gridCol w="1204862"/>
                <a:gridCol w="1204862"/>
                <a:gridCol w="1196371"/>
              </a:tblGrid>
              <a:tr h="202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Базовое значение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Период, год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8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студентов с высоким уровнем  осознанности профессионального самоопределения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студентов, умеющих планировать и реализовывать собственное профессиональное и личностное развитие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8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студентов, эффективно взаимодействующих и работающих в коллективе и команде, участников ССУ(%)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47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студентов, принимающих участие  в мероприятиях по направлениям: гражданско-патриотическом,   сохранение окружающей среды, ресурсосбережение, культурно-творческом  (%)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05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студентов, поддерживающих необходимый  уровень физической подготовленности  в процессе профессиональной деятельности и ведущих здоровый образ жизни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953" marR="42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93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176313"/>
              </p:ext>
            </p:extLst>
          </p:nvPr>
        </p:nvGraphicFramePr>
        <p:xfrm>
          <a:off x="257576" y="103030"/>
          <a:ext cx="11462198" cy="6767385"/>
        </p:xfrm>
        <a:graphic>
          <a:graphicData uri="http://schemas.openxmlformats.org/drawingml/2006/table">
            <a:tbl>
              <a:tblPr firstRow="1" firstCol="1" bandRow="1"/>
              <a:tblGrid>
                <a:gridCol w="5016393"/>
                <a:gridCol w="1604122"/>
                <a:gridCol w="1211948"/>
                <a:gridCol w="1211948"/>
                <a:gridCol w="1213168"/>
                <a:gridCol w="1204619"/>
              </a:tblGrid>
              <a:tr h="62422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   трудоустройства выпускников по профессии и специальности, их «закрепление» на рабочем месте (%)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3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студентов-победителей и призеров олимпиад, конкурсов профессионального мастерства регионального, федерального и международного уровней (%)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2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студентов-призеров и победителей мероприятий разного уровня по направлениям воспитательной работы (%)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2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Охват студентов, участвующих в проектной деятельности, направленной на развитие предпринимательской деятельности. (%)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14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с высоким уровнем социального самочувствия,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84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Удовлетворенность внешних и внутренних потребителей (обучающихся, родителей, педагогов, общественных организаций и пр.) системой профессионального воспитания,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2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 с высоким уровнем готовности к  позитивному целеполаганию, самопознанию, саморазвитию и самореализации, %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72C6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72C6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72C6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72C6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72C6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2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обучающихся, совершивших преступления и правонарушения, % от количества обучающихся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24285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50" marR="4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7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79450" algn="ctr">
              <a:lnSpc>
                <a:spcPct val="107000"/>
              </a:lnSpc>
              <a:spcAft>
                <a:spcPts val="0"/>
              </a:spcAft>
            </a:pPr>
            <a:r>
              <a:rPr lang="ru-RU" sz="2200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     Задачи и результаты проекта.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22626"/>
              </p:ext>
            </p:extLst>
          </p:nvPr>
        </p:nvGraphicFramePr>
        <p:xfrm>
          <a:off x="296214" y="927281"/>
          <a:ext cx="11578107" cy="5952837"/>
        </p:xfrm>
        <a:graphic>
          <a:graphicData uri="http://schemas.openxmlformats.org/drawingml/2006/table">
            <a:tbl>
              <a:tblPr firstRow="1" firstCol="1" bandRow="1"/>
              <a:tblGrid>
                <a:gridCol w="827006"/>
                <a:gridCol w="4962047"/>
                <a:gridCol w="2953599"/>
                <a:gridCol w="2835455"/>
              </a:tblGrid>
              <a:tr h="1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задачи, результата проекта.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результата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284"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1. Создание условий для самоопределения, социализации обучающихся, планирования ими личностного и  профессионального роста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B383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студентов с высоким уровнем  осознанности профессионального самоопределения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студентов, умеющих планировать и реализовывать собственное профессиональное и личностное развитие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   трудоустройства выпускников по профессии и специальности, их «закрепление» на рабочем месте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3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2. Стимулирование предпринимательской активности обучающихся, участия их в общественных  инициативах и  проектах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студентов, эффективно взаимодействующих и работающих в коллективе и команде, участников ССУ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охвата студентов, участвующих в проектной деятельности, направленной на развитие предпринимательской деятельности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7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3. Создание условий для социального и гражданского становления личности обучающихся, формирование у них активной социальной, гражданской позиции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8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обучающихся с высоким уровнем социального самочувствия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4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охвата студентов, принимающих участие  в мероприятиях гражданско-патриотического направления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количества обучающихся, совершивших преступления и правонарушения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574" marR="435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6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08886"/>
              </p:ext>
            </p:extLst>
          </p:nvPr>
        </p:nvGraphicFramePr>
        <p:xfrm>
          <a:off x="154546" y="103032"/>
          <a:ext cx="11668260" cy="6645498"/>
        </p:xfrm>
        <a:graphic>
          <a:graphicData uri="http://schemas.openxmlformats.org/drawingml/2006/table">
            <a:tbl>
              <a:tblPr firstRow="1" firstCol="1" bandRow="1"/>
              <a:tblGrid>
                <a:gridCol w="833447"/>
                <a:gridCol w="5000683"/>
                <a:gridCol w="2976597"/>
                <a:gridCol w="2857533"/>
              </a:tblGrid>
              <a:tr h="33227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4. Формирование духовно-нравственных и ценностно-смысловых ориентиров обучающихся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6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обучающихся, обладающих  знаниями  по семейному праву, этике и психологии семейных отношений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охвата студентов, принимающих участие  в мероприятиях культурно-творческого  направления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студентов-призеров и победителей мероприятий разного уровня культурно-творческого  направления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5. Формирование потребности обучающихся  в здоровом образе жизни, ответственного отношения к собственному здоровью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9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студентов, поддерживающих необходимый  уровень физической подготовленности  в процессе профессиональной деятельности и ведущих здоровый образ жизни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охвата студентов, принимающих участие  в мероприятиях спортивного и здоровьесберегающего  направления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275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Задача 6.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3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оздание условий для развития  экологического мышления обучающихся, их экологически целесообразного поведения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4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охвата студентов, принимающих участие  в мероприятиях экологического  направления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гг.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Измеряемый мониторингом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361" marR="653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28141" y="1913215"/>
            <a:ext cx="1419472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smtClean="0">
                <a:ln>
                  <a:noFill/>
                </a:ln>
                <a:solidFill>
                  <a:srgbClr val="18181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13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79450">
              <a:lnSpc>
                <a:spcPct val="107000"/>
              </a:lnSpc>
              <a:spcAft>
                <a:spcPts val="0"/>
              </a:spcAft>
            </a:pPr>
            <a:r>
              <a:rPr lang="ru-RU" sz="2800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     Реестр заинтересованных сторон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038984"/>
              </p:ext>
            </p:extLst>
          </p:nvPr>
        </p:nvGraphicFramePr>
        <p:xfrm>
          <a:off x="347730" y="1588358"/>
          <a:ext cx="11629622" cy="4868755"/>
        </p:xfrm>
        <a:graphic>
          <a:graphicData uri="http://schemas.openxmlformats.org/drawingml/2006/table">
            <a:tbl>
              <a:tblPr firstRow="1" firstCol="1" bandRow="1"/>
              <a:tblGrid>
                <a:gridCol w="450760"/>
                <a:gridCol w="2034862"/>
                <a:gridCol w="3039414"/>
                <a:gridCol w="6104586"/>
              </a:tblGrid>
              <a:tr h="4826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 или организация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Представитель интересов (ФИО, должность)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Ожидание от реализации направления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8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образования и науки Челябинской области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ГБПОУ «КГСТ» Афанасьев Михаил Васильевич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конкурентно способного специалиста, обладающего знаниями, умениями и практическим опытом, отвечающими современным требованиям  рынка труда с развитыми нравственными качествами, ведущего здоровый и безопасный образ жизни,  заинтересованного в саморазвитии, самопознании и способного реализовать свой потенциал,  разделяющего традиционные духовные ценности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г. Коркино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  Отдела культуры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  Комитета по делам молодежи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Активное участие студенческого коллектива техникума в городских  и республиканских мероприятиях, акциях, инициативах, высокий уровень ответственности и воспитанности молодежи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7349" marR="373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3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79450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    Паспорт проекта  профессионального воспитания обучающихся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41180"/>
              </p:ext>
            </p:extLst>
          </p:nvPr>
        </p:nvGraphicFramePr>
        <p:xfrm>
          <a:off x="154546" y="1184856"/>
          <a:ext cx="11539471" cy="5602311"/>
        </p:xfrm>
        <a:graphic>
          <a:graphicData uri="http://schemas.openxmlformats.org/drawingml/2006/table">
            <a:tbl>
              <a:tblPr firstRow="1" firstCol="1" bandRow="1"/>
              <a:tblGrid>
                <a:gridCol w="952631"/>
                <a:gridCol w="10586840"/>
              </a:tblGrid>
              <a:tr h="1186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 наименование проекта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73" marR="25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«Техникум – территория возможностей»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73" marR="25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5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Основания для разработки проекта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73" marR="25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Федеральный закон от 29.12.2012 г. № 273-ФЗ «Об образовании в Российской Федерации».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2.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Российской Федерации «Развитие образования» (утверждена Постановлением Правительства РФ от 26.12.2017 №1642).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3.Указ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Президента Российской Федерации от 7 мая 2012 года № 597 «О мероприятиях по реализации государственной социальной политики».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4.Указ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Президента Российской Федерации от 7 мая 2012 года №599 «О мерах по реализации государственной политики в области образования и науки».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5.Перечень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поручений по реализации Послания Президента Российской Федерации Федеральному Собранию Российской Федерации от 4 декабря 2014 года (от 5 декабря 2014 года № Пр-2821).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6.Распоряжение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Правительства Российской Федерации от 03 марта 2015 года № 349-р «Об утверждении комплекса мер, направленных на совершенствование системы среднего профессионального образования, на 2015 - 2020 годы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273" marR="252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69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552825"/>
              </p:ext>
            </p:extLst>
          </p:nvPr>
        </p:nvGraphicFramePr>
        <p:xfrm>
          <a:off x="502275" y="154546"/>
          <a:ext cx="10792497" cy="6307031"/>
        </p:xfrm>
        <a:graphic>
          <a:graphicData uri="http://schemas.openxmlformats.org/drawingml/2006/table">
            <a:tbl>
              <a:tblPr firstRow="1" firstCol="1" bandRow="1"/>
              <a:tblGrid>
                <a:gridCol w="399246"/>
                <a:gridCol w="1764406"/>
                <a:gridCol w="1725769"/>
                <a:gridCol w="6903076"/>
              </a:tblGrid>
              <a:tr h="14309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Комиссия по делам несовершеннолетних и защите их прав г.Коркино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96640"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отдела  </a:t>
                      </a: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защите их прав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Администрации Коркинского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района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И.В.Енборисовой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количества обучающихся, состоящих на профилактических учетах,  находящихся в сложных жизненных ситуациях, отсутствие суицидов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6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Родительская общественность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Родительского комитета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Всестороннее развитие личности ребенка, формирование способностей к самопознанию, саморазвитию и самореализации, развитие мотивации к постановке и достижению позитивных жизненных целей, достижение успеха в личной и профессиональной жизни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2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Педагогический коллектив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ГБПОУ «КГСТ» Афанасьев М. В.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общих  компетенций, уменьшение количества неуспевающих, пропускающих занятия по неуважительной причине, повышение качества знаний, успеваемости и уровня воспитанности, рейтинга  техникума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Студенческий коллектив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Студенческого совета техникума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Интересная и насыщенная студенческая жизнь, возможность  реализовать себя в различных сферах деятельности, раскрыть свой потенциал, завести друзей, достигнуть успеха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312" marR="363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6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         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гражданско-патриотического направления профессионального воспитания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«Я – гражданин»</a:t>
            </a:r>
            <a:b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8940" y="-522989"/>
            <a:ext cx="11809928" cy="7469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1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Обеспечить сформированность высокого уровня гражданско-патриотической позиции у не менее 90% обучающихся ГБПОУ «КГСТ»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Показатели проекта: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Доля обучающихся с высоким уровнем гражданского самосознания.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Доля обучающихся с высоким уровнем сформированности патриотической направленности личности.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Доля обучающихся с высоким уровнем информированности о гуманистическом направлении выбранной профессии.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Доля обучающихся с высоким уровнем сформированности профессиональных ценностей.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Доля обучающихся с высоким уровнем развития социально-профессиональных качеств.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Доля обучающихся с высоким уровнем  самоидентификации с представителями выбранной профессиональной общности.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проекта.: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Определено не менее 4 критериев сформированности уровня гражданско-патриотической позиции обучающихся ГБПОУ «КГСТ».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Проведено не менее 4 мониторингов оценки уровня сформированности гражданско-патриотической позиции обучающихся ГБПОУ «КГСТ».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  Проведено не менее 5 совещаний с классными руководителями для внедрения модели профессионального воспитания с целью оптимизации планов учебно-воспитательной работы по гражданско-патриотическому направлению.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Проведено не менее 168 тематических классных часов на гражданско-патриотическую тематику.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Проведено не менее 14 внеаудиторных  общетехникумовских мероприятий на гражданско-патриотическую тематику.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Проведено не менее 3 студенческих исследовательских конференций с участием в них не менее 145 студентов.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7. Организовано не менее 8 праздничных мероприятий, поздравлений  для ветеранов педагогического труда, участников Великой Отечественной войны с участием не менее 120 студентов.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Материалы  проекта, мероприятия,  реализованные в ходе реализации проекта, размещены и освещены  на сайте техникума, СМИ.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5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профессионально-ориентирующего направления (развитие карьеры) профессионального воспитания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«Мы – будущие профессионалы»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7425" y="-2725730"/>
            <a:ext cx="11771290" cy="10926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u="sng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Обеспечить сформированность личностного и профессионального роста не менее чем у 90% обучающихся ГБПОУ «КГСТ» путём вовлечения их в деятельность студенческого сообщества «Деловой центр»</a:t>
            </a:r>
            <a:endParaRPr lang="ru-RU" sz="11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Показатели проекта: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 с высоким уровнем мотивации к формированию качеств успешной личности;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 с высоким уровнем мотивации к  профессиональному становлению;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обучающихся, умеющих работать в команде;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обучающихся, имеющих выраженную мотивацию к проектной деятельности;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обучающихся, обладающих способностью творчески мыслить и действовать;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 с сформированной адекватной самооценкой;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обучающихся, владеющих современными IT- технологиями;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обучающихся, вовлечённых в мероприятия, повышающие имидж техникума;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Доля обучающихся, желающих продолжить обучение в вузе по специальности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проекта.: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определено не менее 5-и критериев оценки уровня сформированности мотивации студентов к личностно-профессиональному росту;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проведено не менее 4-х мониторингов оценки уровня мотивации к  профессиональному становлению;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создано студенческое сообщество будущих профессионалов «Деловой центр» (от 21 до 35 студентов);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организовано 56 практико-ориентированных и имиджевых мероприятий (мастер-классы, интерактивные занятия, встречи с людьми разных профессий, квест «Моя профессиональная карьера», Дни открытых дверей и т.д.);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организовано наставничество (студенты 4 курса для студентов 1 курса);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обеспечено участие студентов в чемпионате профессионального мастерства Worldskills и обучающихся в конкурсе «Абилимпикс».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модифицированы  аудитории по профессиональной ориентации и для проведения интерактивных занятий: приобретено компьютерное оборудование и программное обеспечение для профессионального сопровождения студентов;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6 совещаний-семинаров для кураторов групп и мастеров производственного обучения по вопросам реализации проекта;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изготовлена издательская продукция в количестве не менее 150 экз. (буклет о студенческом сообществе</a:t>
            </a:r>
            <a:r>
              <a:rPr lang="ru-RU" sz="1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«Деловой центр»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  памятка о работе в «Деловом центре»,  методические рекомендации по организации профориентации по модели «детский сад – школа – техникум– вуз»);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группы «Мы – будущие профессионалы» в социальных сетях в целях продвижения проекта;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7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r>
              <a:rPr lang="ru-RU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«Дорожной карты» по формированию профессионального становления обучающихся.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9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700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7.     </a:t>
            </a:r>
            <a:r>
              <a:rPr lang="ru-RU" sz="27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Матрица распределения ответственности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452481"/>
              </p:ext>
            </p:extLst>
          </p:nvPr>
        </p:nvGraphicFramePr>
        <p:xfrm>
          <a:off x="270455" y="901521"/>
          <a:ext cx="11706896" cy="5784130"/>
        </p:xfrm>
        <a:graphic>
          <a:graphicData uri="http://schemas.openxmlformats.org/drawingml/2006/table">
            <a:tbl>
              <a:tblPr firstRow="1" firstCol="1" bandRow="1"/>
              <a:tblGrid>
                <a:gridCol w="3746208"/>
                <a:gridCol w="1053620"/>
                <a:gridCol w="1053620"/>
                <a:gridCol w="1287759"/>
                <a:gridCol w="1638965"/>
                <a:gridCol w="1638965"/>
                <a:gridCol w="1287759"/>
              </a:tblGrid>
              <a:tr h="28008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(документ, подтверждающий выполнения контрольных событий)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C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– согласующий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5B9BD5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– утверждающий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B7B7B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– ответственный за результа</a:t>
                      </a:r>
                      <a:r>
                        <a:rPr lang="ru-RU" sz="1200" dirty="0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A6A6A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- исполнитель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в проекте / должность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Администратор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педагог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Педагог-психолог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Заинтересованные внешние организации (по направлениям)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Согласованная Программа профессионального воспитания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С, О, 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 список лиц, занятых в реализации Программы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С, 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Согласованный в соответствии с Программой  план воспитательной работы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С, 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Утвержденный перечень показателей Программы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С, 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О, 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7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 проведении первичного и последующих мониторингов по показателям Программы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С,И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О, 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О, 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Методическая «копилка» сценариев и разработок Программы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О, 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6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«Кейс» отчетов о проведении мероприятий по направлениям программы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С, 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О,И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 контрольном мониторинге и его результатах, рефлексия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О, 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8" marR="59688" marT="90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07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8.</a:t>
            </a:r>
            <a:r>
              <a:rPr lang="ru-RU" sz="800" b="1" i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Реестр рисков и возможностей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23978"/>
              </p:ext>
            </p:extLst>
          </p:nvPr>
        </p:nvGraphicFramePr>
        <p:xfrm>
          <a:off x="1493949" y="1996225"/>
          <a:ext cx="8293995" cy="3528812"/>
        </p:xfrm>
        <a:graphic>
          <a:graphicData uri="http://schemas.openxmlformats.org/drawingml/2006/table">
            <a:tbl>
              <a:tblPr firstRow="1" firstCol="1" bandRow="1"/>
              <a:tblGrid>
                <a:gridCol w="473943"/>
                <a:gridCol w="2919095"/>
                <a:gridCol w="4900957"/>
              </a:tblGrid>
              <a:tr h="8822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возможности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Действия по реализации возможност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66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Проявление интереса партнерскими организациями к проекту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•       дополнительное финансирование проекта;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•      улучшение материально-технической базы проекта;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•      привлечение партнеров к проведению мероприятий проекта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6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56" y="463637"/>
            <a:ext cx="10444766" cy="5111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 Распоряжение Правительства Российской Федерации от 5 марта 2015 года № 366-р «Об утверждении плана мероприятий, направленных на популяризацию рабочих и инженерных профессий».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  Распоряжение Правительства РФ от 29 мая 2015 г. № 996-р «Стратегия развития воспитания в Российской Федерации на период до 2025 года.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9.Стратегия развития системы подготовки рабочих кадров и формирования прикладных квалификаций в Российской Федерации на период до 2020 года (одобрена Коллегией Минобрнауки России (протокол от 18 июля 2013 года № ПК-5вн)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10.Приказ Минтруда России от 8 сентября 2015 г. № 608н «Об утверждении профессионального стандарта «Педагог профессионального обучения, профессионального образования и дополнительного профессионального образования».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.Программа модернизации организаций, реализующих образовательные программы среднего профессионального образования, в целях устранения дефицита рабочих кадров в субъектах Российской Федерации.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12.Постановление Правительства РФ от 15 октября 2016 г. 1050 «Об организации проектной деятельности в Правительстве Российской Федерации»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17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13.Стратегия развития Челябинской области до 2020 года и на период до 2030 года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695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930384"/>
              </p:ext>
            </p:extLst>
          </p:nvPr>
        </p:nvGraphicFramePr>
        <p:xfrm>
          <a:off x="115911" y="0"/>
          <a:ext cx="11912958" cy="6739461"/>
        </p:xfrm>
        <a:graphic>
          <a:graphicData uri="http://schemas.openxmlformats.org/drawingml/2006/table">
            <a:tbl>
              <a:tblPr firstRow="1" firstCol="1" bandRow="1"/>
              <a:tblGrid>
                <a:gridCol w="2987897"/>
                <a:gridCol w="8925061"/>
              </a:tblGrid>
              <a:tr h="582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начала и окончания проекта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2023 -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Куратор проекта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проекта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Социальный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Черняк Р.Г. ГБПОУ «КГСТ»  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4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проекта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Обеспечить до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июля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года создание инновационной социокультурной воспитательной среды для развития не менее чем у 90% выпускников ГБПОУ «КГСТ» способности реализовывать свой личностный и профессиональный потенциал в условиях современного социально-экономического развития региона и РФ.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6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 проекта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  создание условий для самоопределения, социализации обучающихся, планирования ими личностного и  профессионального роста;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  стимулирование предпринимательской активности обучающихся, участия их в общественных  инициативах и  проектах;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  создание условий для социального и гражданского становления личности обучающихся, формирование у них активной социальной, гражданской позиции;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   формирование духовно-нравственных и ценностно-смысловых ориентиров обучающихся;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  формирование потребности обучающихся  в здоровом образе жизни, ответственного отношения к собственному здоровью;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Symbol" panose="05050102010706020507" pitchFamily="18" charset="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  создание условий для развития  экологического мышления обучающихся, их экологически целесообразного поведения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48" marR="457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8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820" y="334852"/>
            <a:ext cx="10470523" cy="5887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Предпосылки и актуальность реализации проекта</a:t>
            </a: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dirty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srgbClr val="181818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dirty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процессе исследования социального самочувствия и показателей субъектной жизненной позиции студентов стало очевидно, что подростки в своем большинстве не владеют целеполаганием и не имеют представления о позитивных образцах и эталонах успешной самореализации в жизни. Свою несостоятельность они оправдывают внешними условиями, а лень и безволие ведут к унылому существованию, неудовлетворенности собой и окружающим миром. Стресс, тревога, боязнь неудачи и часто - заниженная самооценка, крепко вошли в жизнь обучающихся, и подросткам кажется, что замкнутый круг проблем, и нескончаемая депрессия будут преследовать их до конца.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8181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и послужило основой создания проекта профессионального воспитания, направленного на формирование высокого  уровня социального самочувствия и способности к постановке и достижению позитивных жизненных целей,  которые дадут возможность обучающимся осуществлять планирование своей жизни и деятельности, реализовывать жизненные замыслы, адекватно реагировать на условия внешней среды и вызовы внутреннего мира, быть активными, готовыми к изменениям и трансформациям, осознать и представить смысл своей жизни в системе общественных жизненных целей, разработать поступательный план и программу не только на перспективу собственной личной, но и профессиональной жизни.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5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Целевые индикаторы и показатели проекта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3335" y="55480"/>
            <a:ext cx="11655379" cy="6200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Wingdings" panose="05000000000000000000" pitchFamily="2" charset="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Wingdings" panose="05000000000000000000" pitchFamily="2" charset="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Wingdings" panose="05000000000000000000" pitchFamily="2" charset="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Wingdings" panose="05000000000000000000" pitchFamily="2" charset="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Wingdings" panose="05000000000000000000" pitchFamily="2" charset="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Wingdings" panose="05000000000000000000" pitchFamily="2" charset="2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студентов с высоким уровнем  осознанности профессионального самоопределения;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студентов, умеющих планировать и реализовывать собственное профессиональное и личностное развитие;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студентов, эффективно взаимодействующих и работающих в коллективе и команде, участников ССУ;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Охват студентов, принимающих участие  в мероприятиях по направлениям: гражданско-патриотическом,   сохранение окружающей среды, ресурсосбережение, культурно-творческом;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студентов, поддерживающих необходимый  уровень физической подготовленности  в процессе профессиональной деятельности и ведущих здоровый образ жизни;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   трудоустройства выпускников по профессии и специальности, их «закрепление» на рабочем месте;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студентов-победителей и призеров олимпиад, конкурсов профессионального мастерства регионального, федерального и международного уровней;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студентов-призеров и победителей мероприятий разного уровня по направлениям воспитательной работы;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Охват студентов, участвующих в проектной деятельности, направленной на развитие предпринимательской деятельности;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обучающихся с высоким уровнем социального самочувствия;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Удовлетворенность внешних и внутренних потребителей (обучающихся, родителей, педагогов, общественных организаций и пр.) системой профессионального воспитания;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Доля обучающихся с высоким уровнем готовности к  позитивному целеполаганию, самопознанию, саморазвитию и самореализации;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Количество обучающихся, совершивших преступления и правонарушения, % от количества обучающихся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69403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Ожидаемые результаты реализации проекта</a:t>
            </a:r>
            <a:b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0456" y="-1112147"/>
            <a:ext cx="11921544" cy="792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Разработаны и утверждены  проекты стратегического развития системы профессионального воспитания ГБПОУ «КГСТ»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стратегического развития гражданско-патриотического направления воспитательной деятельности ГБПОУ «КГСТ»,  «Я – гражданин»;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стратегического развития «Мы –будущие профессионалы» по формированию и развитию системы профессионально-значимых ценностей у обучающихся ГБПОУ «КГСТ»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стратегического развития культурно-творческого направления воспитательной деятельности ГБПОУ «КГСТ»,  «Я-личность»;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стратегического развития системы физического воспитания и культуры здорового образа жизни среди обучающихся  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стратегического развития системы экологического направления профессионального воспитания обучающихся;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стратегического развития системы студенческого самоуправления ГБПОУ «КГСТ»,  «Я – Лидер»;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7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стратегического развития бизнес-ориентирующего направления профессионального воспитания   «Вектор успеха».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Определено не менее 10 критериев оценки уровня социального самочувствия и  развития способности к постановке и достижению позитивных жизненных установок у обучающихся;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Реализован диагностический модуль проекта: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Проведено не менее 8 диагностических исследований уровня социального самочувствия и  развития способности к постановке и достижению позитивных жизненных установок у обучающихся;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4 диагностических исследований личности педагогов;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2 диагностических исследований личности родителей.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Реализован информационный модуль проекта. За период реализации проекта проведено: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28 мероприятий гражданско-патриотической направленности;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24 мероприятий профессиональной направленности;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45 мероприятий спортивной и здоровьесберегающей направленности;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8 мероприятий экологической направленности;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12 мероприятий по развитию студенческого самоуправления;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23 мероприятий культурно-творческой направленности;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10 мероприятий бизнес-ориентирующей направленности.</a:t>
            </a:r>
            <a:endParaRPr lang="ru-RU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6 мероприятий (совещаний, семинаров, практикумов) для педагогов и  2 мероприятия для родителей.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0455" y="-59775"/>
            <a:ext cx="11578107" cy="6625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Реализован интерактивный модуль проекта: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9 конкурсов, соревнований, квестов и т.п. для студентов 1 курса;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7 конкурсов, соревнований, квестов  и т.п. для студентов  2 курса;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5 конкурсов, соревнований, квестов и т.п.  для студентов 3 курса;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4 конкурсов, соревнований, квестов и т.п.  для студентов 4 курса.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4 конкурсов для педагогов;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2 конкурсов для родителей.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Реализован тренинговый  модуль проекта: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  не менее 6 блоков занятий с элементами психологического тренинга: «Познай себя», «Мои ценностные ориентиры», «Образ будущего»,  «Мой день через 10 лет», «Пять шагов», «Я -  подарок человечеству»;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не менее двух занятий с элементами психологического тренинга: «Линия времени», «Интерактивные психолого-педагогические технологии работы с молодежью»;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Проведено занятие с элементами психологического тренинга с родителями «Круг помощи».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Реализован модуль по трансляции  позитивных результатов деятельности и примеров успешной самореализации: создано не менее 5 фотовыставок «История успеха»,  «Моя трудовая династия», «Наша гордость», «Этапы большого пути», «Я в профессии».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Модернизирован аккаунт в социальных сетях ВКонтакте,  Instagram,  где  ежедневно отражаются проводимые в техникуме мероприятия.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9. Реализовано комплексное взаимодействие с родителями обучающихся, социальными партнерами техникума.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28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контроля реализации проекта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36371" y="1907109"/>
            <a:ext cx="9362941" cy="2997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0129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Входной и контрольный мониторинг проводятся для диагностики наличного уровня индикаторов проекта и оценки его результативности. Мониторинг измеряет состояние индикаторов проекта на начало и конец учебного года.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0129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Проектом осуществляется административным аппаратом техникума.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01295"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Контроль за реализацией Проекта осуществляется в установленном порядке – результаты выполнения Проекта рассматриваются на заседаниях методического совета, педагогических советах, совещаниях при директоре, совещаниях при заместителе директора по ВР.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Периодичность контрольных срезов – один раз в квартал. Учитывается соответствие текущей работы плану реализации программы, достигнутые результаты, промежуточные  маркеры индикаторов программы.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56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1286</Words>
  <Application>Microsoft Office PowerPoint</Application>
  <PresentationFormat>Широкоэкранный</PresentationFormat>
  <Paragraphs>526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Министерство образования и науки Челябинской области ГБПОУ «Коркинский горно-строительный техникум» </vt:lpstr>
      <vt:lpstr>1.     Паспорт проекта  профессионального воспитания обучающихся</vt:lpstr>
      <vt:lpstr>Презентация PowerPoint</vt:lpstr>
      <vt:lpstr>Презентация PowerPoint</vt:lpstr>
      <vt:lpstr>Презентация PowerPoint</vt:lpstr>
      <vt:lpstr>Целевые индикаторы и показатели проекта</vt:lpstr>
      <vt:lpstr>Ожидаемые результаты реализации проекта </vt:lpstr>
      <vt:lpstr>Презентация PowerPoint</vt:lpstr>
      <vt:lpstr>Система контроля реализации проекта</vt:lpstr>
      <vt:lpstr> Анализ </vt:lpstr>
      <vt:lpstr>Презентация PowerPoint</vt:lpstr>
      <vt:lpstr>          Анализ результатов мониторинга, проведенного среди первокурсников,  выявил очень низкий уровень по каждому из десяти показателей:</vt:lpstr>
      <vt:lpstr>Результаты исследования смысложизненных ориентаций подростков </vt:lpstr>
      <vt:lpstr>3.     Цель и показатели проекта. </vt:lpstr>
      <vt:lpstr>Презентация PowerPoint</vt:lpstr>
      <vt:lpstr>Презентация PowerPoint</vt:lpstr>
      <vt:lpstr>4.     Задачи и результаты проекта. </vt:lpstr>
      <vt:lpstr>Презентация PowerPoint</vt:lpstr>
      <vt:lpstr>5.     Реестр заинтересованных сторон</vt:lpstr>
      <vt:lpstr>Презентация PowerPoint</vt:lpstr>
      <vt:lpstr>           Проект гражданско-патриотического направления профессионального воспитания «Я – гражданин»  </vt:lpstr>
      <vt:lpstr>  Проект профессионально-ориентирующего направления (развитие карьеры) профессионального воспитания «Мы – будущие профессионалы» </vt:lpstr>
      <vt:lpstr>7.     Матрица распределения ответственности </vt:lpstr>
      <vt:lpstr>8.      Реестр рисков и возможностей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Челябинской области ГБПОУ «Коркинский горно-строительный техникум»</dc:title>
  <dc:creator>Роза Васильевна</dc:creator>
  <cp:lastModifiedBy>Роза Васильевна</cp:lastModifiedBy>
  <cp:revision>22</cp:revision>
  <dcterms:created xsi:type="dcterms:W3CDTF">2023-01-25T11:50:01Z</dcterms:created>
  <dcterms:modified xsi:type="dcterms:W3CDTF">2024-02-12T05:54:00Z</dcterms:modified>
</cp:coreProperties>
</file>