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6/4/2025</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6/4/2025</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6/4/2025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6/4/2025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6/4/2025</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6/4/2025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6/4/2025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6/4/2025</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6/4/2025</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6/4/2025</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638800" y="5029200"/>
            <a:ext cx="2667000" cy="1371600"/>
          </a:xfrm>
        </p:spPr>
        <p:txBody>
          <a:bodyPr>
            <a:normAutofit fontScale="77500" lnSpcReduction="20000"/>
          </a:bodyPr>
          <a:lstStyle/>
          <a:p>
            <a:endParaRPr lang="ru-RU" dirty="0" smtClean="0"/>
          </a:p>
          <a:p>
            <a:r>
              <a:rPr lang="ru-RU" dirty="0" smtClean="0"/>
              <a:t>Руководитель проекта: </a:t>
            </a:r>
            <a:r>
              <a:rPr lang="ru-RU" dirty="0" err="1" smtClean="0"/>
              <a:t>Шастина</a:t>
            </a:r>
            <a:r>
              <a:rPr lang="ru-RU" dirty="0" smtClean="0"/>
              <a:t> И.В</a:t>
            </a:r>
          </a:p>
          <a:p>
            <a:r>
              <a:rPr lang="ru-RU" dirty="0" smtClean="0"/>
              <a:t>МБОУ СОШ с УИОП г.Киров</a:t>
            </a:r>
          </a:p>
          <a:p>
            <a:endParaRPr lang="ru-RU" dirty="0" smtClean="0"/>
          </a:p>
          <a:p>
            <a:endParaRPr lang="ru-RU" dirty="0"/>
          </a:p>
        </p:txBody>
      </p:sp>
      <p:sp>
        <p:nvSpPr>
          <p:cNvPr id="2" name="Заголовок 1"/>
          <p:cNvSpPr>
            <a:spLocks noGrp="1"/>
          </p:cNvSpPr>
          <p:nvPr>
            <p:ph type="ctrTitle"/>
          </p:nvPr>
        </p:nvSpPr>
        <p:spPr/>
        <p:txBody>
          <a:bodyPr/>
          <a:lstStyle/>
          <a:p>
            <a:r>
              <a:rPr lang="ru-RU" dirty="0" smtClean="0"/>
              <a:t>Разнообразие природы родного края</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b="1" dirty="0" smtClean="0"/>
              <a:t>Редкий вид. Произрастает в старицах реки Камы с медленным течением. Встречается на глуби не 0,5 до 1,5 м.</a:t>
            </a:r>
          </a:p>
          <a:p>
            <a:pPr>
              <a:buNone/>
            </a:pPr>
            <a:endParaRPr lang="ru-RU" b="1" dirty="0"/>
          </a:p>
        </p:txBody>
      </p:sp>
      <p:sp>
        <p:nvSpPr>
          <p:cNvPr id="3" name="Заголовок 2"/>
          <p:cNvSpPr>
            <a:spLocks noGrp="1"/>
          </p:cNvSpPr>
          <p:nvPr>
            <p:ph type="title"/>
          </p:nvPr>
        </p:nvSpPr>
        <p:spPr/>
        <p:txBody>
          <a:bodyPr/>
          <a:lstStyle/>
          <a:p>
            <a:pPr algn="ctr"/>
            <a:r>
              <a:rPr lang="ru-RU" b="1" dirty="0" smtClean="0"/>
              <a:t>Кубышка малая</a:t>
            </a:r>
            <a:endParaRPr lang="ru-RU" b="1" dirty="0"/>
          </a:p>
        </p:txBody>
      </p:sp>
      <p:pic>
        <p:nvPicPr>
          <p:cNvPr id="4" name="Рисунок 3" descr="ef151cf098bd748f02cc2c63e0fda399.jpg"/>
          <p:cNvPicPr>
            <a:picLocks noChangeAspect="1"/>
          </p:cNvPicPr>
          <p:nvPr/>
        </p:nvPicPr>
        <p:blipFill>
          <a:blip r:embed="rId2"/>
          <a:stretch>
            <a:fillRect/>
          </a:stretch>
        </p:blipFill>
        <p:spPr>
          <a:xfrm>
            <a:off x="457200" y="2971800"/>
            <a:ext cx="8305800" cy="3505200"/>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57200"/>
            <a:ext cx="8229600" cy="5715000"/>
          </a:xfrm>
        </p:spPr>
        <p:txBody>
          <a:bodyPr/>
          <a:lstStyle/>
          <a:p>
            <a:pPr>
              <a:buNone/>
            </a:pPr>
            <a:r>
              <a:rPr lang="ru-RU" dirty="0" smtClean="0"/>
              <a:t>Вывод: Кировская область – регион с волшебными  природными богатствами, которые только начинают открываться человеку.</a:t>
            </a:r>
            <a:endParaRPr lang="ru-RU" b="1" dirty="0"/>
          </a:p>
        </p:txBody>
      </p:sp>
      <p:pic>
        <p:nvPicPr>
          <p:cNvPr id="4" name="Рисунок 3" descr="1648940982_19-vsegda-pomnim-com-p-kirov-les-foto-21.jpg"/>
          <p:cNvPicPr>
            <a:picLocks noChangeAspect="1"/>
          </p:cNvPicPr>
          <p:nvPr/>
        </p:nvPicPr>
        <p:blipFill>
          <a:blip r:embed="rId2"/>
          <a:stretch>
            <a:fillRect/>
          </a:stretch>
        </p:blipFill>
        <p:spPr>
          <a:xfrm>
            <a:off x="685800" y="2133600"/>
            <a:ext cx="7772400" cy="411480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09600" y="5334000"/>
            <a:ext cx="8077200" cy="1219200"/>
          </a:xfrm>
        </p:spPr>
        <p:txBody>
          <a:bodyPr>
            <a:normAutofit/>
          </a:bodyPr>
          <a:lstStyle/>
          <a:p>
            <a:pPr algn="ctr">
              <a:buNone/>
            </a:pPr>
            <a:r>
              <a:rPr lang="ru-RU" sz="3200" dirty="0" smtClean="0"/>
              <a:t>Узнать какие животные и растения находятся в Кировской области.</a:t>
            </a:r>
            <a:endParaRPr lang="ru-RU" sz="3200" dirty="0"/>
          </a:p>
        </p:txBody>
      </p:sp>
      <p:sp>
        <p:nvSpPr>
          <p:cNvPr id="3" name="Заголовок 2"/>
          <p:cNvSpPr>
            <a:spLocks noGrp="1"/>
          </p:cNvSpPr>
          <p:nvPr>
            <p:ph type="title"/>
          </p:nvPr>
        </p:nvSpPr>
        <p:spPr/>
        <p:txBody>
          <a:bodyPr/>
          <a:lstStyle/>
          <a:p>
            <a:pPr algn="ctr"/>
            <a:r>
              <a:rPr lang="ru-RU" dirty="0" smtClean="0"/>
              <a:t>Цель проекта</a:t>
            </a:r>
            <a:endParaRPr lang="ru-RU" dirty="0"/>
          </a:p>
        </p:txBody>
      </p:sp>
      <p:pic>
        <p:nvPicPr>
          <p:cNvPr id="4" name="Рисунок 3" descr="Kirovskay_oblast.jpg"/>
          <p:cNvPicPr>
            <a:picLocks noChangeAspect="1"/>
          </p:cNvPicPr>
          <p:nvPr/>
        </p:nvPicPr>
        <p:blipFill>
          <a:blip r:embed="rId2"/>
          <a:stretch>
            <a:fillRect/>
          </a:stretch>
        </p:blipFill>
        <p:spPr>
          <a:xfrm>
            <a:off x="990600" y="1447800"/>
            <a:ext cx="7391400" cy="3626788"/>
          </a:xfrm>
          <a:prstGeom prst="rect">
            <a:avLst/>
          </a:prstGeom>
        </p:spPr>
      </p:pic>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00200"/>
            <a:ext cx="8229600" cy="3810000"/>
          </a:xfrm>
        </p:spPr>
        <p:txBody>
          <a:bodyPr/>
          <a:lstStyle/>
          <a:p>
            <a:pPr marL="514350" indent="-514350">
              <a:buAutoNum type="arabicPeriod"/>
            </a:pPr>
            <a:r>
              <a:rPr lang="ru-RU" b="1" dirty="0" smtClean="0"/>
              <a:t>Узнать какие животные обитают в Кировской области.</a:t>
            </a:r>
          </a:p>
          <a:p>
            <a:pPr marL="514350" indent="-514350">
              <a:buAutoNum type="arabicPeriod"/>
            </a:pPr>
            <a:r>
              <a:rPr lang="ru-RU" b="1" dirty="0" smtClean="0"/>
              <a:t>Узнать какие растения растут в Кировской области.</a:t>
            </a:r>
          </a:p>
          <a:p>
            <a:pPr marL="514350" indent="-514350">
              <a:buAutoNum type="arabicPeriod"/>
            </a:pPr>
            <a:r>
              <a:rPr lang="ru-RU" b="1" dirty="0" smtClean="0"/>
              <a:t>Сделать вывод о разнообразии природы родного края (Кировской области).</a:t>
            </a:r>
          </a:p>
        </p:txBody>
      </p:sp>
      <p:sp>
        <p:nvSpPr>
          <p:cNvPr id="3" name="Заголовок 2"/>
          <p:cNvSpPr>
            <a:spLocks noGrp="1"/>
          </p:cNvSpPr>
          <p:nvPr>
            <p:ph type="title"/>
          </p:nvPr>
        </p:nvSpPr>
        <p:spPr/>
        <p:txBody>
          <a:bodyPr/>
          <a:lstStyle/>
          <a:p>
            <a:pPr algn="ctr"/>
            <a:r>
              <a:rPr lang="ru-RU" dirty="0" smtClean="0"/>
              <a:t>Этапы работы</a:t>
            </a:r>
            <a:endParaRPr lang="ru-RU"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evernyj-olen-3.jpg"/>
          <p:cNvPicPr>
            <a:picLocks noGrp="1" noChangeAspect="1"/>
          </p:cNvPicPr>
          <p:nvPr>
            <p:ph idx="1"/>
          </p:nvPr>
        </p:nvPicPr>
        <p:blipFill>
          <a:blip r:embed="rId2"/>
          <a:stretch>
            <a:fillRect/>
          </a:stretch>
        </p:blipFill>
        <p:spPr>
          <a:xfrm>
            <a:off x="1676400" y="2971800"/>
            <a:ext cx="5715000" cy="3333750"/>
          </a:xfrm>
        </p:spPr>
      </p:pic>
      <p:sp>
        <p:nvSpPr>
          <p:cNvPr id="3" name="Заголовок 2"/>
          <p:cNvSpPr>
            <a:spLocks noGrp="1"/>
          </p:cNvSpPr>
          <p:nvPr>
            <p:ph type="title"/>
          </p:nvPr>
        </p:nvSpPr>
        <p:spPr>
          <a:xfrm>
            <a:off x="457200" y="152400"/>
            <a:ext cx="8382000" cy="2590800"/>
          </a:xfrm>
        </p:spPr>
        <p:txBody>
          <a:bodyPr>
            <a:normAutofit fontScale="90000"/>
          </a:bodyPr>
          <a:lstStyle/>
          <a:p>
            <a:r>
              <a:rPr lang="ru-RU" sz="2400" b="1" dirty="0" smtClean="0"/>
              <a:t>Северные олени из семейства оленевых относятся к классу млекопитающих и отряду парнокопытных. Больше всего особей располагается на территории Северного полушария. Масса тела животного варьируется от 70 до 200 кг при размерах от 165 до 210 см. Самцы вида относительно крупнее самок. Одомашненные особи живую в среднем до 15 лет, в дикой природе, при благоприятных для жизни условиях</a:t>
            </a:r>
            <a:r>
              <a:rPr lang="ru-RU" sz="1200" b="1" dirty="0" smtClean="0"/>
              <a:t>,</a:t>
            </a:r>
            <a:endParaRPr lang="ru-RU" sz="1200" b="1"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uryj-medved-5.jpg"/>
          <p:cNvPicPr>
            <a:picLocks noGrp="1" noChangeAspect="1"/>
          </p:cNvPicPr>
          <p:nvPr>
            <p:ph idx="1"/>
          </p:nvPr>
        </p:nvPicPr>
        <p:blipFill>
          <a:blip r:embed="rId2"/>
          <a:stretch>
            <a:fillRect/>
          </a:stretch>
        </p:blipFill>
        <p:spPr>
          <a:xfrm>
            <a:off x="762000" y="457200"/>
            <a:ext cx="7315200" cy="3733800"/>
          </a:xfrm>
        </p:spPr>
      </p:pic>
      <p:sp>
        <p:nvSpPr>
          <p:cNvPr id="3" name="Заголовок 2"/>
          <p:cNvSpPr>
            <a:spLocks noGrp="1"/>
          </p:cNvSpPr>
          <p:nvPr>
            <p:ph type="title"/>
          </p:nvPr>
        </p:nvSpPr>
        <p:spPr>
          <a:xfrm>
            <a:off x="457200" y="4953000"/>
            <a:ext cx="8229600" cy="1524000"/>
          </a:xfrm>
        </p:spPr>
        <p:txBody>
          <a:bodyPr>
            <a:noAutofit/>
          </a:bodyPr>
          <a:lstStyle/>
          <a:p>
            <a:r>
              <a:rPr lang="ru-RU" sz="2000" b="1" dirty="0" smtClean="0">
                <a:latin typeface="Times New Roman" pitchFamily="18" charset="0"/>
                <a:cs typeface="Times New Roman" pitchFamily="18" charset="0"/>
              </a:rPr>
              <a:t>Бурый медведь считается одним из крупнейших млекопитающих на земле. Внешне он кажется грузным, неуклюжим и неповоротливым зверем. Однако это не так. Млекопитающее по праву считается хозяином дремучей таежной местности. Мощь и величие лесного жителя восхищает и поражает. По величине с ним может сравниться лишь ещё один хищник семейства медвежьих – белый полярный мишка.</a:t>
            </a:r>
            <a:endParaRPr lang="ru-RU" sz="20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edyanka-obyknovennaya-2.jpg"/>
          <p:cNvPicPr>
            <a:picLocks noGrp="1" noChangeAspect="1"/>
          </p:cNvPicPr>
          <p:nvPr>
            <p:ph idx="1"/>
          </p:nvPr>
        </p:nvPicPr>
        <p:blipFill>
          <a:blip r:embed="rId2"/>
          <a:stretch>
            <a:fillRect/>
          </a:stretch>
        </p:blipFill>
        <p:spPr>
          <a:xfrm>
            <a:off x="1676400" y="3048000"/>
            <a:ext cx="5715000" cy="3333750"/>
          </a:xfrm>
        </p:spPr>
      </p:pic>
      <p:sp>
        <p:nvSpPr>
          <p:cNvPr id="3" name="Заголовок 2"/>
          <p:cNvSpPr>
            <a:spLocks noGrp="1"/>
          </p:cNvSpPr>
          <p:nvPr>
            <p:ph type="title"/>
          </p:nvPr>
        </p:nvSpPr>
        <p:spPr>
          <a:xfrm>
            <a:off x="457200" y="533400"/>
            <a:ext cx="8229600" cy="2438400"/>
          </a:xfrm>
        </p:spPr>
        <p:txBody>
          <a:bodyPr>
            <a:noAutofit/>
          </a:bodyPr>
          <a:lstStyle/>
          <a:p>
            <a:r>
              <a:rPr lang="ru-RU" sz="2000" b="1" dirty="0" smtClean="0">
                <a:latin typeface="Times New Roman" pitchFamily="18" charset="0"/>
                <a:cs typeface="Times New Roman" pitchFamily="18" charset="0"/>
              </a:rPr>
              <a:t>Медянка обыкновенная –неядовитая змея, относящаяся к семейству </a:t>
            </a:r>
            <a:r>
              <a:rPr lang="ru-RU" sz="2000" b="1" dirty="0" err="1" smtClean="0">
                <a:latin typeface="Times New Roman" pitchFamily="18" charset="0"/>
                <a:cs typeface="Times New Roman" pitchFamily="18" charset="0"/>
              </a:rPr>
              <a:t>ужеобразных</a:t>
            </a:r>
            <a:r>
              <a:rPr lang="ru-RU" sz="2000" b="1" dirty="0" smtClean="0">
                <a:latin typeface="Times New Roman" pitchFamily="18" charset="0"/>
                <a:cs typeface="Times New Roman" pitchFamily="18" charset="0"/>
              </a:rPr>
              <a:t> и роду медянок. Этот род змей включает в себя всего три разновидности рептилий, в том числе, и медянку обыкновенную. Еще в древние времена на Руси об этой змее складывались легенды и придания. </a:t>
            </a:r>
            <a:r>
              <a:rPr lang="ru-RU" sz="2000" b="1" dirty="0" err="1" smtClean="0">
                <a:latin typeface="Times New Roman" pitchFamily="18" charset="0"/>
                <a:cs typeface="Times New Roman" pitchFamily="18" charset="0"/>
              </a:rPr>
              <a:t>Русичи</a:t>
            </a:r>
            <a:r>
              <a:rPr lang="ru-RU" sz="2000" b="1" dirty="0" smtClean="0">
                <a:latin typeface="Times New Roman" pitchFamily="18" charset="0"/>
                <a:cs typeface="Times New Roman" pitchFamily="18" charset="0"/>
              </a:rPr>
              <a:t> верили, что укус медянки приведет к смерти именно на закате. Это поверье, как и само наименовании рептилии, связано с ее окрасом. На брюхе змеиной особы чешуйки имеют медный цвет и особенно это заметно в лучах солнца. Глаза медянки тоже красноватого оттенка.</a:t>
            </a:r>
            <a:endParaRPr lang="ru-RU" sz="2000" b="1" dirty="0">
              <a:latin typeface="Times New Roman" pitchFamily="18" charset="0"/>
              <a:cs typeface="Times New Roman" pitchFamily="18"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724400"/>
            <a:ext cx="8229600" cy="1828800"/>
          </a:xfrm>
        </p:spPr>
        <p:txBody>
          <a:bodyPr/>
          <a:lstStyle/>
          <a:p>
            <a:r>
              <a:rPr lang="ru-RU" dirty="0" smtClean="0"/>
              <a:t>Произрастает 1085 видов растений</a:t>
            </a:r>
          </a:p>
          <a:p>
            <a:r>
              <a:rPr lang="ru-RU" dirty="0" smtClean="0"/>
              <a:t>227 видов обладает лечебными свойствами</a:t>
            </a:r>
          </a:p>
          <a:p>
            <a:r>
              <a:rPr lang="ru-RU" dirty="0" smtClean="0"/>
              <a:t>90 видов используют в официальной медицине</a:t>
            </a:r>
            <a:endParaRPr lang="ru-RU" dirty="0"/>
          </a:p>
        </p:txBody>
      </p:sp>
      <p:pic>
        <p:nvPicPr>
          <p:cNvPr id="4" name="Рисунок 3" descr="RMugq.jpg"/>
          <p:cNvPicPr>
            <a:picLocks noChangeAspect="1"/>
          </p:cNvPicPr>
          <p:nvPr/>
        </p:nvPicPr>
        <p:blipFill>
          <a:blip r:embed="rId2"/>
          <a:stretch>
            <a:fillRect/>
          </a:stretch>
        </p:blipFill>
        <p:spPr>
          <a:xfrm>
            <a:off x="1295400" y="381000"/>
            <a:ext cx="6553200" cy="4305916"/>
          </a:xfrm>
          <a:prstGeom prst="rect">
            <a:avLst/>
          </a:prstGeom>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953000" y="1524000"/>
            <a:ext cx="3810000" cy="4648200"/>
          </a:xfrm>
        </p:spPr>
        <p:txBody>
          <a:bodyPr>
            <a:normAutofit fontScale="85000" lnSpcReduction="20000"/>
          </a:bodyPr>
          <a:lstStyle/>
          <a:p>
            <a:pPr algn="just">
              <a:buNone/>
            </a:pPr>
            <a:r>
              <a:rPr lang="ru-RU" dirty="0" smtClean="0">
                <a:latin typeface="Times New Roman" pitchFamily="18" charset="0"/>
                <a:cs typeface="Times New Roman" pitchFamily="18" charset="0"/>
              </a:rPr>
              <a:t>Встречается на сухих лугах , особенно по открытым южным склонам речных долин , по склонам лесных оврагов , среди кустарников.</a:t>
            </a:r>
          </a:p>
          <a:p>
            <a:pPr algn="just">
              <a:buNone/>
            </a:pPr>
            <a:r>
              <a:rPr lang="ru-RU" dirty="0" smtClean="0">
                <a:latin typeface="Times New Roman" pitchFamily="18" charset="0"/>
                <a:cs typeface="Times New Roman" pitchFamily="18" charset="0"/>
              </a:rPr>
              <a:t>Корневищный многолетник.</a:t>
            </a:r>
          </a:p>
          <a:p>
            <a:pPr algn="just">
              <a:buNone/>
            </a:pPr>
            <a:r>
              <a:rPr lang="ru-RU" dirty="0" smtClean="0">
                <a:latin typeface="Times New Roman" pitchFamily="18" charset="0"/>
                <a:cs typeface="Times New Roman" pitchFamily="18" charset="0"/>
              </a:rPr>
              <a:t>Цветёт с июля по сентябрь. Размножается  преимущественно семенами. В стеблях и корнях содержатся алкалоиды. В свежем виде скотом не поедается. Декоративное растение.</a:t>
            </a:r>
          </a:p>
          <a:p>
            <a:pPr>
              <a:buNone/>
            </a:pPr>
            <a:endParaRPr lang="ru-RU" dirty="0" smtClean="0"/>
          </a:p>
          <a:p>
            <a:pPr>
              <a:buNone/>
            </a:pPr>
            <a:endParaRPr lang="ru-RU" dirty="0"/>
          </a:p>
        </p:txBody>
      </p:sp>
      <p:sp>
        <p:nvSpPr>
          <p:cNvPr id="3" name="Заголовок 2"/>
          <p:cNvSpPr>
            <a:spLocks noGrp="1"/>
          </p:cNvSpPr>
          <p:nvPr>
            <p:ph type="title"/>
          </p:nvPr>
        </p:nvSpPr>
        <p:spPr>
          <a:xfrm>
            <a:off x="457200" y="152400"/>
            <a:ext cx="8229600" cy="990600"/>
          </a:xfrm>
        </p:spPr>
        <p:txBody>
          <a:bodyPr/>
          <a:lstStyle/>
          <a:p>
            <a:pPr algn="ctr"/>
            <a:r>
              <a:rPr lang="ru-RU" b="1" dirty="0" smtClean="0"/>
              <a:t>Колокольчик болонский</a:t>
            </a:r>
            <a:endParaRPr lang="ru-RU" b="1" dirty="0"/>
          </a:p>
        </p:txBody>
      </p:sp>
      <p:pic>
        <p:nvPicPr>
          <p:cNvPr id="4" name="Рисунок 3" descr="97612_6746107b.jpg"/>
          <p:cNvPicPr>
            <a:picLocks noChangeAspect="1"/>
          </p:cNvPicPr>
          <p:nvPr/>
        </p:nvPicPr>
        <p:blipFill>
          <a:blip r:embed="rId2"/>
          <a:stretch>
            <a:fillRect/>
          </a:stretch>
        </p:blipFill>
        <p:spPr>
          <a:xfrm>
            <a:off x="457200" y="1752600"/>
            <a:ext cx="4177707" cy="4038600"/>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3810000" cy="4572000"/>
          </a:xfrm>
        </p:spPr>
        <p:txBody>
          <a:bodyPr/>
          <a:lstStyle/>
          <a:p>
            <a:pPr>
              <a:buNone/>
            </a:pPr>
            <a:r>
              <a:rPr lang="ru-RU" dirty="0" smtClean="0"/>
              <a:t>   Произрастает по песчаным гривам среди верховых болот, в лишайниковых и зеленомошных сосняках, на песках и </a:t>
            </a:r>
            <a:r>
              <a:rPr lang="ru-RU" dirty="0" err="1" smtClean="0"/>
              <a:t>заторфованных</a:t>
            </a:r>
            <a:r>
              <a:rPr lang="ru-RU" dirty="0" smtClean="0"/>
              <a:t> песках. Разрастается на пустошах, гарях и вырубках.</a:t>
            </a:r>
            <a:endParaRPr lang="ru-RU" dirty="0"/>
          </a:p>
        </p:txBody>
      </p:sp>
      <p:sp>
        <p:nvSpPr>
          <p:cNvPr id="3" name="Заголовок 2"/>
          <p:cNvSpPr>
            <a:spLocks noGrp="1"/>
          </p:cNvSpPr>
          <p:nvPr>
            <p:ph type="title"/>
          </p:nvPr>
        </p:nvSpPr>
        <p:spPr/>
        <p:txBody>
          <a:bodyPr/>
          <a:lstStyle/>
          <a:p>
            <a:pPr algn="ctr"/>
            <a:r>
              <a:rPr lang="ru-RU" dirty="0" smtClean="0"/>
              <a:t> Вереск обыкновенный.</a:t>
            </a:r>
            <a:endParaRPr lang="ru-RU" dirty="0"/>
          </a:p>
        </p:txBody>
      </p:sp>
      <p:pic>
        <p:nvPicPr>
          <p:cNvPr id="4" name="Рисунок 3" descr="325d8ad0e90436dea0095c29bbf9865d.jpeg"/>
          <p:cNvPicPr>
            <a:picLocks noChangeAspect="1"/>
          </p:cNvPicPr>
          <p:nvPr/>
        </p:nvPicPr>
        <p:blipFill>
          <a:blip r:embed="rId2"/>
          <a:stretch>
            <a:fillRect/>
          </a:stretch>
        </p:blipFill>
        <p:spPr>
          <a:xfrm>
            <a:off x="4267200" y="1600200"/>
            <a:ext cx="4362450" cy="4457700"/>
          </a:xfrm>
          <a:prstGeom prst="rect">
            <a:avLst/>
          </a:prstGeom>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105</TotalTime>
  <Words>272</Words>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Разнообразие природы родного края</vt:lpstr>
      <vt:lpstr>Цель проекта</vt:lpstr>
      <vt:lpstr>Этапы работы</vt:lpstr>
      <vt:lpstr>Северные олени из семейства оленевых относятся к классу млекопитающих и отряду парнокопытных. Больше всего особей располагается на территории Северного полушария. Масса тела животного варьируется от 70 до 200 кг при размерах от 165 до 210 см. Самцы вида относительно крупнее самок. Одомашненные особи живую в среднем до 15 лет, в дикой природе, при благоприятных для жизни условиях,</vt:lpstr>
      <vt:lpstr>Бурый медведь считается одним из крупнейших млекопитающих на земле. Внешне он кажется грузным, неуклюжим и неповоротливым зверем. Однако это не так. Млекопитающее по праву считается хозяином дремучей таежной местности. Мощь и величие лесного жителя восхищает и поражает. По величине с ним может сравниться лишь ещё один хищник семейства медвежьих – белый полярный мишка.</vt:lpstr>
      <vt:lpstr>Медянка обыкновенная –неядовитая змея, относящаяся к семейству ужеобразных и роду медянок. Этот род змей включает в себя всего три разновидности рептилий, в том числе, и медянку обыкновенную. Еще в древние времена на Руси об этой змее складывались легенды и придания. Русичи верили, что укус медянки приведет к смерти именно на закате. Это поверье, как и само наименовании рептилии, связано с ее окрасом. На брюхе змеиной особы чешуйки имеют медный цвет и особенно это заметно в лучах солнца. Глаза медянки тоже красноватого оттенка.</vt:lpstr>
      <vt:lpstr>Слайд 7</vt:lpstr>
      <vt:lpstr>Колокольчик болонский</vt:lpstr>
      <vt:lpstr> Вереск обыкновенный.</vt:lpstr>
      <vt:lpstr>Кубышка малая</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Разнообразие природы родного края</dc:title>
  <dc:creator>Админ</dc:creator>
  <cp:lastModifiedBy>ПК</cp:lastModifiedBy>
  <cp:revision>14</cp:revision>
  <dcterms:created xsi:type="dcterms:W3CDTF">2024-01-17T16:02:00Z</dcterms:created>
  <dcterms:modified xsi:type="dcterms:W3CDTF">2025-06-04T12:06:35Z</dcterms:modified>
</cp:coreProperties>
</file>