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95" r:id="rId3"/>
    <p:sldId id="296" r:id="rId4"/>
    <p:sldId id="297" r:id="rId5"/>
    <p:sldId id="298" r:id="rId6"/>
    <p:sldId id="299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9" autoAdjust="0"/>
    <p:restoredTop sz="79614" autoAdjust="0"/>
  </p:normalViewPr>
  <p:slideViewPr>
    <p:cSldViewPr>
      <p:cViewPr varScale="1">
        <p:scale>
          <a:sx n="105" d="100"/>
          <a:sy n="105" d="100"/>
        </p:scale>
        <p:origin x="1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D396F-D530-A149-9BE0-02466FAE44F0}" type="datetimeFigureOut">
              <a:rPr lang="ru-RU" smtClean="0"/>
              <a:t>08.06.2025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5F5303-7E61-304C-9CE1-BFCFF820E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189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98475" algn="just">
              <a:tabLst>
                <a:tab pos="539750" algn="l"/>
              </a:tabLst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Такими программами охвачено множество интернатов различного типа: </a:t>
            </a:r>
          </a:p>
          <a:p>
            <a:pPr indent="498475" algn="just">
              <a:tabLst>
                <a:tab pos="539750" algn="l"/>
              </a:tabLst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открытых интернатов с постоянно проживающим в них персоналом </a:t>
            </a:r>
          </a:p>
          <a:p>
            <a:pPr indent="498475" algn="just">
              <a:tabLst>
                <a:tab pos="539750" algn="l"/>
              </a:tabLst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временных пристанищ, где могут быть удовлетворены основные потребности в жилье и питании, где бежавшие из дома дети могут получить информацию о различных социальных службах. </a:t>
            </a:r>
          </a:p>
          <a:p>
            <a:pPr indent="498475" algn="just">
              <a:tabLst>
                <a:tab pos="539750" algn="l"/>
              </a:tabLst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Наряду с интернатами, детям и их родителям предлагается целый ряд других услуг: круглосуточно работающая служба по оказанию экстренной помощи, консультационные учреждения для семей и отдельных лиц, «групповая терапия», службы по трудоустройству и др.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F5303-7E61-304C-9CE1-BFCFF820ED4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201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F5303-7E61-304C-9CE1-BFCFF820ED4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536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F5303-7E61-304C-9CE1-BFCFF820ED4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988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F5303-7E61-304C-9CE1-BFCFF820ED4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324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F5303-7E61-304C-9CE1-BFCFF820ED4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957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F5303-7E61-304C-9CE1-BFCFF820ED4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53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F5303-7E61-304C-9CE1-BFCFF820ED4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805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F5303-7E61-304C-9CE1-BFCFF820ED4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520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F5303-7E61-304C-9CE1-BFCFF820ED4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908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F5303-7E61-304C-9CE1-BFCFF820ED4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823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8815-315C-45AF-875E-991841DD966D}" type="datetimeFigureOut">
              <a:rPr lang="ru-RU" smtClean="0"/>
              <a:pPr/>
              <a:t>08.06.2025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7">
            <a:extLst>
              <a:ext uri="{FF2B5EF4-FFF2-40B4-BE49-F238E27FC236}">
                <a16:creationId xmlns:a16="http://schemas.microsoft.com/office/drawing/2014/main" id="{593B80C9-AA0D-214B-B64C-380D9C1FAF3E}"/>
              </a:ext>
            </a:extLst>
          </p:cNvPr>
          <p:cNvSpPr txBox="1">
            <a:spLocks/>
          </p:cNvSpPr>
          <p:nvPr/>
        </p:nvSpPr>
        <p:spPr>
          <a:xfrm>
            <a:off x="685800" y="2634736"/>
            <a:ext cx="7772400" cy="1363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опасные подростки: программы и социальные службы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7D51A9-9F6A-8747-BAEC-AD2CEDB7BEE0}"/>
              </a:ext>
            </a:extLst>
          </p:cNvPr>
          <p:cNvSpPr txBox="1"/>
          <p:nvPr/>
        </p:nvSpPr>
        <p:spPr>
          <a:xfrm>
            <a:off x="3386804" y="6311106"/>
            <a:ext cx="2503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Нижневартовск - 2022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F484722-0A66-3B4A-A92E-FE3D3E26AAA0}"/>
              </a:ext>
            </a:extLst>
          </p:cNvPr>
          <p:cNvSpPr/>
          <p:nvPr/>
        </p:nvSpPr>
        <p:spPr>
          <a:xfrm>
            <a:off x="6228184" y="4416145"/>
            <a:ext cx="2736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6054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заочного отделения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AA8099A-5067-4B4C-BC97-0CFFB58E8F3B}"/>
              </a:ext>
            </a:extLst>
          </p:cNvPr>
          <p:cNvSpPr/>
          <p:nvPr/>
        </p:nvSpPr>
        <p:spPr>
          <a:xfrm>
            <a:off x="395536" y="1271082"/>
            <a:ext cx="835292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педагогики и психологии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психологии образования и развития 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педагогика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8530E6-A17A-884C-8D79-2FB7D126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68152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опасные несовершеннолетние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E05AAD0-63C7-E248-A10C-3DB3541A6727}"/>
              </a:ext>
            </a:extLst>
          </p:cNvPr>
          <p:cNvSpPr/>
          <p:nvPr/>
        </p:nvSpPr>
        <p:spPr>
          <a:xfrm>
            <a:off x="467544" y="1368152"/>
            <a:ext cx="83529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социально опасным несовершеннолетним относят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бежавших из дома и ставших не по своей вине бездомными детьми и подростками.</a:t>
            </a:r>
          </a:p>
          <a:p>
            <a:pPr indent="450850"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Беглецам и бездомным детям социальные службы предлагают следующие услуги: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предоставление мест в приютах и общежитиях;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индивидуальные или групповые консультации;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беседы с родителями с целью возвращения ребенка в семью;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обеспечение местом в воспитательном учреждении, если это представляется целесообразным;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оказание консультационной и иной помощи семьям, вновь объединившимся с детьми, с целью их укрепления и недопущения нового разрыва.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467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8530E6-A17A-884C-8D79-2FB7D126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и приюты для беглецов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E05AAD0-63C7-E248-A10C-3DB3541A6727}"/>
              </a:ext>
            </a:extLst>
          </p:cNvPr>
          <p:cNvSpPr/>
          <p:nvPr/>
        </p:nvSpPr>
        <p:spPr>
          <a:xfrm>
            <a:off x="395536" y="838802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лиц: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заброшенные дети;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дети, занимающиеся проституцией;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жертвы половых насильственных пре­ступлений;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наркоманы;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преступники и рецидивисты.</a:t>
            </a:r>
          </a:p>
          <a:p>
            <a:pPr algn="just"/>
            <a:r>
              <a:rPr lang="ru-RU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приют,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консультации;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неотложная помощь в кризисных ситуациях.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799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8530E6-A17A-884C-8D79-2FB7D126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Феномен подростковых и молодежных банд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77B48F3-A162-F743-AA8E-252E4948877C}"/>
              </a:ext>
            </a:extLst>
          </p:cNvPr>
          <p:cNvSpPr/>
          <p:nvPr/>
        </p:nvSpPr>
        <p:spPr>
          <a:xfrm>
            <a:off x="395536" y="1484785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tabLst>
                <a:tab pos="53975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Подростковая банда является саморегулирующимся формированием подростков одного возраста, которое чаще всего можно встретить в районах, называемых «кольцом бедности» города. </a:t>
            </a:r>
          </a:p>
          <a:p>
            <a:pPr indent="450850" algn="just">
              <a:tabLst>
                <a:tab pos="53975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Эксперты и соответствующие органы, анализируя феномен подростковых банд, различают группы подростков, совершающие преступные действия, и собственно подростковые банды. Их криминальный репертуар содержит все: от мелких краж до изнасилований и убийств с целью ограбления.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191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8530E6-A17A-884C-8D79-2FB7D126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Алкоголизм и наркомания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77B48F3-A162-F743-AA8E-252E4948877C}"/>
              </a:ext>
            </a:extLst>
          </p:cNvPr>
          <p:cNvSpPr/>
          <p:nvPr/>
        </p:nvSpPr>
        <p:spPr>
          <a:xfrm>
            <a:off x="395536" y="1484785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tabLst>
                <a:tab pos="539750" algn="l"/>
              </a:tabLs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Алкоголизм и наркомания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актуальная социальная проблема. При ее решении особую роль играет Институт по борьбе со злоупотреблением наркотиками.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A2B4E6-FFF3-3F4C-97A6-76E589B355D2}"/>
              </a:ext>
            </a:extLst>
          </p:cNvPr>
          <p:cNvSpPr/>
          <p:nvPr/>
        </p:nvSpPr>
        <p:spPr>
          <a:xfrm>
            <a:off x="395536" y="3455005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социальные услуги в этой области: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6413D55-F4C7-B147-84AC-CE7E3C79C9BE}"/>
              </a:ext>
            </a:extLst>
          </p:cNvPr>
          <p:cNvSpPr/>
          <p:nvPr/>
        </p:nvSpPr>
        <p:spPr>
          <a:xfrm>
            <a:off x="407633" y="4129705"/>
            <a:ext cx="3826768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психиатрические службы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967F1F5-BFC8-2F45-A4D6-5F2C6106BEB6}"/>
              </a:ext>
            </a:extLst>
          </p:cNvPr>
          <p:cNvSpPr/>
          <p:nvPr/>
        </p:nvSpPr>
        <p:spPr>
          <a:xfrm>
            <a:off x="4810467" y="4132563"/>
            <a:ext cx="3826766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профилактории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C9AE1D9-2F46-6B4F-827F-1D3738D3589C}"/>
              </a:ext>
            </a:extLst>
          </p:cNvPr>
          <p:cNvSpPr/>
          <p:nvPr/>
        </p:nvSpPr>
        <p:spPr>
          <a:xfrm>
            <a:off x="407633" y="5289868"/>
            <a:ext cx="3826768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доверия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F4EDFF-3D2C-EA47-A95A-CB5E7E47D525}"/>
              </a:ext>
            </a:extLst>
          </p:cNvPr>
          <p:cNvSpPr/>
          <p:nvPr/>
        </p:nvSpPr>
        <p:spPr>
          <a:xfrm>
            <a:off x="4810467" y="5299923"/>
            <a:ext cx="3826768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другие</a:t>
            </a:r>
          </a:p>
        </p:txBody>
      </p:sp>
    </p:spTree>
    <p:extLst>
      <p:ext uri="{BB962C8B-B14F-4D97-AF65-F5344CB8AC3E}">
        <p14:creationId xmlns:p14="http://schemas.microsoft.com/office/powerpoint/2010/main" val="3752183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8530E6-A17A-884C-8D79-2FB7D126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93415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источники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9ED8F9F-68C4-1547-B156-2CE9272BB620}"/>
              </a:ext>
            </a:extLst>
          </p:cNvPr>
          <p:cNvSpPr/>
          <p:nvPr/>
        </p:nvSpPr>
        <p:spPr>
          <a:xfrm>
            <a:off x="457200" y="980729"/>
            <a:ext cx="82912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Кондратьева, Я. В. Социальная работа с детьми и подростками : учебное пособие / Я. В. Кондратьева. — Санкт-Петербург : ИЭО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СПбУТУиЭ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2011. — 186 с. — ISBN 978-5-94047-439-5. — Текст : электронный // Лань : электронно-библиотечная система. — URL: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://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e.lanbook.com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/63996 (дата обращения: 09.04.2022). — Режим доступа: для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авториз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пользователей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36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sz="3200" b="1" dirty="0">
              <a:latin typeface="Times New Roman" panose="02020603050405020304" pitchFamily="18" charset="0"/>
              <a:ea typeface="Roboto Light" pitchFamily="2" charset="0"/>
              <a:cs typeface="Times New Roman" panose="02020603050405020304" pitchFamily="18" charset="0"/>
            </a:endParaRPr>
          </a:p>
        </p:txBody>
      </p:sp>
      <p:sp>
        <p:nvSpPr>
          <p:cNvPr id="23" name="Содержимое 22"/>
          <p:cNvSpPr>
            <a:spLocks noGrp="1"/>
          </p:cNvSpPr>
          <p:nvPr>
            <p:ph sz="half" idx="1"/>
          </p:nvPr>
        </p:nvSpPr>
        <p:spPr>
          <a:xfrm>
            <a:off x="457200" y="1097360"/>
            <a:ext cx="8229600" cy="4680520"/>
          </a:xfrm>
        </p:spPr>
        <p:txBody>
          <a:bodyPr>
            <a:noAutofit/>
          </a:bodyPr>
          <a:lstStyle/>
          <a:p>
            <a:pPr marL="0" indent="452438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Тесная взаимосвязь программ и мероприятий, проводимых в штатах и общинах, характеризуется широким спектром предложений по оказанию социальной помощи «трудным» подросткам и несовершеннолетним из групп риска. К этой категории молодых людей в первую очередь относят тех, в среде которых высока вероятность совершения противоправных действий.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по социальному обслуживанию детей и подростков </a:t>
            </a:r>
            <a:endParaRPr lang="ru-RU" sz="3200" b="1" dirty="0">
              <a:latin typeface="Times New Roman" panose="02020603050405020304" pitchFamily="18" charset="0"/>
              <a:ea typeface="Roboto Light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C1FF4EDA-E908-B840-959B-0FAABF8C886C}"/>
              </a:ext>
            </a:extLst>
          </p:cNvPr>
          <p:cNvSpPr/>
          <p:nvPr/>
        </p:nvSpPr>
        <p:spPr>
          <a:xfrm>
            <a:off x="2879812" y="1355913"/>
            <a:ext cx="338437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Учреждения, по типу учредителей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342C654C-6CB1-844C-922C-36AD0540EA5E}"/>
              </a:ext>
            </a:extLst>
          </p:cNvPr>
          <p:cNvSpPr/>
          <p:nvPr/>
        </p:nvSpPr>
        <p:spPr>
          <a:xfrm>
            <a:off x="242189" y="2940917"/>
            <a:ext cx="2628292" cy="9361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Правительственные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191E1D28-8529-1448-A726-E82A162885FE}"/>
              </a:ext>
            </a:extLst>
          </p:cNvPr>
          <p:cNvSpPr/>
          <p:nvPr/>
        </p:nvSpPr>
        <p:spPr>
          <a:xfrm>
            <a:off x="3259409" y="2943385"/>
            <a:ext cx="2628292" cy="9361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Общинные</a:t>
            </a: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F94329B3-E0CE-E14F-BC25-0BB83579A50D}"/>
              </a:ext>
            </a:extLst>
          </p:cNvPr>
          <p:cNvSpPr/>
          <p:nvPr/>
        </p:nvSpPr>
        <p:spPr>
          <a:xfrm>
            <a:off x="6288191" y="2930031"/>
            <a:ext cx="2628292" cy="9361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Частные</a:t>
            </a: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333FCB52-50AA-2F40-ADC5-D03B88CA5B8A}"/>
              </a:ext>
            </a:extLst>
          </p:cNvPr>
          <p:cNvSpPr/>
          <p:nvPr/>
        </p:nvSpPr>
        <p:spPr>
          <a:xfrm>
            <a:off x="251520" y="4544211"/>
            <a:ext cx="2628292" cy="9361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Промышленные предприятия</a:t>
            </a: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7576D592-DB11-B441-A1A4-6A35FE7B7D48}"/>
              </a:ext>
            </a:extLst>
          </p:cNvPr>
          <p:cNvSpPr/>
          <p:nvPr/>
        </p:nvSpPr>
        <p:spPr>
          <a:xfrm>
            <a:off x="3257854" y="4544211"/>
            <a:ext cx="2628292" cy="9361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Религиозные организации</a:t>
            </a: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9143B845-E50C-F14C-9624-99C89D024C6A}"/>
              </a:ext>
            </a:extLst>
          </p:cNvPr>
          <p:cNvSpPr/>
          <p:nvPr/>
        </p:nvSpPr>
        <p:spPr>
          <a:xfrm>
            <a:off x="6285961" y="4544211"/>
            <a:ext cx="2628292" cy="9361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Благотворительные организации</a:t>
            </a:r>
          </a:p>
        </p:txBody>
      </p:sp>
      <p:cxnSp>
        <p:nvCxnSpPr>
          <p:cNvPr id="6" name="Соединительная линия уступом 5">
            <a:extLst>
              <a:ext uri="{FF2B5EF4-FFF2-40B4-BE49-F238E27FC236}">
                <a16:creationId xmlns:a16="http://schemas.microsoft.com/office/drawing/2014/main" id="{A3C864B1-DF04-DA44-8065-8FBEB111E8CE}"/>
              </a:ext>
            </a:extLst>
          </p:cNvPr>
          <p:cNvCxnSpPr>
            <a:stCxn id="4" idx="2"/>
            <a:endCxn id="7" idx="0"/>
          </p:cNvCxnSpPr>
          <p:nvPr/>
        </p:nvCxnSpPr>
        <p:spPr>
          <a:xfrm rot="5400000">
            <a:off x="2739718" y="1108635"/>
            <a:ext cx="648900" cy="3015665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>
            <a:extLst>
              <a:ext uri="{FF2B5EF4-FFF2-40B4-BE49-F238E27FC236}">
                <a16:creationId xmlns:a16="http://schemas.microsoft.com/office/drawing/2014/main" id="{B2B03023-FD26-9E4A-8DBC-FFFDACD50014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 rot="16200000" flipH="1">
            <a:off x="4247093" y="2616923"/>
            <a:ext cx="651368" cy="1555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>
            <a:extLst>
              <a:ext uri="{FF2B5EF4-FFF2-40B4-BE49-F238E27FC236}">
                <a16:creationId xmlns:a16="http://schemas.microsoft.com/office/drawing/2014/main" id="{402BA6B2-0A4C-014A-881F-CAC1E6A20FCE}"/>
              </a:ext>
            </a:extLst>
          </p:cNvPr>
          <p:cNvCxnSpPr>
            <a:cxnSpLocks/>
            <a:stCxn id="4" idx="2"/>
            <a:endCxn id="9" idx="0"/>
          </p:cNvCxnSpPr>
          <p:nvPr/>
        </p:nvCxnSpPr>
        <p:spPr>
          <a:xfrm rot="16200000" flipH="1">
            <a:off x="5768161" y="1095855"/>
            <a:ext cx="638014" cy="3030337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>
            <a:extLst>
              <a:ext uri="{FF2B5EF4-FFF2-40B4-BE49-F238E27FC236}">
                <a16:creationId xmlns:a16="http://schemas.microsoft.com/office/drawing/2014/main" id="{0E9A349E-7536-7E4E-90F3-5D84C3A64FEC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 rot="5400000">
            <a:off x="4244964" y="1186838"/>
            <a:ext cx="678076" cy="6036671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>
            <a:extLst>
              <a:ext uri="{FF2B5EF4-FFF2-40B4-BE49-F238E27FC236}">
                <a16:creationId xmlns:a16="http://schemas.microsoft.com/office/drawing/2014/main" id="{474111E2-09A7-C64A-92DA-1C2AF25A3C47}"/>
              </a:ext>
            </a:extLst>
          </p:cNvPr>
          <p:cNvCxnSpPr>
            <a:cxnSpLocks/>
            <a:stCxn id="9" idx="2"/>
            <a:endCxn id="12" idx="0"/>
          </p:cNvCxnSpPr>
          <p:nvPr/>
        </p:nvCxnSpPr>
        <p:spPr>
          <a:xfrm rot="5400000">
            <a:off x="5748131" y="2690005"/>
            <a:ext cx="678076" cy="3030337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>
            <a:extLst>
              <a:ext uri="{FF2B5EF4-FFF2-40B4-BE49-F238E27FC236}">
                <a16:creationId xmlns:a16="http://schemas.microsoft.com/office/drawing/2014/main" id="{DB6B40CF-FFD6-554B-A303-0F8F62561389}"/>
              </a:ext>
            </a:extLst>
          </p:cNvPr>
          <p:cNvCxnSpPr>
            <a:cxnSpLocks/>
            <a:stCxn id="9" idx="2"/>
            <a:endCxn id="13" idx="0"/>
          </p:cNvCxnSpPr>
          <p:nvPr/>
        </p:nvCxnSpPr>
        <p:spPr>
          <a:xfrm rot="5400000">
            <a:off x="7262184" y="4204058"/>
            <a:ext cx="678076" cy="223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42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8530E6-A17A-884C-8D79-2FB7D126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Национальное движение за возвращение детей в родную общину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300923B-6502-ED4A-9088-27A422695F0F}"/>
              </a:ext>
            </a:extLst>
          </p:cNvPr>
          <p:cNvSpPr/>
          <p:nvPr/>
        </p:nvSpPr>
        <p:spPr>
          <a:xfrm>
            <a:off x="683568" y="1484785"/>
            <a:ext cx="80032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98475" algn="just">
              <a:tabLst>
                <a:tab pos="53975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Вместо размещения в далеко расположенных местностях 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многие штаты начали с сокращения числа детей, содержащихся в больших государственных учреждениях (интернатах). </a:t>
            </a:r>
          </a:p>
          <a:p>
            <a:pPr indent="498475" algn="just">
              <a:tabLst>
                <a:tab pos="53975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Финансируемые штатами программы способствуют созданию небольших открытых исправительных учреждений и служб, которые позволяют детям остаться вблизи их семей.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30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8530E6-A17A-884C-8D79-2FB7D126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Национальное движение за возвращение детей в родную общину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601E52D-3CB2-B241-9A28-525C4F99CE97}"/>
              </a:ext>
            </a:extLst>
          </p:cNvPr>
          <p:cNvSpPr/>
          <p:nvPr/>
        </p:nvSpPr>
        <p:spPr>
          <a:xfrm>
            <a:off x="3275856" y="1280192"/>
            <a:ext cx="2592288" cy="564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Интернаты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2034B9F-BB06-214C-B860-8E413FBD412A}"/>
              </a:ext>
            </a:extLst>
          </p:cNvPr>
          <p:cNvSpPr/>
          <p:nvPr/>
        </p:nvSpPr>
        <p:spPr>
          <a:xfrm>
            <a:off x="1331640" y="2276872"/>
            <a:ext cx="2592288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интернаты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F6D6FD5-8012-0B4B-ABFD-FEC667705252}"/>
              </a:ext>
            </a:extLst>
          </p:cNvPr>
          <p:cNvSpPr/>
          <p:nvPr/>
        </p:nvSpPr>
        <p:spPr>
          <a:xfrm>
            <a:off x="5220074" y="2279730"/>
            <a:ext cx="2592288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Временные пристанища</a:t>
            </a:r>
          </a:p>
        </p:txBody>
      </p:sp>
      <p:cxnSp>
        <p:nvCxnSpPr>
          <p:cNvPr id="8" name="Соединительная линия уступом 7">
            <a:extLst>
              <a:ext uri="{FF2B5EF4-FFF2-40B4-BE49-F238E27FC236}">
                <a16:creationId xmlns:a16="http://schemas.microsoft.com/office/drawing/2014/main" id="{BAC45A37-7175-4844-BA9F-C012FB72DC0F}"/>
              </a:ext>
            </a:extLst>
          </p:cNvPr>
          <p:cNvCxnSpPr>
            <a:stCxn id="2" idx="2"/>
            <a:endCxn id="6" idx="0"/>
          </p:cNvCxnSpPr>
          <p:nvPr/>
        </p:nvCxnSpPr>
        <p:spPr>
          <a:xfrm rot="5400000">
            <a:off x="3383868" y="1088740"/>
            <a:ext cx="432048" cy="1944216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>
            <a:extLst>
              <a:ext uri="{FF2B5EF4-FFF2-40B4-BE49-F238E27FC236}">
                <a16:creationId xmlns:a16="http://schemas.microsoft.com/office/drawing/2014/main" id="{3DBD3FE7-D150-7F45-8587-5C12E62719D4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 rot="16200000" flipH="1">
            <a:off x="5326656" y="1090168"/>
            <a:ext cx="434906" cy="1944218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F5E6FA9-3B95-434F-A310-A718D280FA5E}"/>
              </a:ext>
            </a:extLst>
          </p:cNvPr>
          <p:cNvSpPr/>
          <p:nvPr/>
        </p:nvSpPr>
        <p:spPr>
          <a:xfrm>
            <a:off x="3275856" y="3311648"/>
            <a:ext cx="2592288" cy="564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500E57C-F166-114A-8E36-FC367B6CA2DB}"/>
              </a:ext>
            </a:extLst>
          </p:cNvPr>
          <p:cNvSpPr/>
          <p:nvPr/>
        </p:nvSpPr>
        <p:spPr>
          <a:xfrm>
            <a:off x="457200" y="4308328"/>
            <a:ext cx="3826768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круглосуточно работающая служба по оказанию экстренной помощи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13F2295-3179-5F4B-B354-C5FC4B0BC69B}"/>
              </a:ext>
            </a:extLst>
          </p:cNvPr>
          <p:cNvSpPr/>
          <p:nvPr/>
        </p:nvSpPr>
        <p:spPr>
          <a:xfrm>
            <a:off x="4860034" y="4311186"/>
            <a:ext cx="3826766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консультационные учреждения для семей и отдельных лиц</a:t>
            </a:r>
          </a:p>
        </p:txBody>
      </p:sp>
      <p:cxnSp>
        <p:nvCxnSpPr>
          <p:cNvPr id="16" name="Соединительная линия уступом 15">
            <a:extLst>
              <a:ext uri="{FF2B5EF4-FFF2-40B4-BE49-F238E27FC236}">
                <a16:creationId xmlns:a16="http://schemas.microsoft.com/office/drawing/2014/main" id="{CCD778D0-5009-0842-8400-416CABB1756B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 rot="5400000">
            <a:off x="3255268" y="2991596"/>
            <a:ext cx="432048" cy="2201416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>
            <a:extLst>
              <a:ext uri="{FF2B5EF4-FFF2-40B4-BE49-F238E27FC236}">
                <a16:creationId xmlns:a16="http://schemas.microsoft.com/office/drawing/2014/main" id="{44A1FCAC-54D4-914D-93D3-2EB98A4F5DF6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 rot="16200000" flipH="1">
            <a:off x="5455255" y="2993024"/>
            <a:ext cx="434906" cy="2201417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663253C1-3C2A-364B-9321-9DB0184C903E}"/>
              </a:ext>
            </a:extLst>
          </p:cNvPr>
          <p:cNvSpPr/>
          <p:nvPr/>
        </p:nvSpPr>
        <p:spPr>
          <a:xfrm>
            <a:off x="457200" y="5468491"/>
            <a:ext cx="3826768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 терапия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D1922911-148B-5D43-B847-BA2D5894E746}"/>
              </a:ext>
            </a:extLst>
          </p:cNvPr>
          <p:cNvSpPr/>
          <p:nvPr/>
        </p:nvSpPr>
        <p:spPr>
          <a:xfrm>
            <a:off x="4860034" y="5478546"/>
            <a:ext cx="3826768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по трудоустройству и др.</a:t>
            </a:r>
          </a:p>
        </p:txBody>
      </p:sp>
    </p:spTree>
    <p:extLst>
      <p:ext uri="{BB962C8B-B14F-4D97-AF65-F5344CB8AC3E}">
        <p14:creationId xmlns:p14="http://schemas.microsoft.com/office/powerpoint/2010/main" val="3531944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8530E6-A17A-884C-8D79-2FB7D126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усилия таких учреждений направлены на: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9B67EAB-745F-7E4D-BA01-D111F9820A09}"/>
              </a:ext>
            </a:extLst>
          </p:cNvPr>
          <p:cNvSpPr/>
          <p:nvPr/>
        </p:nvSpPr>
        <p:spPr>
          <a:xfrm>
            <a:off x="251520" y="1340768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tabLst>
                <a:tab pos="61595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выхватить несовершеннолетнего из формальной системы судов по делам о несовершеннолетних и передать заботу о нем местным организациям, не относящимся к системе правосудия; </a:t>
            </a:r>
          </a:p>
          <a:p>
            <a:pPr indent="450850" algn="just">
              <a:buFontTx/>
              <a:buChar char="-"/>
              <a:tabLst>
                <a:tab pos="61595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вывести несовершеннолетних за рамки закрытых интернатов, колоний или тюрем, предложив целый ряд программ, призванных помочь отдельным лицам или семьям в чрезвычайных обстоятельствах;</a:t>
            </a:r>
          </a:p>
          <a:p>
            <a:pPr indent="450850" algn="just">
              <a:buFontTx/>
              <a:buChar char="-"/>
              <a:tabLst>
                <a:tab pos="61595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оказать содействие в организации досуга, в учебно-воспитательной работе, в трудоустройстве.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234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8530E6-A17A-884C-8D79-2FB7D126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программ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9B67EAB-745F-7E4D-BA01-D111F9820A09}"/>
              </a:ext>
            </a:extLst>
          </p:cNvPr>
          <p:cNvSpPr/>
          <p:nvPr/>
        </p:nvSpPr>
        <p:spPr>
          <a:xfrm>
            <a:off x="287524" y="954884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программы предусматривают участие несовершеннолетнего в определенных акциях и мероприятиях. При этом речь идет о трех типах программ: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C133BCC4-AB15-394E-9043-7BE0C254C516}"/>
              </a:ext>
            </a:extLst>
          </p:cNvPr>
          <p:cNvSpPr/>
          <p:nvPr/>
        </p:nvSpPr>
        <p:spPr>
          <a:xfrm>
            <a:off x="275584" y="2960947"/>
            <a:ext cx="2628292" cy="19082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программы полиции 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A19D2F7D-AA4A-3D42-85B0-0AFD4C266900}"/>
              </a:ext>
            </a:extLst>
          </p:cNvPr>
          <p:cNvSpPr/>
          <p:nvPr/>
        </p:nvSpPr>
        <p:spPr>
          <a:xfrm>
            <a:off x="3281918" y="2960948"/>
            <a:ext cx="2628292" cy="19082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программы судов по делам о несовершеннолетних 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300199F6-3065-1D4A-9D33-D9CEE702F25A}"/>
              </a:ext>
            </a:extLst>
          </p:cNvPr>
          <p:cNvSpPr/>
          <p:nvPr/>
        </p:nvSpPr>
        <p:spPr>
          <a:xfrm>
            <a:off x="6310025" y="2960947"/>
            <a:ext cx="2628292" cy="190821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программы школ </a:t>
            </a:r>
          </a:p>
        </p:txBody>
      </p:sp>
    </p:spTree>
    <p:extLst>
      <p:ext uri="{BB962C8B-B14F-4D97-AF65-F5344CB8AC3E}">
        <p14:creationId xmlns:p14="http://schemas.microsoft.com/office/powerpoint/2010/main" val="2674961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8530E6-A17A-884C-8D79-2FB7D126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583"/>
            <a:ext cx="8229600" cy="764704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учреждений связанные с лишением свободы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A14FA85-6658-204F-890B-E134ED0F6DB8}"/>
              </a:ext>
            </a:extLst>
          </p:cNvPr>
          <p:cNvSpPr/>
          <p:nvPr/>
        </p:nvSpPr>
        <p:spPr>
          <a:xfrm>
            <a:off x="323528" y="1340768"/>
            <a:ext cx="4176464" cy="13681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Закрытые места лишения свободы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67AED67-5647-1F4E-8756-B7C73CB95834}"/>
              </a:ext>
            </a:extLst>
          </p:cNvPr>
          <p:cNvSpPr/>
          <p:nvPr/>
        </p:nvSpPr>
        <p:spPr>
          <a:xfrm>
            <a:off x="4644010" y="1340768"/>
            <a:ext cx="4176464" cy="13681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Закрытые воспитательные учреждения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6DA08D7-C43D-AE4E-AD47-383929E0490C}"/>
              </a:ext>
            </a:extLst>
          </p:cNvPr>
          <p:cNvSpPr/>
          <p:nvPr/>
        </p:nvSpPr>
        <p:spPr>
          <a:xfrm>
            <a:off x="4644010" y="2807231"/>
            <a:ext cx="41764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государственные или частные организации, призванные разместить и ограничить свободу передвижения несовершеннолетних, направленных по решению суда или осужденных за совершение наказуемого деяния.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E95C239-0CB2-6F46-83DE-9DA28524FFB0}"/>
              </a:ext>
            </a:extLst>
          </p:cNvPr>
          <p:cNvSpPr/>
          <p:nvPr/>
        </p:nvSpPr>
        <p:spPr>
          <a:xfrm>
            <a:off x="323528" y="2807231"/>
            <a:ext cx="417646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113" algn="just">
              <a:tabLst>
                <a:tab pos="53975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 учреждения, ограничивающие физическую свободу передвижения несовершеннолетних, осужденных за совершение преступления, находящихся в предварительном заключении на время проверки фактических обстоятельств дела.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682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8530E6-A17A-884C-8D79-2FB7D126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583"/>
            <a:ext cx="8229600" cy="764704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воспитательных заведений для несовершеннолетних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A14FA85-6658-204F-890B-E134ED0F6DB8}"/>
              </a:ext>
            </a:extLst>
          </p:cNvPr>
          <p:cNvSpPr/>
          <p:nvPr/>
        </p:nvSpPr>
        <p:spPr>
          <a:xfrm>
            <a:off x="323528" y="1844824"/>
            <a:ext cx="4176464" cy="13681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 по перевоспитанию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67AED67-5647-1F4E-8756-B7C73CB95834}"/>
              </a:ext>
            </a:extLst>
          </p:cNvPr>
          <p:cNvSpPr/>
          <p:nvPr/>
        </p:nvSpPr>
        <p:spPr>
          <a:xfrm>
            <a:off x="4644010" y="1844824"/>
            <a:ext cx="4176464" cy="13681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молодежные лагеря и ранчо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76A081-5191-7941-ADE9-688E0D8DA9F3}"/>
              </a:ext>
            </a:extLst>
          </p:cNvPr>
          <p:cNvSpPr/>
          <p:nvPr/>
        </p:nvSpPr>
        <p:spPr>
          <a:xfrm>
            <a:off x="332601" y="3356992"/>
            <a:ext cx="4176464" cy="13681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закрытые приюты и детские дома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21FEDD9-7A7D-154A-8876-7DC1251C6110}"/>
              </a:ext>
            </a:extLst>
          </p:cNvPr>
          <p:cNvSpPr/>
          <p:nvPr/>
        </p:nvSpPr>
        <p:spPr>
          <a:xfrm>
            <a:off x="4653083" y="3356992"/>
            <a:ext cx="4176464" cy="13681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круглосуточного надзора </a:t>
            </a:r>
          </a:p>
        </p:txBody>
      </p:sp>
    </p:spTree>
    <p:extLst>
      <p:ext uri="{BB962C8B-B14F-4D97-AF65-F5344CB8AC3E}">
        <p14:creationId xmlns:p14="http://schemas.microsoft.com/office/powerpoint/2010/main" val="896023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789</Words>
  <Application>Microsoft Office PowerPoint</Application>
  <PresentationFormat>Экран (4:3)</PresentationFormat>
  <Paragraphs>94</Paragraphs>
  <Slides>14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Презентация PowerPoint</vt:lpstr>
      <vt:lpstr>Введение</vt:lpstr>
      <vt:lpstr>Учреждения по социальному обслуживанию детей и подростков </vt:lpstr>
      <vt:lpstr>Национальное движение за возвращение детей в родную общину </vt:lpstr>
      <vt:lpstr>Национальное движение за возвращение детей в родную общину </vt:lpstr>
      <vt:lpstr>Основные усилия таких учреждений направлены на:</vt:lpstr>
      <vt:lpstr>Типы программ</vt:lpstr>
      <vt:lpstr>Категории учреждений связанные с лишением свободы</vt:lpstr>
      <vt:lpstr>Типы воспитательных заведений для несовершеннолетних </vt:lpstr>
      <vt:lpstr>Социально опасные несовершеннолетние </vt:lpstr>
      <vt:lpstr>Центры и приюты для беглецов </vt:lpstr>
      <vt:lpstr>Феномен подростковых и молодежных банд </vt:lpstr>
      <vt:lpstr>Алкоголизм и наркомания </vt:lpstr>
      <vt:lpstr>Используемые источники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Anastastia</cp:lastModifiedBy>
  <cp:revision>129</cp:revision>
  <dcterms:created xsi:type="dcterms:W3CDTF">2017-06-19T16:10:24Z</dcterms:created>
  <dcterms:modified xsi:type="dcterms:W3CDTF">2025-06-08T11:18:18Z</dcterms:modified>
</cp:coreProperties>
</file>