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306" r:id="rId4"/>
    <p:sldId id="308" r:id="rId5"/>
    <p:sldId id="312" r:id="rId6"/>
    <p:sldId id="307" r:id="rId7"/>
    <p:sldId id="311" r:id="rId8"/>
    <p:sldId id="313" r:id="rId9"/>
    <p:sldId id="305" r:id="rId10"/>
    <p:sldId id="304" r:id="rId11"/>
    <p:sldId id="314" r:id="rId12"/>
    <p:sldId id="303" r:id="rId13"/>
    <p:sldId id="315" r:id="rId14"/>
    <p:sldId id="301" r:id="rId15"/>
    <p:sldId id="310" r:id="rId16"/>
    <p:sldId id="302" r:id="rId17"/>
    <p:sldId id="316" r:id="rId18"/>
    <p:sldId id="300" r:id="rId19"/>
    <p:sldId id="318" r:id="rId20"/>
    <p:sldId id="309" r:id="rId21"/>
    <p:sldId id="319" r:id="rId22"/>
    <p:sldId id="317" r:id="rId23"/>
    <p:sldId id="299" r:id="rId24"/>
    <p:sldId id="297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434" autoAdjust="0"/>
  </p:normalViewPr>
  <p:slideViewPr>
    <p:cSldViewPr snapToGrid="0">
      <p:cViewPr varScale="1">
        <p:scale>
          <a:sx n="65" d="100"/>
          <a:sy n="65" d="100"/>
        </p:scale>
        <p:origin x="-84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EFE4C-752A-43A6-BD7D-4B2D2F6E94D2}" type="datetimeFigureOut">
              <a:rPr lang="ru-RU" smtClean="0"/>
              <a:pPr/>
              <a:t>14.04.2025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E1D4A-0605-490F-A329-02823F1AD7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79934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EFE4C-752A-43A6-BD7D-4B2D2F6E94D2}" type="datetimeFigureOut">
              <a:rPr lang="ru-RU" smtClean="0"/>
              <a:pPr/>
              <a:t>14.04.2025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E1D4A-0605-490F-A329-02823F1AD7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24170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EFE4C-752A-43A6-BD7D-4B2D2F6E94D2}" type="datetimeFigureOut">
              <a:rPr lang="ru-RU" smtClean="0"/>
              <a:pPr/>
              <a:t>14.04.2025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E1D4A-0605-490F-A329-02823F1AD7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25493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EFE4C-752A-43A6-BD7D-4B2D2F6E94D2}" type="datetimeFigureOut">
              <a:rPr lang="ru-RU" smtClean="0"/>
              <a:pPr/>
              <a:t>14.04.2025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E1D4A-0605-490F-A329-02823F1AD7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41411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EFE4C-752A-43A6-BD7D-4B2D2F6E94D2}" type="datetimeFigureOut">
              <a:rPr lang="ru-RU" smtClean="0"/>
              <a:pPr/>
              <a:t>14.04.2025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E1D4A-0605-490F-A329-02823F1AD7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8615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EFE4C-752A-43A6-BD7D-4B2D2F6E94D2}" type="datetimeFigureOut">
              <a:rPr lang="ru-RU" smtClean="0"/>
              <a:pPr/>
              <a:t>14.04.2025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E1D4A-0605-490F-A329-02823F1AD7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23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EFE4C-752A-43A6-BD7D-4B2D2F6E94D2}" type="datetimeFigureOut">
              <a:rPr lang="ru-RU" smtClean="0"/>
              <a:pPr/>
              <a:t>14.04.2025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E1D4A-0605-490F-A329-02823F1AD7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12564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EFE4C-752A-43A6-BD7D-4B2D2F6E94D2}" type="datetimeFigureOut">
              <a:rPr lang="ru-RU" smtClean="0"/>
              <a:pPr/>
              <a:t>14.04.2025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E1D4A-0605-490F-A329-02823F1AD7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897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EFE4C-752A-43A6-BD7D-4B2D2F6E94D2}" type="datetimeFigureOut">
              <a:rPr lang="ru-RU" smtClean="0"/>
              <a:pPr/>
              <a:t>14.04.2025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E1D4A-0605-490F-A329-02823F1AD7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31800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EFE4C-752A-43A6-BD7D-4B2D2F6E94D2}" type="datetimeFigureOut">
              <a:rPr lang="ru-RU" smtClean="0"/>
              <a:pPr/>
              <a:t>14.04.2025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E1D4A-0605-490F-A329-02823F1AD7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0239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EFE4C-752A-43A6-BD7D-4B2D2F6E94D2}" type="datetimeFigureOut">
              <a:rPr lang="ru-RU" smtClean="0"/>
              <a:pPr/>
              <a:t>14.04.2025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E1D4A-0605-490F-A329-02823F1AD7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66407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EFE4C-752A-43A6-BD7D-4B2D2F6E94D2}" type="datetimeFigureOut">
              <a:rPr lang="ru-RU" smtClean="0"/>
              <a:pPr/>
              <a:t>14.04.2025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E1D4A-0605-490F-A329-02823F1AD7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2719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7.jpeg"/><Relationship Id="rId7" Type="http://schemas.openxmlformats.org/officeDocument/2006/relationships/image" Target="../media/image6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borodushko.galina@mail.ru" TargetMode="External"/><Relationship Id="rId5" Type="http://schemas.openxmlformats.org/officeDocument/2006/relationships/hyperlink" Target="mailto:nivanova123@bk.ru" TargetMode="External"/><Relationship Id="rId10" Type="http://schemas.openxmlformats.org/officeDocument/2006/relationships/image" Target="../media/image72.png"/><Relationship Id="rId4" Type="http://schemas.openxmlformats.org/officeDocument/2006/relationships/image" Target="../media/image68.png"/><Relationship Id="rId9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8206" y="1263156"/>
            <a:ext cx="11518491" cy="3485825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Предметная неделя </a:t>
            </a: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Информатика и физика: </a:t>
            </a: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</a:t>
            </a: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новым горизонтам» </a:t>
            </a: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применением цифровых возможностей ФГИС «Моя школа» и </a:t>
            </a: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Сферум</a:t>
            </a: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79659" y="5286429"/>
            <a:ext cx="46123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Бородушко Г.И., Иванова А.А.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«Белоярская СШ»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Ачинский район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9304" y="0"/>
            <a:ext cx="2179640" cy="242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008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4463" y="1725561"/>
            <a:ext cx="849507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этого ученики 7-9 классов уже успели выполнить лабораторные работы по физике с использованием реального оборудования, что дало им ценную практику. Однако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этот день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они открыли для себя новый способ проведения экспериментов - работу в виртуальных лабораториях образовательной платформы ФГИС "Моя школа".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05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Многие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ребята отметили, что работа в виртуальных лабораториях позволила им сэкономить время и провести больше экспериментов за один урок, что сделало занятие особенно увлекательным.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8206" y="0"/>
            <a:ext cx="1150374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День 2-й </a:t>
            </a:r>
          </a:p>
          <a:p>
            <a:pPr algn="ctr">
              <a:lnSpc>
                <a:spcPct val="150000"/>
              </a:lnSpc>
            </a:pPr>
            <a:r>
              <a:rPr lang="ru-RU" sz="2300" b="1" dirty="0" smtClean="0">
                <a:solidFill>
                  <a:srgbClr val="0070C0"/>
                </a:solidFill>
                <a:latin typeface="Segoe Print" pitchFamily="2" charset="0"/>
              </a:rPr>
              <a:t>День практических занятий </a:t>
            </a:r>
            <a:r>
              <a:rPr lang="ru-RU" sz="2300" b="1" dirty="0" smtClean="0">
                <a:solidFill>
                  <a:srgbClr val="0070C0"/>
                </a:solidFill>
                <a:latin typeface="Segoe Print" pitchFamily="2" charset="0"/>
              </a:rPr>
              <a:t>в виртуальных лабораториях и </a:t>
            </a:r>
            <a:r>
              <a:rPr lang="ru-RU" sz="2300" b="1" dirty="0" smtClean="0">
                <a:solidFill>
                  <a:srgbClr val="0070C0"/>
                </a:solidFill>
                <a:latin typeface="Segoe Print" pitchFamily="2" charset="0"/>
              </a:rPr>
              <a:t>важных уроков </a:t>
            </a:r>
            <a:r>
              <a:rPr lang="ru-RU" sz="2300" b="1" dirty="0" smtClean="0">
                <a:solidFill>
                  <a:srgbClr val="0070C0"/>
                </a:solidFill>
                <a:latin typeface="Segoe Print" pitchFamily="2" charset="0"/>
              </a:rPr>
              <a:t>цифровой грамотности</a:t>
            </a:r>
          </a:p>
        </p:txBody>
      </p:sp>
      <p:pic>
        <p:nvPicPr>
          <p:cNvPr id="5" name="Рисунок 4" descr="e83RLg36d5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29252" y="4513006"/>
            <a:ext cx="3062748" cy="2344995"/>
          </a:xfrm>
          <a:prstGeom prst="rect">
            <a:avLst/>
          </a:prstGeom>
        </p:spPr>
      </p:pic>
      <p:pic>
        <p:nvPicPr>
          <p:cNvPr id="6" name="Рисунок 5" descr="O5RTQAp8sx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1084" y="4513006"/>
            <a:ext cx="3048000" cy="2344995"/>
          </a:xfrm>
          <a:prstGeom prst="rect">
            <a:avLst/>
          </a:prstGeom>
        </p:spPr>
      </p:pic>
      <p:pic>
        <p:nvPicPr>
          <p:cNvPr id="7" name="Рисунок 6" descr="t-lGTKicu_A.jpg"/>
          <p:cNvPicPr>
            <a:picLocks noChangeAspect="1"/>
          </p:cNvPicPr>
          <p:nvPr/>
        </p:nvPicPr>
        <p:blipFill>
          <a:blip r:embed="rId4" cstate="print"/>
          <a:srcRect l="19043" t="9360"/>
          <a:stretch>
            <a:fillRect/>
          </a:stretch>
        </p:blipFill>
        <p:spPr>
          <a:xfrm>
            <a:off x="9026013" y="1902543"/>
            <a:ext cx="3165987" cy="25957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TucHkJKyPO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590436"/>
            <a:ext cx="3023419" cy="2267565"/>
          </a:xfrm>
          <a:prstGeom prst="rect">
            <a:avLst/>
          </a:prstGeom>
        </p:spPr>
      </p:pic>
      <p:pic>
        <p:nvPicPr>
          <p:cNvPr id="9" name="Рисунок 8" descr="v9A8MhzG9NM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23419" y="4557251"/>
            <a:ext cx="3067664" cy="23007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795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4464" y="1158992"/>
            <a:ext cx="6592529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950" dirty="0" smtClean="0">
                <a:latin typeface="Times New Roman" pitchFamily="18" charset="0"/>
                <a:cs typeface="Times New Roman" pitchFamily="18" charset="0"/>
              </a:rPr>
              <a:t>Ученики 5-7 классов приняли участие в творческом конкурсе «Механика в цифре: создаем роботов в </a:t>
            </a:r>
            <a:r>
              <a:rPr lang="ru-RU" sz="1950" dirty="0" err="1" smtClean="0">
                <a:latin typeface="Times New Roman" pitchFamily="18" charset="0"/>
                <a:cs typeface="Times New Roman" pitchFamily="18" charset="0"/>
              </a:rPr>
              <a:t>Сферуме</a:t>
            </a:r>
            <a:r>
              <a:rPr lang="ru-RU" sz="1950" dirty="0" smtClean="0">
                <a:latin typeface="Times New Roman" pitchFamily="18" charset="0"/>
                <a:cs typeface="Times New Roman" pitchFamily="18" charset="0"/>
              </a:rPr>
              <a:t>». Используя интерактивную доску в виртуальной среде Сферум, ребята создавали собственных роботов будущего.</a:t>
            </a:r>
          </a:p>
          <a:p>
            <a:pPr algn="just"/>
            <a:endParaRPr lang="ru-RU" sz="195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950" dirty="0" smtClean="0">
                <a:latin typeface="Times New Roman" pitchFamily="18" charset="0"/>
                <a:cs typeface="Times New Roman" pitchFamily="18" charset="0"/>
              </a:rPr>
              <a:t>Учащиеся </a:t>
            </a:r>
            <a:r>
              <a:rPr lang="ru-RU" sz="1950" dirty="0" smtClean="0">
                <a:latin typeface="Times New Roman" pitchFamily="18" charset="0"/>
                <a:cs typeface="Times New Roman" pitchFamily="18" charset="0"/>
              </a:rPr>
              <a:t>8 и 9 классов </a:t>
            </a:r>
            <a:r>
              <a:rPr lang="ru-RU" sz="1950" dirty="0" smtClean="0">
                <a:latin typeface="Times New Roman" pitchFamily="18" charset="0"/>
                <a:cs typeface="Times New Roman" pitchFamily="18" charset="0"/>
              </a:rPr>
              <a:t>активно </a:t>
            </a:r>
            <a:r>
              <a:rPr lang="ru-RU" sz="1950" dirty="0" smtClean="0">
                <a:latin typeface="Times New Roman" pitchFamily="18" charset="0"/>
                <a:cs typeface="Times New Roman" pitchFamily="18" charset="0"/>
              </a:rPr>
              <a:t>работали с вкладкой «Помощник ученика», где проходили тесты по физике и информатике. Они могли проверить свои силы и оценить уровень готовности к основному государственному экзамену и Всероссийской проверочной работе, что позволило лучше осознать свои сильные стороны и зоны роста. </a:t>
            </a:r>
            <a:endParaRPr lang="ru-RU" sz="195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95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950" dirty="0" err="1" smtClean="0">
                <a:latin typeface="Times New Roman" pitchFamily="18" charset="0"/>
                <a:cs typeface="Times New Roman" pitchFamily="18" charset="0"/>
              </a:rPr>
              <a:t>Одиннадцатиклассники</a:t>
            </a:r>
            <a:r>
              <a:rPr lang="ru-RU" sz="1950" dirty="0" smtClean="0">
                <a:latin typeface="Times New Roman" pitchFamily="18" charset="0"/>
                <a:cs typeface="Times New Roman" pitchFamily="18" charset="0"/>
              </a:rPr>
              <a:t> продолжили </a:t>
            </a:r>
            <a:r>
              <a:rPr lang="ru-RU" sz="1950" dirty="0" smtClean="0">
                <a:latin typeface="Times New Roman" pitchFamily="18" charset="0"/>
                <a:cs typeface="Times New Roman" pitchFamily="18" charset="0"/>
              </a:rPr>
              <a:t>подготовку к ЕГЭ, выполняя задания по физике. Тестирование помогло ребятам получить представление о структуре экзаменационных вопросов и потренироваться в решении сложных задач</a:t>
            </a:r>
            <a:r>
              <a:rPr lang="ru-RU" sz="195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07922" y="1"/>
            <a:ext cx="112530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День 3-й 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0070C0"/>
                </a:solidFill>
                <a:latin typeface="Segoe Print" pitchFamily="2" charset="0"/>
              </a:rPr>
              <a:t>День </a:t>
            </a:r>
            <a:r>
              <a:rPr lang="ru-RU" sz="2400" b="1" dirty="0" smtClean="0">
                <a:solidFill>
                  <a:srgbClr val="0070C0"/>
                </a:solidFill>
                <a:latin typeface="Segoe Print" pitchFamily="2" charset="0"/>
              </a:rPr>
              <a:t>подготовки к успешным результатам на ВПР и ГИА</a:t>
            </a:r>
          </a:p>
        </p:txBody>
      </p:sp>
      <p:pic>
        <p:nvPicPr>
          <p:cNvPr id="5" name="Рисунок 4" descr="_Rb0jscHX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89691" y="1242551"/>
            <a:ext cx="2502310" cy="1876733"/>
          </a:xfrm>
          <a:prstGeom prst="rect">
            <a:avLst/>
          </a:prstGeom>
        </p:spPr>
      </p:pic>
      <p:pic>
        <p:nvPicPr>
          <p:cNvPr id="6" name="Рисунок 5" descr="6Fb5ozed7Y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97211" y="3111910"/>
            <a:ext cx="2517059" cy="1887794"/>
          </a:xfrm>
          <a:prstGeom prst="rect">
            <a:avLst/>
          </a:prstGeom>
        </p:spPr>
      </p:pic>
      <p:pic>
        <p:nvPicPr>
          <p:cNvPr id="7" name="Рисунок 6" descr="6MiRtVdE-A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74942" y="3097160"/>
            <a:ext cx="2517058" cy="1887793"/>
          </a:xfrm>
          <a:prstGeom prst="rect">
            <a:avLst/>
          </a:prstGeom>
        </p:spPr>
      </p:pic>
      <p:pic>
        <p:nvPicPr>
          <p:cNvPr id="8" name="Рисунок 7" descr="KbkQ4Xs_1k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97213" y="1238864"/>
            <a:ext cx="2497395" cy="1873046"/>
          </a:xfrm>
          <a:prstGeom prst="rect">
            <a:avLst/>
          </a:prstGeom>
        </p:spPr>
      </p:pic>
      <p:pic>
        <p:nvPicPr>
          <p:cNvPr id="10" name="Рисунок 9" descr="XRNTQOg8hw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97212" y="4984693"/>
            <a:ext cx="2497743" cy="1873307"/>
          </a:xfrm>
          <a:prstGeom prst="rect">
            <a:avLst/>
          </a:prstGeom>
        </p:spPr>
      </p:pic>
      <p:pic>
        <p:nvPicPr>
          <p:cNvPr id="11" name="Рисунок 10" descr="ZcIbm0c81C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689689" y="4981267"/>
            <a:ext cx="2502309" cy="18767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795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8206" y="1416778"/>
            <a:ext cx="8701549" cy="487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 руководством наставников из 9 класса ученики 7 и 8 классов создали мини-проекты, направленные на решение практических задач в области информатики и физики. </a:t>
            </a: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Тематика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проектов охватывала широкий спектр вопросов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65113" indent="-265113"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Собери игровой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компьютер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 разумные деньги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marL="265113" indent="-265113"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Второе дыхание для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компьютера».</a:t>
            </a:r>
          </a:p>
          <a:p>
            <a:pPr marL="265113" indent="-265113"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Восстановление 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апгрейд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старого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компьютера».</a:t>
            </a:r>
          </a:p>
          <a:p>
            <a:pPr marL="265113" indent="-265113"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Эффективное рабочее пространство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marL="265113" indent="-265113"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Доступный интернет для каждого члена семьи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marL="265113" indent="-265113"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Архимедова сила: почему вещи плавают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?».</a:t>
            </a:r>
          </a:p>
          <a:p>
            <a:pPr marL="265113" indent="-265113"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Исследование процесса диффузии в различных средах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marL="265113" indent="-265113"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Сборка электрической цепи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marL="265113" indent="-265113"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Конструирование летательного аппарата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marL="265113" indent="-265113"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Давление в жидкости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just"/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88ED6a-IY2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24219" y="2086078"/>
            <a:ext cx="2767781" cy="4005006"/>
          </a:xfrm>
          <a:prstGeom prst="rect">
            <a:avLst/>
          </a:prstGeom>
        </p:spPr>
      </p:pic>
      <p:pic>
        <p:nvPicPr>
          <p:cNvPr id="5" name="Рисунок 4" descr="sjM-xcKAb_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19303" y="4778477"/>
            <a:ext cx="2772697" cy="2079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wHCUnJPIK_w.jpg"/>
          <p:cNvPicPr>
            <a:picLocks noChangeAspect="1"/>
          </p:cNvPicPr>
          <p:nvPr/>
        </p:nvPicPr>
        <p:blipFill>
          <a:blip r:embed="rId4" cstate="print"/>
          <a:srcRect l="9447" t="27441" r="7042"/>
          <a:stretch>
            <a:fillRect/>
          </a:stretch>
        </p:blipFill>
        <p:spPr>
          <a:xfrm>
            <a:off x="9424219" y="0"/>
            <a:ext cx="2767781" cy="20647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5471" y="0"/>
            <a:ext cx="896702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День 4-й </a:t>
            </a:r>
          </a:p>
          <a:p>
            <a:pPr>
              <a:lnSpc>
                <a:spcPct val="150000"/>
              </a:lnSpc>
            </a:pPr>
            <a:r>
              <a:rPr lang="ru-RU" sz="2200" b="1" dirty="0" smtClean="0">
                <a:solidFill>
                  <a:srgbClr val="0070C0"/>
                </a:solidFill>
                <a:latin typeface="Segoe Print" pitchFamily="2" charset="0"/>
              </a:rPr>
              <a:t>День </a:t>
            </a:r>
            <a:r>
              <a:rPr lang="ru-RU" sz="2200" b="1" dirty="0" smtClean="0">
                <a:solidFill>
                  <a:srgbClr val="0070C0"/>
                </a:solidFill>
                <a:latin typeface="Segoe Print" pitchFamily="2" charset="0"/>
              </a:rPr>
              <a:t>развития проектно-исследовательских навыков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1mYB1SoS8.jpg"/>
          <p:cNvPicPr>
            <a:picLocks noChangeAspect="1"/>
          </p:cNvPicPr>
          <p:nvPr/>
        </p:nvPicPr>
        <p:blipFill>
          <a:blip r:embed="rId2" cstate="print"/>
          <a:srcRect l="8789" r="8901"/>
          <a:stretch>
            <a:fillRect/>
          </a:stretch>
        </p:blipFill>
        <p:spPr>
          <a:xfrm>
            <a:off x="3023421" y="2266943"/>
            <a:ext cx="7654412" cy="429375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81664" y="728800"/>
            <a:ext cx="106188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Родители имели возможность наблюдать за успехами своих детей через трансляцию событий в приложении Сферум. Это позволило им оставаться в курсе происходящего и поддерживать активное участие в образовательном процессе.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716" y="1445342"/>
            <a:ext cx="8509819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Ученики 9-го класса работали на платформе «Билет в будущее», где они исследовали город будущего. Работа началась с анализа карточек, содержащих информацию о различных районах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города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, что дало представление о его структуре и функционировании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После этого ученики перешли к практической части, работая за компьютерами. Они анализировали данные и выявляли ключевые тенденции в развитии профессий, связанных с информатикой и физикой. Такой подход помог ребятам осознать, насколько важны эти дисциплины для построения успешной карьеры в будущем.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0219" y="176981"/>
            <a:ext cx="865730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День 4-й </a:t>
            </a:r>
          </a:p>
          <a:p>
            <a:pPr>
              <a:lnSpc>
                <a:spcPct val="150000"/>
              </a:lnSpc>
            </a:pPr>
            <a:r>
              <a:rPr lang="ru-RU" sz="2200" b="1" dirty="0" smtClean="0">
                <a:solidFill>
                  <a:srgbClr val="0070C0"/>
                </a:solidFill>
                <a:latin typeface="Segoe Print" pitchFamily="2" charset="0"/>
              </a:rPr>
              <a:t>Город </a:t>
            </a:r>
            <a:r>
              <a:rPr lang="ru-RU" sz="2200" b="1" dirty="0" smtClean="0">
                <a:solidFill>
                  <a:srgbClr val="0070C0"/>
                </a:solidFill>
                <a:latin typeface="Segoe Print" pitchFamily="2" charset="0"/>
              </a:rPr>
              <a:t>будущего: какие профессии нас ждут?</a:t>
            </a:r>
            <a:endParaRPr lang="ru-RU" sz="2200" b="1" dirty="0" smtClean="0">
              <a:solidFill>
                <a:srgbClr val="0070C0"/>
              </a:solidFill>
              <a:latin typeface="Segoe Print" pitchFamily="2" charset="0"/>
            </a:endParaRPr>
          </a:p>
        </p:txBody>
      </p:sp>
      <p:pic>
        <p:nvPicPr>
          <p:cNvPr id="5" name="Рисунок 4" descr="jjZnj6Ninl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601496"/>
            <a:ext cx="3008671" cy="2256503"/>
          </a:xfrm>
          <a:prstGeom prst="rect">
            <a:avLst/>
          </a:prstGeom>
        </p:spPr>
      </p:pic>
      <p:pic>
        <p:nvPicPr>
          <p:cNvPr id="6" name="Рисунок 5" descr="jM77W4oFrv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70259" y="4516693"/>
            <a:ext cx="3121742" cy="2341307"/>
          </a:xfrm>
          <a:prstGeom prst="rect">
            <a:avLst/>
          </a:prstGeom>
        </p:spPr>
      </p:pic>
      <p:pic>
        <p:nvPicPr>
          <p:cNvPr id="8" name="Рисунок 7" descr="sRcBBbmaIj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02593" y="4607699"/>
            <a:ext cx="3082413" cy="2250301"/>
          </a:xfrm>
          <a:prstGeom prst="rect">
            <a:avLst/>
          </a:prstGeom>
        </p:spPr>
      </p:pic>
      <p:pic>
        <p:nvPicPr>
          <p:cNvPr id="9" name="Рисунок 8" descr="U3AuWJ31OO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065340" y="0"/>
            <a:ext cx="3126659" cy="2344994"/>
          </a:xfrm>
          <a:prstGeom prst="rect">
            <a:avLst/>
          </a:prstGeom>
        </p:spPr>
      </p:pic>
      <p:pic>
        <p:nvPicPr>
          <p:cNvPr id="10" name="Рисунок 9" descr="yz8G9exTds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070257" y="2330244"/>
            <a:ext cx="3121743" cy="2341307"/>
          </a:xfrm>
          <a:prstGeom prst="rect">
            <a:avLst/>
          </a:prstGeom>
        </p:spPr>
      </p:pic>
      <p:pic>
        <p:nvPicPr>
          <p:cNvPr id="11" name="Picture 2" descr="https://sun9-62.userapi.com/s/v1/ig2/m_sG4hGhV1fmxXbTVU20198I-C1AHWzWxVE_5tMANMtGic36AM0ts-7dEZ4CKX7IeAOqHUSuGxtFthH-5GoNnD6F.jpg?quality=95&amp;as=32x43,48x64,72x96,108x144,160x213,240x320,360x480,480x640,540x720,640x853,720x960,1080x1440,1280x1707,1440x1920,1512x2016&amp;from=bu&amp;u=xgjI7DE2nJgTKByX11BMHWF6n2dUlssxHoyMl4RJdeI&amp;cs=1512x20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438" b="96131" l="4828" r="981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92978" y="4191000"/>
            <a:ext cx="2286000" cy="304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:\Рейтинг за четыре  дн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47"/>
            <a:ext cx="12192000" cy="68546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8713" y="1091381"/>
            <a:ext cx="9173495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протяжении всего дня, ученики погрузились в увлекательный мир космоса и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технологий: </a:t>
            </a:r>
          </a:p>
          <a:p>
            <a:pPr marL="354013" indent="-354013" algn="just">
              <a:buFont typeface="Wingdings" pitchFamily="2" charset="2"/>
              <a:buChar char="q"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«Парад планет»: учащиеся 5-го класса выбирали карточки с названиями планет Солнечной системы и с помощью нейросети </a:t>
            </a:r>
            <a:r>
              <a:rPr lang="ru-RU" sz="1900" dirty="0" err="1" smtClean="0">
                <a:latin typeface="Times New Roman" pitchFamily="18" charset="0"/>
                <a:cs typeface="Times New Roman" pitchFamily="18" charset="0"/>
              </a:rPr>
              <a:t>GigaChat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заполняли не только интересные факты о каждой из них, но и основные сведения.</a:t>
            </a:r>
          </a:p>
          <a:p>
            <a:pPr marL="354013" indent="-354013" algn="just">
              <a:buFont typeface="Wingdings" pitchFamily="2" charset="2"/>
              <a:buChar char="q"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Инженеры Вселенной «Конкурс на конструирование космического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корабля»: ученики 6 и 8 классов посмотрели видео «День космонавтики: звездное небо и кладовые земли» во ФГИС «Моя школа», а затем проявили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свою фантазию и инженерные способности сконструировав модели ракет из конструкторов.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После завершения работ, каждая команда представила свою ракету одноклассникам. </a:t>
            </a:r>
          </a:p>
          <a:p>
            <a:pPr marL="354013" indent="-354013" algn="just">
              <a:buFont typeface="Wingdings" pitchFamily="2" charset="2"/>
              <a:buChar char="q"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Общая рефлексия по итогам проведения недели информатики и физики.</a:t>
            </a:r>
          </a:p>
        </p:txBody>
      </p:sp>
      <p:pic>
        <p:nvPicPr>
          <p:cNvPr id="7" name="Рисунок 6" descr="1TNOEYKZ9Vo.jpg"/>
          <p:cNvPicPr>
            <a:picLocks noChangeAspect="1"/>
          </p:cNvPicPr>
          <p:nvPr/>
        </p:nvPicPr>
        <p:blipFill>
          <a:blip r:embed="rId2" cstate="print"/>
          <a:srcRect t="2028"/>
          <a:stretch>
            <a:fillRect/>
          </a:stretch>
        </p:blipFill>
        <p:spPr>
          <a:xfrm>
            <a:off x="9040761" y="4513007"/>
            <a:ext cx="3151239" cy="2344994"/>
          </a:xfrm>
          <a:prstGeom prst="rect">
            <a:avLst/>
          </a:prstGeom>
        </p:spPr>
      </p:pic>
      <p:pic>
        <p:nvPicPr>
          <p:cNvPr id="8" name="Рисунок 7" descr="04WcXV-AGek.jpg"/>
          <p:cNvPicPr>
            <a:picLocks noChangeAspect="1"/>
          </p:cNvPicPr>
          <p:nvPr/>
        </p:nvPicPr>
        <p:blipFill>
          <a:blip r:embed="rId3" cstate="print"/>
          <a:srcRect t="1250"/>
          <a:stretch>
            <a:fillRect/>
          </a:stretch>
        </p:blipFill>
        <p:spPr>
          <a:xfrm>
            <a:off x="5923937" y="4527755"/>
            <a:ext cx="3146321" cy="2330245"/>
          </a:xfrm>
          <a:prstGeom prst="rect">
            <a:avLst/>
          </a:prstGeom>
        </p:spPr>
      </p:pic>
      <p:pic>
        <p:nvPicPr>
          <p:cNvPr id="9" name="Рисунок 8" descr="4Jzu0nq134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527756"/>
            <a:ext cx="3106992" cy="2330244"/>
          </a:xfrm>
          <a:prstGeom prst="rect">
            <a:avLst/>
          </a:prstGeom>
        </p:spPr>
      </p:pic>
      <p:pic>
        <p:nvPicPr>
          <p:cNvPr id="10" name="Рисунок 9" descr="EKQ5qqd64MA.jpg"/>
          <p:cNvPicPr>
            <a:picLocks noChangeAspect="1"/>
          </p:cNvPicPr>
          <p:nvPr/>
        </p:nvPicPr>
        <p:blipFill>
          <a:blip r:embed="rId5" cstate="print"/>
          <a:srcRect t="12237" b="13850"/>
          <a:stretch>
            <a:fillRect/>
          </a:stretch>
        </p:blipFill>
        <p:spPr>
          <a:xfrm>
            <a:off x="9792929" y="-1"/>
            <a:ext cx="2399071" cy="2364309"/>
          </a:xfrm>
          <a:prstGeom prst="rect">
            <a:avLst/>
          </a:prstGeom>
        </p:spPr>
      </p:pic>
      <p:pic>
        <p:nvPicPr>
          <p:cNvPr id="14" name="Рисунок 13" descr="s8cbf9sbrjM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08671" y="4527755"/>
            <a:ext cx="3106992" cy="2330245"/>
          </a:xfrm>
          <a:prstGeom prst="rect">
            <a:avLst/>
          </a:prstGeom>
        </p:spPr>
      </p:pic>
      <p:pic>
        <p:nvPicPr>
          <p:cNvPr id="15" name="Рисунок 14" descr="sK5WnoGg0vw.jpg"/>
          <p:cNvPicPr>
            <a:picLocks noChangeAspect="1"/>
          </p:cNvPicPr>
          <p:nvPr/>
        </p:nvPicPr>
        <p:blipFill>
          <a:blip r:embed="rId7" cstate="print"/>
          <a:srcRect l="13846" t="22253" b="22857"/>
          <a:stretch>
            <a:fillRect/>
          </a:stretch>
        </p:blipFill>
        <p:spPr>
          <a:xfrm>
            <a:off x="9778180" y="2271251"/>
            <a:ext cx="2413820" cy="223979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65471" y="294967"/>
            <a:ext cx="940947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День 5-й </a:t>
            </a:r>
          </a:p>
          <a:p>
            <a:r>
              <a:rPr lang="ru-RU" sz="2200" b="1" dirty="0" smtClean="0">
                <a:solidFill>
                  <a:srgbClr val="0070C0"/>
                </a:solidFill>
                <a:latin typeface="Segoe Print" pitchFamily="2" charset="0"/>
              </a:rPr>
              <a:t>День космонавтики: космические открытия</a:t>
            </a:r>
            <a:endParaRPr lang="ru-RU" sz="2200" b="1" dirty="0" smtClean="0">
              <a:solidFill>
                <a:srgbClr val="0070C0"/>
              </a:solidFill>
              <a:latin typeface="Segoe Prin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F:\рейтинг за неделю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795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7883" y="451532"/>
            <a:ext cx="11093824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заседании педагогического совета было решено выбрать </a:t>
            </a:r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адаптивную технологию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применение которой направлено на следующие изменения: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Активизация использования цифровых ресурсов: планируется внедрить учителями новые образовательные платформы и приложения, которые помогут учащимся лучше усваивать материал.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Дифференцированный подход: учитель готовит для каждой группы учеников задания разного уровня сложности.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Самостоятельная работа: акцент не на то, чтобы показать ребенку, как решить эту конкретную задачу. Важно обучить его самостоятельно искать информацию, дать нужные алгоритмы и возможность самому разобраться с заданием.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Контроль и взаимоконтроль: ученикам предоставляется возможность самостоятельно делать выводы о своей работы, а также помогать оценивать одноклассников.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Быстрая реакция: в адаптивной системе контроль и оценка знаний проводятся оперативно.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индивидуальных образовательных маршрутов: с учетом особенностей каждого ученика будут разрабатываться персонализированные программы обучения, учитывающие интересы и способности детей.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102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TYnSD0n6g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45522" y="206477"/>
            <a:ext cx="1778532" cy="3849329"/>
          </a:xfrm>
          <a:prstGeom prst="rect">
            <a:avLst/>
          </a:prstGeom>
        </p:spPr>
      </p:pic>
      <p:pic>
        <p:nvPicPr>
          <p:cNvPr id="3" name="Рисунок 2" descr="53_LVn67tD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52073" y="194245"/>
            <a:ext cx="1804481" cy="3905491"/>
          </a:xfrm>
          <a:prstGeom prst="rect">
            <a:avLst/>
          </a:prstGeom>
        </p:spPr>
      </p:pic>
      <p:pic>
        <p:nvPicPr>
          <p:cNvPr id="4" name="Рисунок 3" descr="eUl-uTy_0g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32011" y="211510"/>
            <a:ext cx="1789317" cy="3872670"/>
          </a:xfrm>
          <a:prstGeom prst="rect">
            <a:avLst/>
          </a:prstGeom>
        </p:spPr>
      </p:pic>
      <p:pic>
        <p:nvPicPr>
          <p:cNvPr id="6" name="Рисунок 5" descr="N1x2D9cudY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74890" y="2591031"/>
            <a:ext cx="1946787" cy="4059205"/>
          </a:xfrm>
          <a:prstGeom prst="rect">
            <a:avLst/>
          </a:prstGeom>
        </p:spPr>
      </p:pic>
      <p:pic>
        <p:nvPicPr>
          <p:cNvPr id="9" name="Рисунок 8" descr="w_5849lNm4U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5676" y="2628078"/>
            <a:ext cx="1871511" cy="4050565"/>
          </a:xfrm>
          <a:prstGeom prst="rect">
            <a:avLst/>
          </a:prstGeom>
        </p:spPr>
      </p:pic>
      <p:pic>
        <p:nvPicPr>
          <p:cNvPr id="10" name="Рисунок 9" descr="X-6I3X2EGKg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721915" y="221225"/>
            <a:ext cx="1808433" cy="3914044"/>
          </a:xfrm>
          <a:prstGeom prst="rect">
            <a:avLst/>
          </a:prstGeom>
        </p:spPr>
      </p:pic>
      <p:pic>
        <p:nvPicPr>
          <p:cNvPr id="12" name="Рисунок 11" descr="zhHBKLxiNh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91117" y="206477"/>
            <a:ext cx="1832651" cy="3966460"/>
          </a:xfrm>
          <a:prstGeom prst="rect">
            <a:avLst/>
          </a:prstGeom>
        </p:spPr>
      </p:pic>
      <p:pic>
        <p:nvPicPr>
          <p:cNvPr id="5" name="Рисунок 4" descr="jHMPofrqBsI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88143" y="2632761"/>
            <a:ext cx="1832762" cy="3966698"/>
          </a:xfrm>
          <a:prstGeom prst="rect">
            <a:avLst/>
          </a:prstGeom>
        </p:spPr>
      </p:pic>
      <p:pic>
        <p:nvPicPr>
          <p:cNvPr id="8" name="Рисунок 7" descr="txtrt_vc9tI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901363" y="2551819"/>
            <a:ext cx="1891566" cy="4093971"/>
          </a:xfrm>
          <a:prstGeom prst="rect">
            <a:avLst/>
          </a:prstGeom>
        </p:spPr>
      </p:pic>
      <p:pic>
        <p:nvPicPr>
          <p:cNvPr id="7" name="Рисунок 6" descr="ruJsSXQrvzo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041326" y="1782388"/>
            <a:ext cx="1929449" cy="41759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 descr="F:\Рейтинг_итоговы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795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yMdiyIxx5XCzFpVKSn7vj2xkXTyxj7N_Yi25oWFmrylzZStp4MeI1FKXgs6-10y0jaMmvwl6bibLEnLhWGtZHvxz.jpg"/>
          <p:cNvPicPr>
            <a:picLocks noChangeAspect="1"/>
          </p:cNvPicPr>
          <p:nvPr/>
        </p:nvPicPr>
        <p:blipFill>
          <a:blip r:embed="rId2" cstate="print"/>
          <a:srcRect l="9435" r="903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Иванова Анастасия Алексеевн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4049" y="392638"/>
            <a:ext cx="2370725" cy="356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1222081" y="4002289"/>
            <a:ext cx="29432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Иванова Анастасия Алексеевна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AutoShape 6" descr="✉"/>
          <p:cNvSpPr>
            <a:spLocks noChangeAspect="1" noChangeArrowheads="1"/>
          </p:cNvSpPr>
          <p:nvPr/>
        </p:nvSpPr>
        <p:spPr bwMode="auto">
          <a:xfrm>
            <a:off x="512762" y="1952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✉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1" name="Picture 17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826" y="4936330"/>
            <a:ext cx="1066516" cy="639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5019" y="5853321"/>
            <a:ext cx="602129" cy="60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294473" y="5031560"/>
            <a:ext cx="29432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nivanova123@bk.ru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1272587" y="5853321"/>
            <a:ext cx="29432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+7 923 375 80 78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9" name="Picture 17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45901" y="4936330"/>
            <a:ext cx="1066516" cy="639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951555" y="5031560"/>
            <a:ext cx="3938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borodushko.galina@mail.ru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21" name="Picture 21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8094" y="5853320"/>
            <a:ext cx="602129" cy="60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725650" y="5853321"/>
            <a:ext cx="29432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+7 965 900 20 27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/>
          <a:srcRect l="10743" t="17101" r="23545" b="16101"/>
          <a:stretch/>
        </p:blipFill>
        <p:spPr>
          <a:xfrm>
            <a:off x="7276722" y="347661"/>
            <a:ext cx="2667378" cy="3615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10402" y="256102"/>
            <a:ext cx="1714286" cy="17142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8252" y="3147026"/>
            <a:ext cx="1714286" cy="1714286"/>
          </a:xfrm>
          <a:prstGeom prst="rect">
            <a:avLst/>
          </a:prstGeom>
        </p:spPr>
      </p:pic>
      <p:pic>
        <p:nvPicPr>
          <p:cNvPr id="1047" name="Picture 23" descr="Picture background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6808" y="2007201"/>
            <a:ext cx="1139825" cy="113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7112417" y="3957638"/>
            <a:ext cx="29432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Бородушко Галина Ивановна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5387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62845" y="1439923"/>
            <a:ext cx="777686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11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015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36374" y="530942"/>
            <a:ext cx="533891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Мы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создали рабочую группу в образовательной платформе Сферум, где публиковались задания для учеников. Это позволило ребятам оперативно получать новые задачи и отправлять выполненные работы прямо в чате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Накануне открытия недели был проведен онлайн-опрос среди учащихся, чтобы выяснить, какие цифровые платформы и их возможности им уже знакомы. Ученики активно участвовали в опросе, отмечая известные им ресурсы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  <p:pic>
        <p:nvPicPr>
          <p:cNvPr id="3" name="Рисунок 2" descr="DofaMWMkBG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23350" y="0"/>
            <a:ext cx="3168650" cy="6858000"/>
          </a:xfrm>
          <a:prstGeom prst="rect">
            <a:avLst/>
          </a:prstGeom>
        </p:spPr>
      </p:pic>
      <p:pic>
        <p:nvPicPr>
          <p:cNvPr id="4" name="Рисунок 3" descr="oOgZB8eHHFj2C4HJSEyHiI23X1Jz9FO9DDMIJvTQR864vMjfdOkJncXoF6m55OPqW6nOtlZwWDGp_ail5lYyRiD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16793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4466" y="457200"/>
            <a:ext cx="679900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7 апреля в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нашей школе стартовал праздник науки - неделя информатики и физики под названием «Информатика и физика: вместе к новым горизонтам!». </a:t>
            </a: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 приветственной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речью к учащимся обратился искусственный интеллект, рассказавший о значении физики и информатики в современной жизни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Особенно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запомнилась встреча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современных школьников с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легендарными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деятелями науки: Михаилом Ломоносовым, Сергеем Королевым и Александром Поповым. Дети смогли поделиться своими научными проектами и достижениями. </a:t>
            </a: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Финальной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точкой мероприятия стало напутствие от искусственного интеллекта, который пожелал нашим ученикам успехов и стремлений к вершинам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знаний!</a:t>
            </a:r>
            <a:endParaRPr lang="ru-RU" sz="2200" dirty="0"/>
          </a:p>
        </p:txBody>
      </p:sp>
      <p:pic>
        <p:nvPicPr>
          <p:cNvPr id="3" name="Рисунок 2" descr="NGk0MJQzTEo.jpg"/>
          <p:cNvPicPr>
            <a:picLocks noChangeAspect="1"/>
          </p:cNvPicPr>
          <p:nvPr/>
        </p:nvPicPr>
        <p:blipFill>
          <a:blip r:embed="rId2" cstate="print"/>
          <a:srcRect r="14922"/>
          <a:stretch>
            <a:fillRect/>
          </a:stretch>
        </p:blipFill>
        <p:spPr>
          <a:xfrm>
            <a:off x="7315199" y="3996813"/>
            <a:ext cx="4690727" cy="2551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ngLNS0lch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15200" y="171547"/>
            <a:ext cx="4689987" cy="3693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795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2450" y="1696064"/>
            <a:ext cx="830334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Одним из ключевых событий дня стало прохождение </a:t>
            </a:r>
            <a:r>
              <a:rPr lang="ru-RU" sz="1900" dirty="0" err="1" smtClean="0">
                <a:latin typeface="Times New Roman" pitchFamily="18" charset="0"/>
                <a:cs typeface="Times New Roman" pitchFamily="18" charset="0"/>
              </a:rPr>
              <a:t>онлайн-теста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по физике. Ссылка на тестирование была скрыта в электронном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журнале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Kiasuo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что добавило элемент интриги и стимулировало интерес учащихся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Темы викторины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были различные: </a:t>
            </a: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pPr marL="354013" indent="-354013">
              <a:buFont typeface="Wingdings" pitchFamily="2" charset="2"/>
              <a:buChar char="q"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История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физики. </a:t>
            </a: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pPr marL="354013" indent="-354013">
              <a:buFont typeface="Wingdings" pitchFamily="2" charset="2"/>
              <a:buChar char="q"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Знаменитые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ученые и их открытия. </a:t>
            </a: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pPr marL="354013" indent="-354013">
              <a:buFont typeface="Wingdings" pitchFamily="2" charset="2"/>
              <a:buChar char="q"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Интересные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факты из мира науки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54013" indent="-354013">
              <a:buFont typeface="Wingdings" pitchFamily="2" charset="2"/>
              <a:buChar char="q"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Современные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достижения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физики.</a:t>
            </a:r>
          </a:p>
          <a:p>
            <a:pPr algn="just"/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викторине было 20 вопросов. Пятеро учащихся смогли ответить верно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на все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20 вопросов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Завершением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дня стал научный </a:t>
            </a:r>
            <a:r>
              <a:rPr lang="ru-RU" sz="1900" dirty="0" err="1" smtClean="0">
                <a:latin typeface="Times New Roman" pitchFamily="18" charset="0"/>
                <a:cs typeface="Times New Roman" pitchFamily="18" charset="0"/>
              </a:rPr>
              <a:t>батл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на актуальную тему "Цифровые отпечатки: как мы оставляем следы в интернете". Учащиеся активно обсуждали важность цифровой безопасности, делились своими мнениями и аргументировали позиции.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9213" y="0"/>
            <a:ext cx="839183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День 1-й </a:t>
            </a:r>
          </a:p>
          <a:p>
            <a:pPr>
              <a:lnSpc>
                <a:spcPct val="150000"/>
              </a:lnSpc>
            </a:pPr>
            <a:r>
              <a:rPr lang="ru-RU" sz="2300" b="1" dirty="0" smtClean="0">
                <a:solidFill>
                  <a:srgbClr val="0070C0"/>
                </a:solidFill>
                <a:latin typeface="Segoe Print" pitchFamily="2" charset="0"/>
              </a:rPr>
              <a:t>День </a:t>
            </a:r>
            <a:r>
              <a:rPr lang="ru-RU" sz="2300" b="1" dirty="0" smtClean="0">
                <a:solidFill>
                  <a:srgbClr val="0070C0"/>
                </a:solidFill>
                <a:latin typeface="Segoe Print" pitchFamily="2" charset="0"/>
              </a:rPr>
              <a:t>цифровых технологий и </a:t>
            </a:r>
            <a:r>
              <a:rPr lang="ru-RU" sz="2300" b="1" dirty="0" smtClean="0">
                <a:solidFill>
                  <a:srgbClr val="0070C0"/>
                </a:solidFill>
                <a:latin typeface="Segoe Print" pitchFamily="2" charset="0"/>
              </a:rPr>
              <a:t>физики, </a:t>
            </a:r>
          </a:p>
          <a:p>
            <a:pPr>
              <a:lnSpc>
                <a:spcPct val="150000"/>
              </a:lnSpc>
            </a:pPr>
            <a:r>
              <a:rPr lang="ru-RU" sz="2300" b="1" dirty="0" smtClean="0">
                <a:solidFill>
                  <a:srgbClr val="0070C0"/>
                </a:solidFill>
                <a:latin typeface="Segoe Print" pitchFamily="2" charset="0"/>
              </a:rPr>
              <a:t>участие </a:t>
            </a:r>
            <a:r>
              <a:rPr lang="ru-RU" sz="2300" b="1" dirty="0" smtClean="0">
                <a:solidFill>
                  <a:srgbClr val="0070C0"/>
                </a:solidFill>
                <a:latin typeface="Segoe Print" pitchFamily="2" charset="0"/>
              </a:rPr>
              <a:t>в </a:t>
            </a:r>
            <a:r>
              <a:rPr lang="ru-RU" sz="2300" b="1" dirty="0" smtClean="0">
                <a:solidFill>
                  <a:srgbClr val="0070C0"/>
                </a:solidFill>
                <a:latin typeface="Segoe Print" pitchFamily="2" charset="0"/>
              </a:rPr>
              <a:t>онлайн-дискуссиях</a:t>
            </a:r>
            <a:endParaRPr lang="ru-RU" sz="2300" b="1" dirty="0" smtClean="0">
              <a:solidFill>
                <a:srgbClr val="0070C0"/>
              </a:solidFill>
              <a:latin typeface="Segoe Print" pitchFamily="2" charset="0"/>
            </a:endParaRPr>
          </a:p>
        </p:txBody>
      </p:sp>
      <p:pic>
        <p:nvPicPr>
          <p:cNvPr id="5" name="Рисунок 4" descr="Kj2XYKxg3f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97453" y="0"/>
            <a:ext cx="1594547" cy="3451123"/>
          </a:xfrm>
          <a:prstGeom prst="rect">
            <a:avLst/>
          </a:prstGeom>
        </p:spPr>
      </p:pic>
      <p:pic>
        <p:nvPicPr>
          <p:cNvPr id="6" name="Рисунок 5" descr="v1NSMN0cvE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22774" y="0"/>
            <a:ext cx="1682764" cy="3642054"/>
          </a:xfrm>
          <a:prstGeom prst="rect">
            <a:avLst/>
          </a:prstGeom>
        </p:spPr>
      </p:pic>
      <p:pic>
        <p:nvPicPr>
          <p:cNvPr id="7" name="Рисунок 6" descr="yLFKiXOFVq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83825" y="3377381"/>
            <a:ext cx="1608175" cy="3480619"/>
          </a:xfrm>
          <a:prstGeom prst="rect">
            <a:avLst/>
          </a:prstGeom>
        </p:spPr>
      </p:pic>
      <p:pic>
        <p:nvPicPr>
          <p:cNvPr id="4" name="Рисунок 3" descr="gN0pPe5tt3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26311" y="3333135"/>
            <a:ext cx="1692528" cy="3524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 t="4766" b="6113"/>
          <a:stretch>
            <a:fillRect/>
          </a:stretch>
        </p:blipFill>
        <p:spPr bwMode="auto">
          <a:xfrm>
            <a:off x="5722372" y="1209368"/>
            <a:ext cx="5504221" cy="2757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3" cstate="print"/>
          <a:srcRect t="4265" b="6410"/>
          <a:stretch>
            <a:fillRect/>
          </a:stretch>
        </p:blipFill>
        <p:spPr bwMode="auto">
          <a:xfrm>
            <a:off x="1386348" y="4041059"/>
            <a:ext cx="5227381" cy="262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5uokmXguJH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84555" y="1371600"/>
            <a:ext cx="3342968" cy="2507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4Tl2V2Wn0w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87264" y="4041058"/>
            <a:ext cx="3505199" cy="2628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39213" y="0"/>
            <a:ext cx="11208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День 1-й 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0070C0"/>
                </a:solidFill>
                <a:latin typeface="Segoe Print" pitchFamily="2" charset="0"/>
              </a:rPr>
              <a:t>Работа с разделом «Опросы» педагогами школы</a:t>
            </a:r>
            <a:endParaRPr lang="ru-RU" sz="2400" b="1" dirty="0" smtClean="0">
              <a:solidFill>
                <a:srgbClr val="0070C0"/>
              </a:solidFill>
              <a:latin typeface="Segoe Prin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79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8206" y="1784555"/>
            <a:ext cx="8583562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Первоклассники узнали, как правильно общаться в цифровом пространстве и какие правила стоит соблюдать при написании сообщений, затем ребята попробовали применить полученные знания на практике, отправляя сообщения в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чат предметной недели в "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Сферум". </a:t>
            </a: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Ученики 6 и 7 классов приняли участие в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мероприятии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"Школа цифровой безопасности". Сначала ребята поработали с библиотекой ФГИС "Моя школа": просмотрели обучающий видеоролик и прошли тестирование, чтобы проверить свои знания. После этого школьники познакомились с </a:t>
            </a:r>
            <a:r>
              <a:rPr lang="ru-RU" sz="1900" dirty="0" err="1" smtClean="0">
                <a:latin typeface="Times New Roman" pitchFamily="18" charset="0"/>
                <a:cs typeface="Times New Roman" pitchFamily="18" charset="0"/>
              </a:rPr>
              <a:t>нейросетью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 smtClean="0">
                <a:latin typeface="Times New Roman" pitchFamily="18" charset="0"/>
                <a:cs typeface="Times New Roman" pitchFamily="18" charset="0"/>
              </a:rPr>
              <a:t>GigaChat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, которая помогла им разработать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памятку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для учеников начальной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школы по правилам безопасности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сети интернет.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39213" y="0"/>
            <a:ext cx="867205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День 2-й </a:t>
            </a:r>
          </a:p>
          <a:p>
            <a:pPr>
              <a:lnSpc>
                <a:spcPct val="150000"/>
              </a:lnSpc>
            </a:pPr>
            <a:r>
              <a:rPr lang="ru-RU" sz="2200" b="1" dirty="0" smtClean="0">
                <a:solidFill>
                  <a:srgbClr val="0070C0"/>
                </a:solidFill>
                <a:latin typeface="Segoe Print" pitchFamily="2" charset="0"/>
              </a:rPr>
              <a:t>День практических занятий </a:t>
            </a:r>
            <a:r>
              <a:rPr lang="ru-RU" sz="2200" b="1" dirty="0" smtClean="0">
                <a:solidFill>
                  <a:srgbClr val="0070C0"/>
                </a:solidFill>
                <a:latin typeface="Segoe Print" pitchFamily="2" charset="0"/>
              </a:rPr>
              <a:t>в виртуальных лабораториях и </a:t>
            </a:r>
            <a:r>
              <a:rPr lang="ru-RU" sz="2200" b="1" dirty="0" smtClean="0">
                <a:solidFill>
                  <a:srgbClr val="0070C0"/>
                </a:solidFill>
                <a:latin typeface="Segoe Print" pitchFamily="2" charset="0"/>
              </a:rPr>
              <a:t>важных уроков </a:t>
            </a:r>
            <a:r>
              <a:rPr lang="ru-RU" sz="2200" b="1" dirty="0" smtClean="0">
                <a:solidFill>
                  <a:srgbClr val="0070C0"/>
                </a:solidFill>
                <a:latin typeface="Segoe Print" pitchFamily="2" charset="0"/>
              </a:rPr>
              <a:t>цифровой грамотности</a:t>
            </a:r>
          </a:p>
        </p:txBody>
      </p:sp>
      <p:pic>
        <p:nvPicPr>
          <p:cNvPr id="4" name="Рисунок 3" descr="2ztbYaeojP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5121376"/>
            <a:ext cx="2315496" cy="1736623"/>
          </a:xfrm>
          <a:prstGeom prst="rect">
            <a:avLst/>
          </a:prstGeom>
        </p:spPr>
      </p:pic>
      <p:pic>
        <p:nvPicPr>
          <p:cNvPr id="6" name="Рисунок 5" descr="4be_9ibOG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13754" y="5088194"/>
            <a:ext cx="2344993" cy="1769805"/>
          </a:xfrm>
          <a:prstGeom prst="rect">
            <a:avLst/>
          </a:prstGeom>
        </p:spPr>
      </p:pic>
      <p:pic>
        <p:nvPicPr>
          <p:cNvPr id="7" name="Рисунок 6" descr="Hz22NCYuAH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58748" y="4557252"/>
            <a:ext cx="3033251" cy="2300748"/>
          </a:xfrm>
          <a:prstGeom prst="rect">
            <a:avLst/>
          </a:prstGeom>
        </p:spPr>
      </p:pic>
      <p:pic>
        <p:nvPicPr>
          <p:cNvPr id="8" name="Рисунок 7" descr="nA6cTzRz_f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58748" y="2285177"/>
            <a:ext cx="3033252" cy="2274939"/>
          </a:xfrm>
          <a:prstGeom prst="rect">
            <a:avLst/>
          </a:prstGeom>
        </p:spPr>
      </p:pic>
      <p:pic>
        <p:nvPicPr>
          <p:cNvPr id="9" name="Рисунок 8" descr="wf56JejNuA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158748" y="0"/>
            <a:ext cx="3033253" cy="2286000"/>
          </a:xfrm>
          <a:prstGeom prst="rect">
            <a:avLst/>
          </a:prstGeom>
        </p:spPr>
      </p:pic>
      <p:pic>
        <p:nvPicPr>
          <p:cNvPr id="10" name="Рисунок 9" descr="xG5FJ7TuVoY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06013" y="5092142"/>
            <a:ext cx="2354477" cy="1765858"/>
          </a:xfrm>
          <a:prstGeom prst="rect">
            <a:avLst/>
          </a:prstGeom>
        </p:spPr>
      </p:pic>
      <p:pic>
        <p:nvPicPr>
          <p:cNvPr id="11" name="Рисунок 10" descr="kH3GmDgRq7U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13006" y="5088194"/>
            <a:ext cx="2335161" cy="17698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905</TotalTime>
  <Words>1007</Words>
  <Application>Microsoft Office PowerPoint</Application>
  <PresentationFormat>Произвольный</PresentationFormat>
  <Paragraphs>85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Предметная неделя  «Информатика и физика:  вместе к новым горизонтам»  с применением цифровых возможностей ФГИС «Моя школа» и «Сферум»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Адаптивное обучение с применением отечественных цифровых платформ ФГИС «Моя школа» и ИКОП «Сферум»</dc:title>
  <dc:creator>Завуч</dc:creator>
  <cp:lastModifiedBy>Андрей</cp:lastModifiedBy>
  <cp:revision>86</cp:revision>
  <dcterms:created xsi:type="dcterms:W3CDTF">2025-03-10T03:15:40Z</dcterms:created>
  <dcterms:modified xsi:type="dcterms:W3CDTF">2025-04-14T20:29:49Z</dcterms:modified>
</cp:coreProperties>
</file>