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9" r:id="rId6"/>
    <p:sldId id="260" r:id="rId7"/>
    <p:sldId id="270" r:id="rId8"/>
    <p:sldId id="261" r:id="rId9"/>
    <p:sldId id="262" r:id="rId10"/>
    <p:sldId id="263" r:id="rId11"/>
    <p:sldId id="271" r:id="rId12"/>
    <p:sldId id="264" r:id="rId13"/>
    <p:sldId id="272" r:id="rId14"/>
    <p:sldId id="265" r:id="rId15"/>
    <p:sldId id="273" r:id="rId16"/>
    <p:sldId id="266" r:id="rId17"/>
    <p:sldId id="267" r:id="rId18"/>
    <p:sldId id="268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1546" y="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18145-95DB-4C42-AE19-EAB61E3E9FB6}" type="datetimeFigureOut">
              <a:rPr lang="ru-RU" smtClean="0"/>
              <a:pPr/>
              <a:t>08.06.2025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057BF-4F22-48A9-B13D-2D7404BDE5A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18145-95DB-4C42-AE19-EAB61E3E9FB6}" type="datetimeFigureOut">
              <a:rPr lang="ru-RU" smtClean="0"/>
              <a:pPr/>
              <a:t>08.06.2025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057BF-4F22-48A9-B13D-2D7404BDE5A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18145-95DB-4C42-AE19-EAB61E3E9FB6}" type="datetimeFigureOut">
              <a:rPr lang="ru-RU" smtClean="0"/>
              <a:pPr/>
              <a:t>08.06.2025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057BF-4F22-48A9-B13D-2D7404BDE5A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18145-95DB-4C42-AE19-EAB61E3E9FB6}" type="datetimeFigureOut">
              <a:rPr lang="ru-RU" smtClean="0"/>
              <a:pPr/>
              <a:t>08.06.2025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057BF-4F22-48A9-B13D-2D7404BDE5A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18145-95DB-4C42-AE19-EAB61E3E9FB6}" type="datetimeFigureOut">
              <a:rPr lang="ru-RU" smtClean="0"/>
              <a:pPr/>
              <a:t>08.06.2025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057BF-4F22-48A9-B13D-2D7404BDE5A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18145-95DB-4C42-AE19-EAB61E3E9FB6}" type="datetimeFigureOut">
              <a:rPr lang="ru-RU" smtClean="0"/>
              <a:pPr/>
              <a:t>08.06.2025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057BF-4F22-48A9-B13D-2D7404BDE5A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18145-95DB-4C42-AE19-EAB61E3E9FB6}" type="datetimeFigureOut">
              <a:rPr lang="ru-RU" smtClean="0"/>
              <a:pPr/>
              <a:t>08.06.2025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057BF-4F22-48A9-B13D-2D7404BDE5A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18145-95DB-4C42-AE19-EAB61E3E9FB6}" type="datetimeFigureOut">
              <a:rPr lang="ru-RU" smtClean="0"/>
              <a:pPr/>
              <a:t>08.06.2025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057BF-4F22-48A9-B13D-2D7404BDE5A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18145-95DB-4C42-AE19-EAB61E3E9FB6}" type="datetimeFigureOut">
              <a:rPr lang="ru-RU" smtClean="0"/>
              <a:pPr/>
              <a:t>08.06.2025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057BF-4F22-48A9-B13D-2D7404BDE5A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18145-95DB-4C42-AE19-EAB61E3E9FB6}" type="datetimeFigureOut">
              <a:rPr lang="ru-RU" smtClean="0"/>
              <a:pPr/>
              <a:t>08.06.2025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057BF-4F22-48A9-B13D-2D7404BDE5A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18145-95DB-4C42-AE19-EAB61E3E9FB6}" type="datetimeFigureOut">
              <a:rPr lang="ru-RU" smtClean="0"/>
              <a:pPr/>
              <a:t>08.06.2025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057BF-4F22-48A9-B13D-2D7404BDE5A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t="-25000" b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F18145-95DB-4C42-AE19-EAB61E3E9FB6}" type="datetimeFigureOut">
              <a:rPr lang="ru-RU" smtClean="0"/>
              <a:pPr/>
              <a:t>08.06.2025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D057BF-4F22-48A9-B13D-2D7404BDE5A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://bse.sci-lib.com/article070296.html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5105400"/>
            <a:ext cx="4860032" cy="1752600"/>
          </a:xfrm>
        </p:spPr>
        <p:txBody>
          <a:bodyPr>
            <a:normAutofit fontScale="70000" lnSpcReduction="20000"/>
          </a:bodyPr>
          <a:lstStyle/>
          <a:p>
            <a:r>
              <a:rPr lang="ru-RU" b="1" dirty="0">
                <a:solidFill>
                  <a:schemeClr val="tx2">
                    <a:lumMod val="20000"/>
                    <a:lumOff val="80000"/>
                  </a:schemeClr>
                </a:solidFill>
              </a:rPr>
              <a:t>Подготовил</a:t>
            </a:r>
          </a:p>
          <a:p>
            <a:r>
              <a:rPr lang="ru-RU" b="1" dirty="0">
                <a:solidFill>
                  <a:schemeClr val="tx2">
                    <a:lumMod val="20000"/>
                    <a:lumOff val="80000"/>
                  </a:schemeClr>
                </a:solidFill>
              </a:rPr>
              <a:t>ученик 5 класса</a:t>
            </a:r>
          </a:p>
          <a:p>
            <a:r>
              <a:rPr lang="ru-RU" b="1" dirty="0">
                <a:solidFill>
                  <a:schemeClr val="tx2">
                    <a:lumMod val="20000"/>
                    <a:lumOff val="80000"/>
                  </a:schemeClr>
                </a:solidFill>
              </a:rPr>
              <a:t>ГБОУ «ШКОЛА № 42 Г.О.ГОРЛОВКА»</a:t>
            </a:r>
          </a:p>
          <a:p>
            <a:r>
              <a:rPr lang="ru-RU" b="1" dirty="0">
                <a:solidFill>
                  <a:schemeClr val="tx2">
                    <a:lumMod val="20000"/>
                    <a:lumOff val="80000"/>
                  </a:schemeClr>
                </a:solidFill>
              </a:rPr>
              <a:t>Кашлаков </a:t>
            </a:r>
            <a:r>
              <a:rPr lang="ru-RU" b="1">
                <a:solidFill>
                  <a:schemeClr val="tx2">
                    <a:lumMod val="20000"/>
                    <a:lumOff val="80000"/>
                  </a:schemeClr>
                </a:solidFill>
              </a:rPr>
              <a:t>Артем Александрович</a:t>
            </a:r>
            <a:endParaRPr lang="ru-RU" b="1" dirty="0">
              <a:solidFill>
                <a:schemeClr val="tx2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30129" y="928670"/>
            <a:ext cx="849271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ИЗ ИСТОРИИ АРИФМЕТИКИ</a:t>
            </a:r>
          </a:p>
        </p:txBody>
      </p:sp>
    </p:spTree>
  </p:cSld>
  <p:clrMapOvr>
    <a:masterClrMapping/>
  </p:clrMapOvr>
  <p:transition>
    <p:checker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solidFill>
                  <a:srgbClr val="C00000"/>
                </a:solidFill>
              </a:rPr>
              <a:t>Московский папирус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5214974"/>
          </a:xfrm>
        </p:spPr>
        <p:txBody>
          <a:bodyPr>
            <a:normAutofit fontScale="85000" lnSpcReduction="10000"/>
          </a:bodyPr>
          <a:lstStyle/>
          <a:p>
            <a:pPr algn="just">
              <a:buNone/>
            </a:pPr>
            <a:r>
              <a:rPr lang="ru-RU" dirty="0"/>
              <a:t>     </a:t>
            </a:r>
            <a:r>
              <a:rPr lang="ru-RU" b="1" dirty="0">
                <a:solidFill>
                  <a:srgbClr val="002060"/>
                </a:solidFill>
              </a:rPr>
              <a:t>изучался русскими египтологами Б. А. Тураевым (1917) и В. В. Струве (1927); полностью издан на немецком языке в 1930. В нём собраны решения 25 задач примерно такого же типа, как и в папирусе Ринда; особый интерес представляют 14-я и 10-я задачи. Решение первой из них основано на точной формуле объёма усечённой пирамиды с квадратным основанием. В 10-й задаче вычисляется боковая поверхность полуцилиндра, высота которого равна диаметру (или, возможно, поверхность полушария), что является первым в математической литературе примером определения площади кривой поверхности.</a:t>
            </a:r>
          </a:p>
        </p:txBody>
      </p:sp>
    </p:spTree>
  </p:cSld>
  <p:clrMapOvr>
    <a:masterClrMapping/>
  </p:clrMapOvr>
  <p:transition>
    <p:zoom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plus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285728"/>
            <a:ext cx="8643998" cy="6286543"/>
          </a:xfrm>
        </p:spPr>
        <p:txBody>
          <a:bodyPr>
            <a:normAutofit fontScale="92500" lnSpcReduction="10000"/>
          </a:bodyPr>
          <a:lstStyle/>
          <a:p>
            <a:pPr algn="just">
              <a:buNone/>
            </a:pPr>
            <a:r>
              <a:rPr lang="ru-RU" dirty="0"/>
              <a:t>    </a:t>
            </a:r>
            <a:r>
              <a:rPr lang="ru-RU" b="1" dirty="0">
                <a:solidFill>
                  <a:srgbClr val="002060"/>
                </a:solidFill>
              </a:rPr>
              <a:t>О довольно высоком уровне арифметической культуры </a:t>
            </a:r>
            <a:r>
              <a:rPr lang="ru-RU" b="1" dirty="0">
                <a:solidFill>
                  <a:srgbClr val="C00000"/>
                </a:solidFill>
              </a:rPr>
              <a:t>вавилонян</a:t>
            </a:r>
            <a:r>
              <a:rPr lang="ru-RU" b="1" dirty="0">
                <a:solidFill>
                  <a:srgbClr val="002060"/>
                </a:solidFill>
              </a:rPr>
              <a:t> за 2—3 тыс. лет до н. э. позволяют судить клинописные математические тексты. Письменная нумерация вавилонян в клинописных текстах представляет собой своеобразное соединение десятичной системы (для чисел, меньших 60) с шестидесятиричной. Техника выполнения арифметических действий у вавилонян, в теоретическом отношении аналогичная обычным приёмам в десятичной системе, осложнялась необходимостью прибегать к обширным таблицам умножения (для чисел от 1 до 59).</a:t>
            </a:r>
          </a:p>
        </p:txBody>
      </p:sp>
    </p:spTree>
  </p:cSld>
  <p:clrMapOvr>
    <a:masterClrMapping/>
  </p:clrMapOvr>
  <p:transition>
    <p:diamond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split dir="in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214290"/>
            <a:ext cx="8643998" cy="6429420"/>
          </a:xfrm>
        </p:spPr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ru-RU" b="1" dirty="0">
                <a:solidFill>
                  <a:srgbClr val="002060"/>
                </a:solidFill>
              </a:rPr>
              <a:t>     У древних </a:t>
            </a:r>
            <a:r>
              <a:rPr lang="ru-RU" b="1" dirty="0">
                <a:solidFill>
                  <a:srgbClr val="C00000"/>
                </a:solidFill>
              </a:rPr>
              <a:t>греков</a:t>
            </a:r>
            <a:r>
              <a:rPr lang="ru-RU" b="1" dirty="0">
                <a:solidFill>
                  <a:srgbClr val="002060"/>
                </a:solidFill>
              </a:rPr>
              <a:t> практическая сторона Арифметика не получила дальнейшего развития; применявшаяся ими система письменной нумерации с помощью букв алфавита была значительно менее приспособлена для производства сложных вычислений, нежели вавилонская . С другой стороны, древнегреческие математики положили начало теоретической разработке арифметики в части, касавшейся учения о натуральных числах, теории пропорций, измерения величин, а также и теории иррациональных чисел.</a:t>
            </a:r>
          </a:p>
        </p:txBody>
      </p:sp>
    </p:spTree>
  </p:cSld>
  <p:clrMapOvr>
    <a:masterClrMapping/>
  </p:clrMapOvr>
  <p:transition>
    <p:split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АБАК</a:t>
            </a:r>
          </a:p>
        </p:txBody>
      </p:sp>
    </p:spTree>
  </p:cSld>
  <p:clrMapOvr>
    <a:masterClrMapping/>
  </p:clrMapOvr>
  <p:transition>
    <p:split orient="vert" dir="in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19" y="214290"/>
            <a:ext cx="8615385" cy="2998686"/>
          </a:xfrm>
        </p:spPr>
        <p:txBody>
          <a:bodyPr>
            <a:normAutofit fontScale="92500" lnSpcReduction="10000"/>
          </a:bodyPr>
          <a:lstStyle/>
          <a:p>
            <a:pPr algn="just">
              <a:buNone/>
            </a:pPr>
            <a:r>
              <a:rPr lang="ru-RU" dirty="0"/>
              <a:t>   </a:t>
            </a:r>
            <a:r>
              <a:rPr lang="ru-RU" b="1" dirty="0">
                <a:solidFill>
                  <a:srgbClr val="C00000"/>
                </a:solidFill>
              </a:rPr>
              <a:t>Римляне</a:t>
            </a:r>
            <a:r>
              <a:rPr lang="ru-RU" b="1" dirty="0">
                <a:solidFill>
                  <a:srgbClr val="002060"/>
                </a:solidFill>
              </a:rPr>
              <a:t> не продвинули вперёд технику вычислений, оставив, однако, дошедшую до нашего времени систему нумерации (римские цифры), мало приспособленную для производства действий и применяемую в настоящее время почти исключительно для обозначения порядковых чисел.</a:t>
            </a:r>
          </a:p>
        </p:txBody>
      </p:sp>
      <p:pic>
        <p:nvPicPr>
          <p:cNvPr id="4" name="Рисунок 3" descr="1286780843_ph06218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699792" y="3547708"/>
            <a:ext cx="4312505" cy="3080384"/>
          </a:xfrm>
          <a:prstGeom prst="rect">
            <a:avLst/>
          </a:prstGeom>
          <a:ln w="38100">
            <a:solidFill>
              <a:schemeClr val="accent2">
                <a:lumMod val="75000"/>
              </a:schemeClr>
            </a:solidFill>
          </a:ln>
        </p:spPr>
      </p:pic>
    </p:spTree>
  </p:cSld>
  <p:clrMapOvr>
    <a:masterClrMapping/>
  </p:clrMapOvr>
  <p:transition>
    <p:split orient="vert" dir="in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643306" y="142852"/>
            <a:ext cx="5357850" cy="6715148"/>
          </a:xfrm>
        </p:spPr>
        <p:txBody>
          <a:bodyPr>
            <a:normAutofit fontScale="85000" lnSpcReduction="20000"/>
          </a:bodyPr>
          <a:lstStyle/>
          <a:p>
            <a:pPr algn="just">
              <a:buNone/>
            </a:pPr>
            <a:r>
              <a:rPr lang="ru-RU" dirty="0"/>
              <a:t>    </a:t>
            </a:r>
            <a:r>
              <a:rPr lang="ru-RU" b="1" dirty="0">
                <a:solidFill>
                  <a:srgbClr val="002060"/>
                </a:solidFill>
              </a:rPr>
              <a:t>Чрезвычайно важные этапы в развитии арифметики связываются с культурой </a:t>
            </a:r>
            <a:r>
              <a:rPr lang="ru-RU" b="1" dirty="0">
                <a:solidFill>
                  <a:srgbClr val="C00000"/>
                </a:solidFill>
              </a:rPr>
              <a:t>Индии.</a:t>
            </a:r>
            <a:r>
              <a:rPr lang="ru-RU" b="1" dirty="0">
                <a:solidFill>
                  <a:srgbClr val="002060"/>
                </a:solidFill>
              </a:rPr>
              <a:t> Помимо применения алгебры к решению задач арифметического содержания, наиболее существенная заслуга индийцев — введение позиционной системы счисления (с применением десяти цифр, включая нуль для обозначения отсутствия единиц в каком-либо из разрядов), сделавшей возможной разработку сравнительно простых правил выполнения основных арифметических действий.</a:t>
            </a:r>
          </a:p>
        </p:txBody>
      </p:sp>
      <p:pic>
        <p:nvPicPr>
          <p:cNvPr id="4" name="Рисунок 3" descr="rgved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1520" y="980728"/>
            <a:ext cx="3643338" cy="4714908"/>
          </a:xfrm>
          <a:prstGeom prst="rect">
            <a:avLst/>
          </a:prstGeom>
          <a:ln w="38100">
            <a:solidFill>
              <a:schemeClr val="accent6">
                <a:lumMod val="50000"/>
              </a:schemeClr>
            </a:solidFill>
          </a:ln>
        </p:spPr>
      </p:pic>
    </p:spTree>
  </p:cSld>
  <p:clrMapOvr>
    <a:masterClrMapping/>
  </p:clrMapOvr>
  <p:transition>
    <p:split orient="vert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85794"/>
            <a:ext cx="8229600" cy="5340369"/>
          </a:xfrm>
        </p:spPr>
        <p:txBody>
          <a:bodyPr/>
          <a:lstStyle/>
          <a:p>
            <a:pPr algn="ctr">
              <a:buNone/>
            </a:pPr>
            <a:r>
              <a:rPr lang="ru-RU" dirty="0">
                <a:solidFill>
                  <a:srgbClr val="002060"/>
                </a:solidFill>
                <a:hlinkClick r:id="rId2"/>
              </a:rPr>
              <a:t>ИСПОЛЬЗОВАННЫЕ ИСТОЧНИКИ</a:t>
            </a:r>
          </a:p>
          <a:p>
            <a:pPr>
              <a:buNone/>
            </a:pPr>
            <a:endParaRPr lang="ru-RU" dirty="0">
              <a:hlinkClick r:id="rId2"/>
            </a:endParaRPr>
          </a:p>
          <a:p>
            <a:pPr>
              <a:buNone/>
            </a:pPr>
            <a:endParaRPr lang="ru-RU" dirty="0">
              <a:hlinkClick r:id="rId2"/>
            </a:endParaRPr>
          </a:p>
          <a:p>
            <a:pPr>
              <a:buNone/>
            </a:pPr>
            <a:r>
              <a:rPr lang="en-US" dirty="0">
                <a:hlinkClick r:id="rId2"/>
              </a:rPr>
              <a:t>http://bse.sci-lib.com/article070296.html</a:t>
            </a:r>
            <a:endParaRPr lang="ru-RU" dirty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ransition>
    <p:dissolv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7504" y="476672"/>
            <a:ext cx="4572032" cy="6143668"/>
          </a:xfrm>
        </p:spPr>
        <p:txBody>
          <a:bodyPr/>
          <a:lstStyle/>
          <a:p>
            <a:pPr algn="just">
              <a:buNone/>
            </a:pPr>
            <a:r>
              <a:rPr lang="ru-RU" b="1" dirty="0">
                <a:solidFill>
                  <a:srgbClr val="002060"/>
                </a:solidFill>
              </a:rPr>
              <a:t>    Арифметика (греч. arithmetika, от arithmys — число), наука о числах, в первую очередь о натуральных (целых положительных) числах и (рациональных) дробях, и действиях над ними.</a:t>
            </a:r>
          </a:p>
        </p:txBody>
      </p:sp>
      <p:pic>
        <p:nvPicPr>
          <p:cNvPr id="4" name="Рисунок 3" descr="foto_48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214942" y="1214422"/>
            <a:ext cx="3659477" cy="3952887"/>
          </a:xfrm>
          <a:prstGeom prst="rect">
            <a:avLst/>
          </a:prstGeom>
          <a:ln w="38100">
            <a:solidFill>
              <a:schemeClr val="accent6">
                <a:lumMod val="50000"/>
              </a:schemeClr>
            </a:solidFill>
          </a:ln>
        </p:spPr>
      </p:pic>
    </p:spTree>
  </p:cSld>
  <p:clrMapOvr>
    <a:masterClrMapping/>
  </p:clrMapOvr>
  <p:transition>
    <p:wedg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solidFill>
                  <a:srgbClr val="C00000"/>
                </a:solidFill>
              </a:rPr>
              <a:t>Историческая справка.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142984"/>
            <a:ext cx="8715436" cy="3143273"/>
          </a:xfrm>
        </p:spPr>
        <p:txBody>
          <a:bodyPr>
            <a:normAutofit fontScale="92500" lnSpcReduction="20000"/>
          </a:bodyPr>
          <a:lstStyle/>
          <a:p>
            <a:pPr algn="just">
              <a:buNone/>
            </a:pPr>
            <a:r>
              <a:rPr lang="ru-RU" dirty="0"/>
              <a:t>   </a:t>
            </a:r>
            <a:r>
              <a:rPr lang="ru-RU" b="1" dirty="0">
                <a:solidFill>
                  <a:srgbClr val="002060"/>
                </a:solidFill>
              </a:rPr>
              <a:t>Возникнув в глубокой древности из практических потребностей счёта и простейших измерений, Арифметика развивалась в связи с усложнением хозяйственной деятельности и социальных отношений, денежными расчётами, задачами измерений расстояний, времени, площадей и требованиями, которые предъявляли к ней другие науки.</a:t>
            </a:r>
          </a:p>
        </p:txBody>
      </p:sp>
      <p:pic>
        <p:nvPicPr>
          <p:cNvPr id="5" name="Рисунок 4" descr="sheep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928794" y="4143380"/>
            <a:ext cx="5526370" cy="2449526"/>
          </a:xfrm>
          <a:prstGeom prst="rect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</a:ln>
        </p:spPr>
      </p:pic>
    </p:spTree>
  </p:cSld>
  <p:clrMapOvr>
    <a:masterClrMapping/>
  </p:clrMapOvr>
  <p:transition>
    <p:wheel spokes="1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6143668"/>
          </a:xfrm>
        </p:spPr>
        <p:txBody>
          <a:bodyPr>
            <a:normAutofit fontScale="92500" lnSpcReduction="10000"/>
          </a:bodyPr>
          <a:lstStyle/>
          <a:p>
            <a:pPr algn="just">
              <a:buNone/>
            </a:pPr>
            <a:r>
              <a:rPr lang="ru-RU" b="1" dirty="0">
                <a:solidFill>
                  <a:srgbClr val="002060"/>
                </a:solidFill>
              </a:rPr>
              <a:t>    Сначала счёт оказывается возможным лишь для совокупностей из сравнительно небольшого числа предметов, за пределами которого количественные различия осознаются смутно и характеризуются словами, являющимися синонимами слова «много»; при этом орудием счёта служат зарубки на дереве («бирочный» счёт), счётные камешки, чётки, пальцы рук и т.п., а также множества, заключающие постоянное число элементов, например: «глаза» — как синоним числительного «два», кисть руки («пясть») — как синоним и фактическая основа числительного «пять», и т.п.</a:t>
            </a:r>
          </a:p>
        </p:txBody>
      </p:sp>
    </p:spTree>
  </p:cSld>
  <p:clrMapOvr>
    <a:masterClrMapping/>
  </p:clrMapOvr>
  <p:transition>
    <p:wheel spokes="2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wheel spokes="3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6357982"/>
          </a:xfrm>
        </p:spPr>
        <p:txBody>
          <a:bodyPr>
            <a:normAutofit fontScale="92500" lnSpcReduction="20000"/>
          </a:bodyPr>
          <a:lstStyle/>
          <a:p>
            <a:pPr algn="just">
              <a:buNone/>
            </a:pPr>
            <a:r>
              <a:rPr lang="ru-RU" dirty="0"/>
              <a:t>    </a:t>
            </a:r>
            <a:r>
              <a:rPr lang="ru-RU" b="1" dirty="0">
                <a:solidFill>
                  <a:srgbClr val="002060"/>
                </a:solidFill>
              </a:rPr>
              <a:t>Источником первых достоверных сведений о состоянии арифметических знаний в эпоху древних цивилизаций являются письменные документы Др. Египта </a:t>
            </a:r>
            <a:r>
              <a:rPr lang="ru-RU" b="1" dirty="0"/>
              <a:t>(</a:t>
            </a:r>
            <a:r>
              <a:rPr lang="ru-RU" b="1" dirty="0">
                <a:solidFill>
                  <a:srgbClr val="FF0000"/>
                </a:solidFill>
              </a:rPr>
              <a:t>папирусы математические</a:t>
            </a:r>
            <a:r>
              <a:rPr lang="ru-RU" b="1" dirty="0">
                <a:solidFill>
                  <a:srgbClr val="002060"/>
                </a:solidFill>
              </a:rPr>
              <a:t>), написанные приблизительно за 2 тыс. лет до н. э. Это — сборники задач с указанием их решений, правил действий над целыми числами и дробями со вспомогательными таблицами, без каких бы то ни было пояснений теоретического характера. Решение некоторых задач в этом сборнике производится, по существу, с помощью составления и решения уравнений; встречаются также арифметические и геометрические прогрессии.</a:t>
            </a:r>
          </a:p>
        </p:txBody>
      </p:sp>
    </p:spTree>
  </p:cSld>
  <p:clrMapOvr>
    <a:masterClrMapping/>
  </p:clrMapOvr>
  <p:transition>
    <p:wheel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7000" r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wheel spokes="8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solidFill>
                  <a:srgbClr val="C00000"/>
                </a:solidFill>
              </a:rPr>
              <a:t>МАТЕМАТИЧЕСКИЕ ПАПИРУСЫ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5143536"/>
          </a:xfrm>
        </p:spPr>
        <p:txBody>
          <a:bodyPr/>
          <a:lstStyle/>
          <a:p>
            <a:pPr algn="just">
              <a:buNone/>
            </a:pPr>
            <a:r>
              <a:rPr lang="ru-RU" dirty="0"/>
              <a:t>    </a:t>
            </a:r>
            <a:r>
              <a:rPr lang="ru-RU" b="1" dirty="0">
                <a:solidFill>
                  <a:srgbClr val="002060"/>
                </a:solidFill>
              </a:rPr>
              <a:t>Папирусы математические, памятники математической науки Древнего Египта, относящиеся к периоду Среднего царства (около 21 — около 18 вв. до н. э.). Наиболее известны: папирус Ринда, находящийся в Британском музее (Лондон), и Московский папирус, хранящийся в Музее изобразительных искусств им. А. С. Пушкина (Москва).</a:t>
            </a:r>
          </a:p>
        </p:txBody>
      </p:sp>
    </p:spTree>
  </p:cSld>
  <p:clrMapOvr>
    <a:masterClrMapping/>
  </p:clrMapOvr>
  <p:transition>
    <p:circl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/>
          <a:lstStyle/>
          <a:p>
            <a:r>
              <a:rPr lang="ru-RU" dirty="0"/>
              <a:t> </a:t>
            </a:r>
            <a:r>
              <a:rPr lang="ru-RU" b="1" dirty="0">
                <a:solidFill>
                  <a:srgbClr val="C00000"/>
                </a:solidFill>
              </a:rPr>
              <a:t>Папирус Ринда 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142984"/>
            <a:ext cx="8715436" cy="5715016"/>
          </a:xfrm>
        </p:spPr>
        <p:txBody>
          <a:bodyPr>
            <a:normAutofit fontScale="77500" lnSpcReduction="20000"/>
          </a:bodyPr>
          <a:lstStyle/>
          <a:p>
            <a:pPr algn="just">
              <a:buNone/>
            </a:pPr>
            <a:r>
              <a:rPr lang="ru-RU" dirty="0"/>
              <a:t>      </a:t>
            </a:r>
            <a:r>
              <a:rPr lang="ru-RU" b="1" dirty="0">
                <a:solidFill>
                  <a:srgbClr val="002060"/>
                </a:solidFill>
              </a:rPr>
              <a:t>по имени его владельца, египтолога Г. Ринда  впервые изучен и издан на немецком языке в 1877 А. Эйзенлором [этот папирус называется также папирусом Ахмеса — по имени его составителя писца Ахмеса (около 2000 до н. э.)]. Он представляет собой собрание решений 84 задач, имеющих прикладной характер; эти задачи относятся к действиям с дробями, определению площади прямоугольника, треугольника, трапеции и круга (последняя принимается равной площади квадрата со стороной в 8/9 диаметра), объёма прямоугольного параллелепипеда и цилиндра; имеются также арифметические задачи на пропорциональное деление, определение соотношений между количеством зерна и получающегося из него хлеба или пива и т. д.; решение одной задачи (79-й) приводится к вычислению суммы геометрической прогрессии. Однако для решения этих задач не даётся никаких общих правил, не говоря уже о попытках каких-нибудь теоретических обобщений.</a:t>
            </a:r>
          </a:p>
        </p:txBody>
      </p:sp>
    </p:spTree>
  </p:cSld>
  <p:clrMapOvr>
    <a:masterClrMapping/>
  </p:clrMapOvr>
  <p:transition>
    <p:zoom dir="in"/>
  </p:transition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</TotalTime>
  <Words>865</Words>
  <Application>Microsoft Office PowerPoint</Application>
  <PresentationFormat>Экран (4:3)</PresentationFormat>
  <Paragraphs>25</Paragraphs>
  <Slides>18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21" baseType="lpstr">
      <vt:lpstr>Arial</vt:lpstr>
      <vt:lpstr>Calibri</vt:lpstr>
      <vt:lpstr>Тема Office</vt:lpstr>
      <vt:lpstr>Презентация PowerPoint</vt:lpstr>
      <vt:lpstr>Презентация PowerPoint</vt:lpstr>
      <vt:lpstr>Историческая справка.</vt:lpstr>
      <vt:lpstr>Презентация PowerPoint</vt:lpstr>
      <vt:lpstr>Презентация PowerPoint</vt:lpstr>
      <vt:lpstr>Презентация PowerPoint</vt:lpstr>
      <vt:lpstr>Презентация PowerPoint</vt:lpstr>
      <vt:lpstr>МАТЕМАТИЧЕСКИЕ ПАПИРУСЫ</vt:lpstr>
      <vt:lpstr> Папирус Ринда </vt:lpstr>
      <vt:lpstr>Московский папирус</vt:lpstr>
      <vt:lpstr>Презентация PowerPoint</vt:lpstr>
      <vt:lpstr>Презентация PowerPoint</vt:lpstr>
      <vt:lpstr>Презентация PowerPoint</vt:lpstr>
      <vt:lpstr>Презентация PowerPoint</vt:lpstr>
      <vt:lpstr>АБАК</vt:lpstr>
      <vt:lpstr>Презентация PowerPoint</vt:lpstr>
      <vt:lpstr>Презентация PowerPoint</vt:lpstr>
      <vt:lpstr>Презентация PowerPoint</vt:lpstr>
    </vt:vector>
  </TitlesOfParts>
  <Company>DG Win&amp;Soft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МАРИНА МАРИНА</cp:lastModifiedBy>
  <cp:revision>10</cp:revision>
  <dcterms:created xsi:type="dcterms:W3CDTF">2011-01-23T18:34:48Z</dcterms:created>
  <dcterms:modified xsi:type="dcterms:W3CDTF">2025-06-08T15:34:58Z</dcterms:modified>
</cp:coreProperties>
</file>