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7D76D2-4AA6-44BB-84A3-E29196838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0A1CDCD-0015-472B-AA54-2033B91666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8B87C-A0D9-4788-A5B5-3353DFFC4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0F75-FA50-4C39-BF00-66C83352C2ED}" type="datetimeFigureOut">
              <a:rPr lang="ru-RU" smtClean="0"/>
              <a:t>08.06.2025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9A52E5-CC9A-4873-B4B6-34E10A68A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A6846E-7A15-4143-BBC1-62043CC8F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A629F-885B-492D-A54B-2F7511409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775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6DB1AB-1E44-4339-A443-7AADCBACF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F8F4B50-021A-4B40-9371-7EF8082215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35274D-9F7A-4C88-9C0B-1B8F5360F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0F75-FA50-4C39-BF00-66C83352C2ED}" type="datetimeFigureOut">
              <a:rPr lang="ru-RU" smtClean="0"/>
              <a:t>08.06.2025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34BD36-88CF-4746-803D-34492EB45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BD9162-B889-4B21-8055-982F86769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A629F-885B-492D-A54B-2F7511409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285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7C07B65-C585-4C31-9480-FC2B30BDD8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66DA62-389B-406E-B680-A58F3D0F3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024481-EDB7-4D97-A516-14D30D03C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0F75-FA50-4C39-BF00-66C83352C2ED}" type="datetimeFigureOut">
              <a:rPr lang="ru-RU" smtClean="0"/>
              <a:t>08.06.2025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CFDE99-DE72-4A61-B4C2-22AD8F7EF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CDCD9E-D24D-4422-9E50-93329486E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A629F-885B-492D-A54B-2F7511409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37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62671A-5914-41ED-8385-289B01258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37A9CF-1128-4EBD-835E-0266AA6C8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108B17-E47B-4BF6-945C-5DED0D0C0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0F75-FA50-4C39-BF00-66C83352C2ED}" type="datetimeFigureOut">
              <a:rPr lang="ru-RU" smtClean="0"/>
              <a:t>08.06.2025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C16505-8F4D-4360-AC1C-097C59EB6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775CB1-B610-4801-8BB3-735B8B3FE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A629F-885B-492D-A54B-2F7511409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711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0D3B03-6362-43D7-9F6A-E22FBB5A4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4B7D8C-CD53-47E5-B627-A087DB40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D49271-C421-4C7B-B225-E0632CBD4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0F75-FA50-4C39-BF00-66C83352C2ED}" type="datetimeFigureOut">
              <a:rPr lang="ru-RU" smtClean="0"/>
              <a:t>08.06.2025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AF1616-7F9C-43E6-B796-31E79C93F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5EC15F-342F-41C7-8F8D-91B6143C4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A629F-885B-492D-A54B-2F7511409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413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B18C1-680A-4D0B-91AA-60C465D43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F537FD-58DA-4D56-ABEF-7758CDA76E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616B95-BD67-49A7-A9DD-05EB320FF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21CF15-2759-4A9E-B83B-BBB1336A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0F75-FA50-4C39-BF00-66C83352C2ED}" type="datetimeFigureOut">
              <a:rPr lang="ru-RU" smtClean="0"/>
              <a:t>08.06.2025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00D110-6CA1-4B7B-B965-EBA4448E4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915A2B-5151-4D07-9C1C-795E2214F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A629F-885B-492D-A54B-2F7511409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66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A2300C-DBC0-41FF-917C-31DC8F42D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CC22B5-96B4-49BA-821A-FBC865DBA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4DA2BF-E642-4F04-9139-ADDBD05B2F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F50DB97-BFAE-4B76-ACB8-A52712B915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687D89B-B69E-47E7-A027-9CCB1BBCEA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A07B9CD-F056-4DCF-BBBA-C58DEDC4E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0F75-FA50-4C39-BF00-66C83352C2ED}" type="datetimeFigureOut">
              <a:rPr lang="ru-RU" smtClean="0"/>
              <a:t>08.06.2025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E5F5311-5A8F-4165-B770-E491814E1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0660D8E-9496-4B51-8C04-220F439F0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A629F-885B-492D-A54B-2F7511409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792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887C77-77A0-4160-BADB-3B7615C26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D98138B-7C91-44EB-BF43-2FE80FC83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0F75-FA50-4C39-BF00-66C83352C2ED}" type="datetimeFigureOut">
              <a:rPr lang="ru-RU" smtClean="0"/>
              <a:t>08.06.2025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1F95A84-1A3E-4AB4-8426-F62750CE6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0DA682-1E2C-4911-8793-FF8230248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A629F-885B-492D-A54B-2F7511409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739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2AB7E3A-EE7C-4333-A457-B7AAC354D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0F75-FA50-4C39-BF00-66C83352C2ED}" type="datetimeFigureOut">
              <a:rPr lang="ru-RU" smtClean="0"/>
              <a:t>08.06.2025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4EA2E06-02EE-47E7-B054-D4449DFCC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8895477-C7F7-4D49-BB3B-E6F719332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A629F-885B-492D-A54B-2F7511409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01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EB116A-4D8C-4AFE-A0E6-81F83A964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6F7E06-ACFC-4621-A6F8-78176C6DD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CC1AA64-6EC1-4DEA-87A9-D80704F039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302142-6861-4384-BE8F-CEBA8BE57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0F75-FA50-4C39-BF00-66C83352C2ED}" type="datetimeFigureOut">
              <a:rPr lang="ru-RU" smtClean="0"/>
              <a:t>08.06.2025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DB7238-6185-4FA7-8FC8-C7E9EE1D9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BB05D6-E22D-4081-8500-72C3DBC8B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A629F-885B-492D-A54B-2F7511409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703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62B5FC-3C6A-4754-A3DE-7B40213F1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D973870-D294-4897-9A2A-CAE2510EE3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BF5C28-0BFE-4ACB-9E4A-58A85B71D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7CF1A6-CF09-42B8-A56A-F55781920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0F75-FA50-4C39-BF00-66C83352C2ED}" type="datetimeFigureOut">
              <a:rPr lang="ru-RU" smtClean="0"/>
              <a:t>08.06.2025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9B0CC1-54C2-4879-9183-CC953B280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573E8D-A436-44F1-848D-2379FAAFA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A629F-885B-492D-A54B-2F7511409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184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229721-9CC5-4DEC-8879-FD299E28A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DC739B-0E7C-4D81-AB80-2F111092C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18E547-77AC-40BD-9CD0-3DCE1C32B2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10F75-FA50-4C39-BF00-66C83352C2ED}" type="datetimeFigureOut">
              <a:rPr lang="ru-RU" smtClean="0"/>
              <a:t>08.06.2025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6674BD-8E4B-4E7A-9709-76FF077252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822D9D-D461-47E4-B000-82754052E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A629F-885B-492D-A54B-2F7511409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883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DCC5C2-688E-4995-B40B-389290B263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4022" y="1577591"/>
            <a:ext cx="5898382" cy="1949380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0070C0"/>
                </a:solidFill>
              </a:rPr>
              <a:t>Математика в профессиях родителей моих одноклассников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97D70AD-119F-4822-90AB-C894AECC1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3178" y="5202238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Подготовила</a:t>
            </a:r>
          </a:p>
          <a:p>
            <a:r>
              <a:rPr lang="ru-RU" dirty="0"/>
              <a:t>учащаяся 5 класса</a:t>
            </a:r>
          </a:p>
          <a:p>
            <a:r>
              <a:rPr lang="ru-RU" dirty="0"/>
              <a:t>ГБОУ «ШКОЛА № 42 Г.О.ГОРЛОВКА»</a:t>
            </a:r>
          </a:p>
          <a:p>
            <a:r>
              <a:rPr lang="ru-RU" dirty="0"/>
              <a:t>Черкашина Анастасия</a:t>
            </a:r>
            <a:r>
              <a:rPr lang="en-US" dirty="0"/>
              <a:t> </a:t>
            </a:r>
            <a:r>
              <a:rPr lang="ru-RU" dirty="0"/>
              <a:t>Владиславовна</a:t>
            </a:r>
          </a:p>
        </p:txBody>
      </p:sp>
    </p:spTree>
    <p:extLst>
      <p:ext uri="{BB962C8B-B14F-4D97-AF65-F5344CB8AC3E}">
        <p14:creationId xmlns:p14="http://schemas.microsoft.com/office/powerpoint/2010/main" val="219499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54321F-CF4F-4AEB-8B78-B4B842D6A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704" y="144061"/>
            <a:ext cx="10420142" cy="911016"/>
          </a:xfrm>
        </p:spPr>
        <p:txBody>
          <a:bodyPr/>
          <a:lstStyle/>
          <a:p>
            <a:r>
              <a:rPr lang="ru-RU" b="1" i="1" dirty="0"/>
              <a:t>Папа - юрист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C64198-55BD-4AB1-AB9A-DB6684043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9138" y="1028830"/>
            <a:ext cx="9474758" cy="4800339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Наследники А, Б, В, Г и Д получили в наследство каждый по завещанию: А. – 1/8 имущества наследодателя; Б. – 6/7; В. – 3/4, Г – 9/14, а наследнику Д. завещано всё остальное. Однако вмешалась гражданка И, имеющая право на обязательную долю в наследстве, при этом доля, которая ей причиталась бы по закону,  составляет 1/6. Сколько получит каждый наследник?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A4BAA4-2CE1-4D4C-B0BD-4840DCD95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909" y="3734260"/>
            <a:ext cx="2705335" cy="29796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07783310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BEE0047-239E-4AAB-A3BA-052F67C0C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5597" y="0"/>
            <a:ext cx="7481836" cy="6858000"/>
          </a:xfrm>
        </p:spPr>
        <p:txBody>
          <a:bodyPr>
            <a:normAutofit fontScale="92500" lnSpcReduction="20000"/>
          </a:bodyPr>
          <a:lstStyle/>
          <a:p>
            <a:pPr marL="0" indent="0" algn="ctr" fontAlgn="base">
              <a:buNone/>
            </a:pPr>
            <a:r>
              <a:rPr lang="ru-RU" dirty="0"/>
              <a:t>Математика в нашей жизни важна,</a:t>
            </a:r>
          </a:p>
          <a:p>
            <a:pPr marL="0" indent="0" algn="ctr" fontAlgn="base">
              <a:buNone/>
            </a:pPr>
            <a:r>
              <a:rPr lang="ru-RU" dirty="0"/>
              <a:t>С каждой профессией связана она.</a:t>
            </a:r>
          </a:p>
          <a:p>
            <a:pPr marL="0" indent="0" algn="ctr" fontAlgn="base">
              <a:buNone/>
            </a:pPr>
            <a:r>
              <a:rPr lang="ru-RU" dirty="0"/>
              <a:t>Связь эту не перечесть,</a:t>
            </a:r>
          </a:p>
          <a:p>
            <a:pPr marL="0" indent="0" algn="ctr" fontAlgn="base">
              <a:buNone/>
            </a:pPr>
            <a:r>
              <a:rPr lang="ru-RU" dirty="0"/>
              <a:t>И она, конечно же, есть.</a:t>
            </a:r>
          </a:p>
          <a:p>
            <a:pPr marL="0" indent="0" algn="ctr" fontAlgn="base">
              <a:buNone/>
            </a:pPr>
            <a:r>
              <a:rPr lang="ru-RU" dirty="0"/>
              <a:t>Без чертежей и формул</a:t>
            </a:r>
          </a:p>
          <a:p>
            <a:pPr marL="0" indent="0" algn="ctr" fontAlgn="base">
              <a:buNone/>
            </a:pPr>
            <a:r>
              <a:rPr lang="ru-RU" dirty="0"/>
              <a:t>Строителю дом не построить.</a:t>
            </a:r>
          </a:p>
          <a:p>
            <a:pPr marL="0" indent="0" algn="ctr" fontAlgn="base">
              <a:buNone/>
            </a:pPr>
            <a:r>
              <a:rPr lang="ru-RU" dirty="0"/>
              <a:t>Без знаний соотношений, пропорций</a:t>
            </a:r>
          </a:p>
          <a:p>
            <a:pPr marL="0" indent="0" algn="ctr" fontAlgn="base">
              <a:buNone/>
            </a:pPr>
            <a:r>
              <a:rPr lang="ru-RU" dirty="0"/>
              <a:t>Трудно пекарю придется.</a:t>
            </a:r>
          </a:p>
          <a:p>
            <a:pPr marL="0" indent="0" algn="ctr" fontAlgn="base">
              <a:buNone/>
            </a:pPr>
            <a:r>
              <a:rPr lang="ru-RU" dirty="0"/>
              <a:t>В лаборатории лаборант</a:t>
            </a:r>
          </a:p>
          <a:p>
            <a:pPr marL="0" indent="0" algn="ctr" fontAlgn="base">
              <a:buNone/>
            </a:pPr>
            <a:r>
              <a:rPr lang="ru-RU" dirty="0"/>
              <a:t>Ведет расчеты свои.</a:t>
            </a:r>
          </a:p>
          <a:p>
            <a:pPr marL="0" indent="0" algn="ctr" fontAlgn="base">
              <a:buNone/>
            </a:pPr>
            <a:r>
              <a:rPr lang="ru-RU" dirty="0"/>
              <a:t>И не только с химией</a:t>
            </a:r>
          </a:p>
          <a:p>
            <a:pPr marL="0" indent="0" algn="ctr" fontAlgn="base">
              <a:buNone/>
            </a:pPr>
            <a:r>
              <a:rPr lang="ru-RU" dirty="0"/>
              <a:t>Связаны они.</a:t>
            </a:r>
          </a:p>
          <a:p>
            <a:pPr marL="0" indent="0" algn="ctr" fontAlgn="base">
              <a:buNone/>
            </a:pPr>
            <a:r>
              <a:rPr lang="ru-RU" dirty="0"/>
              <a:t>Продавцы и кассиры</a:t>
            </a:r>
          </a:p>
          <a:p>
            <a:pPr marL="0" indent="0" algn="ctr" fontAlgn="base">
              <a:buNone/>
            </a:pPr>
            <a:r>
              <a:rPr lang="ru-RU" dirty="0"/>
              <a:t>Говорят этой науке спасибо!</a:t>
            </a:r>
          </a:p>
          <a:p>
            <a:pPr marL="0" indent="0" algn="ctr" fontAlgn="base">
              <a:buNone/>
            </a:pPr>
            <a:r>
              <a:rPr lang="ru-RU" dirty="0"/>
              <a:t>Надеюсь, убедились и вы,</a:t>
            </a:r>
          </a:p>
          <a:p>
            <a:pPr marL="0" indent="0" algn="ctr" fontAlgn="base">
              <a:buNone/>
            </a:pPr>
            <a:r>
              <a:rPr lang="ru-RU" dirty="0"/>
              <a:t>Что знания математики очень важны.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757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876F0A3-620D-476F-9972-74E63A151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9670" y="874207"/>
            <a:ext cx="9344130" cy="5302756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dirty="0">
                <a:latin typeface="Comic Sans MS" panose="030F0702030302020204" pitchFamily="66" charset="0"/>
              </a:rPr>
              <a:t>Рано или поздно всякая правильная  математическая идея находит применение в том или ином деле.</a:t>
            </a:r>
          </a:p>
          <a:p>
            <a:pPr marL="0" indent="0" algn="r">
              <a:buNone/>
            </a:pPr>
            <a:r>
              <a:rPr lang="ru-RU" sz="4800" dirty="0">
                <a:latin typeface="Comic Sans MS" panose="030F0702030302020204" pitchFamily="66" charset="0"/>
              </a:rPr>
              <a:t>А.Н. Крылов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8966186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6AFE06-EF83-411E-98D8-E4A1D9A85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146" y="164159"/>
            <a:ext cx="10087708" cy="609564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Мама – бухгалтер</a:t>
            </a:r>
            <a:endParaRPr lang="ru-RU" i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77A981-9354-4565-A9E9-7C859696E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8607" y="884256"/>
            <a:ext cx="9464710" cy="4830483"/>
          </a:xfrm>
        </p:spPr>
        <p:txBody>
          <a:bodyPr>
            <a:normAutofit fontScale="85000" lnSpcReduction="20000"/>
          </a:bodyPr>
          <a:lstStyle/>
          <a:p>
            <a:pPr marL="0" indent="0" algn="just" fontAlgn="base">
              <a:buNone/>
            </a:pPr>
            <a:r>
              <a:rPr lang="ru-RU" dirty="0"/>
              <a:t>Какой будет заработная плата после повышения ее на 30 %, если до повышения она составляла 8760 руб. и с работника берётся подоходный налог 13%.</a:t>
            </a:r>
          </a:p>
          <a:p>
            <a:pPr marL="0" indent="0" algn="just" fontAlgn="base">
              <a:buNone/>
            </a:pPr>
            <a:r>
              <a:rPr lang="ru-RU" b="1" dirty="0"/>
              <a:t> </a:t>
            </a:r>
            <a:r>
              <a:rPr lang="ru-RU" b="1" i="1" dirty="0"/>
              <a:t>Решение:</a:t>
            </a:r>
            <a:endParaRPr lang="ru-RU" dirty="0"/>
          </a:p>
          <a:p>
            <a:pPr marL="0" indent="0" algn="just" fontAlgn="base">
              <a:buNone/>
            </a:pPr>
            <a:r>
              <a:rPr lang="ru-RU" i="1" dirty="0"/>
              <a:t>1) 100%+30%=130% -новая зарплата</a:t>
            </a:r>
            <a:endParaRPr lang="ru-RU" dirty="0"/>
          </a:p>
          <a:p>
            <a:pPr marL="0" indent="0" algn="just" fontAlgn="base">
              <a:buNone/>
            </a:pPr>
            <a:r>
              <a:rPr lang="ru-RU" i="1" dirty="0"/>
              <a:t>2) 130%=1,3</a:t>
            </a:r>
            <a:endParaRPr lang="ru-RU" dirty="0"/>
          </a:p>
          <a:p>
            <a:pPr marL="0" indent="0" algn="just" fontAlgn="base">
              <a:buNone/>
            </a:pPr>
            <a:r>
              <a:rPr lang="ru-RU" i="1" dirty="0"/>
              <a:t>     8760 · 1,3=11388(р)- чистая зарплата</a:t>
            </a:r>
            <a:endParaRPr lang="ru-RU" dirty="0"/>
          </a:p>
          <a:p>
            <a:pPr marL="0" indent="0" algn="just" fontAlgn="base">
              <a:buNone/>
            </a:pPr>
            <a:r>
              <a:rPr lang="ru-RU" i="1" dirty="0"/>
              <a:t>3)100%-13%=87%-составит зарплата, после вычета подоходного налога</a:t>
            </a:r>
            <a:endParaRPr lang="ru-RU" dirty="0"/>
          </a:p>
          <a:p>
            <a:pPr marL="0" indent="0" algn="just" fontAlgn="base">
              <a:buNone/>
            </a:pPr>
            <a:r>
              <a:rPr lang="ru-RU" i="1" dirty="0"/>
              <a:t>4) 87%=0,87</a:t>
            </a:r>
            <a:endParaRPr lang="ru-RU" dirty="0"/>
          </a:p>
          <a:p>
            <a:pPr marL="0" indent="0" algn="just" fontAlgn="base">
              <a:buNone/>
            </a:pPr>
            <a:r>
              <a:rPr lang="ru-RU" i="1" dirty="0"/>
              <a:t>      11388 · 0,87=9907,56(р) получит работник на руки.</a:t>
            </a:r>
            <a:endParaRPr lang="ru-RU" dirty="0"/>
          </a:p>
          <a:p>
            <a:pPr marL="0" indent="0" algn="just" fontAlgn="base">
              <a:buNone/>
            </a:pPr>
            <a:r>
              <a:rPr lang="ru-RU" b="1" i="1" dirty="0"/>
              <a:t>Ответ: 9907,56 р.</a:t>
            </a:r>
            <a:endParaRPr lang="ru-RU" dirty="0"/>
          </a:p>
          <a:p>
            <a:pPr marL="0" indent="0" algn="just" fontAlgn="base">
              <a:buNone/>
            </a:pPr>
            <a:r>
              <a:rPr lang="ru-RU" b="1" i="1" dirty="0"/>
              <a:t> 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D132CB-2DA7-4B87-9004-9A287A3733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142" y="4623093"/>
            <a:ext cx="2526586" cy="20707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59794037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8E1A31-03D0-4C88-B947-67AF2D56A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738" y="83772"/>
            <a:ext cx="10369062" cy="760290"/>
          </a:xfrm>
        </p:spPr>
        <p:txBody>
          <a:bodyPr>
            <a:normAutofit fontScale="90000"/>
          </a:bodyPr>
          <a:lstStyle/>
          <a:p>
            <a:br>
              <a:rPr lang="ru-RU" b="1" i="1" dirty="0"/>
            </a:br>
            <a:r>
              <a:rPr lang="ru-RU" b="1" i="1" dirty="0"/>
              <a:t>Мама – пекарь </a:t>
            </a:r>
            <a:br>
              <a:rPr lang="ru-RU" b="1" i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393A0C-F02D-496B-86AE-5E92DE2C3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7978" y="844062"/>
            <a:ext cx="9695822" cy="505154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dirty="0"/>
              <a:t>Определить, сколько пакетов муки потребуется для приготовления 37 буханок чёрного хлеба, если на одну такую буханку потребуется  300 граммов  муки. В 1 пакете – 1 килограмм муки. </a:t>
            </a:r>
          </a:p>
          <a:p>
            <a:pPr marL="0" indent="0">
              <a:buNone/>
            </a:pPr>
            <a:r>
              <a:rPr lang="ru-RU" b="1" dirty="0"/>
              <a:t>Решение:</a:t>
            </a:r>
          </a:p>
          <a:p>
            <a:pPr marL="0" indent="0">
              <a:buNone/>
            </a:pPr>
            <a:r>
              <a:rPr lang="ru-RU" dirty="0"/>
              <a:t>1 кг=1000 г.</a:t>
            </a:r>
          </a:p>
          <a:p>
            <a:pPr marL="0" indent="0">
              <a:buNone/>
            </a:pPr>
            <a:r>
              <a:rPr lang="ru-RU" dirty="0"/>
              <a:t>37 </a:t>
            </a:r>
            <a:r>
              <a:rPr lang="ru-RU" dirty="0">
                <a:sym typeface="Symbol" panose="05050102010706020507" pitchFamily="18" charset="2"/>
              </a:rPr>
              <a:t></a:t>
            </a:r>
            <a:r>
              <a:rPr lang="ru-RU" dirty="0"/>
              <a:t> 300=11100 (г) муки потребуется.</a:t>
            </a:r>
          </a:p>
          <a:p>
            <a:pPr marL="0" indent="0">
              <a:buNone/>
            </a:pPr>
            <a:r>
              <a:rPr lang="ru-RU" dirty="0"/>
              <a:t>11100:1000=11,1(кг)</a:t>
            </a:r>
          </a:p>
          <a:p>
            <a:pPr marL="0" indent="0">
              <a:buNone/>
            </a:pPr>
            <a:r>
              <a:rPr lang="ru-RU" b="1" dirty="0"/>
              <a:t>Ответ: </a:t>
            </a:r>
            <a:r>
              <a:rPr lang="ru-RU" dirty="0"/>
              <a:t>потребуется 12 килограммовых пакетов.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66A150-0B64-48D7-AA96-210C92EC3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275" y="4166454"/>
            <a:ext cx="2435808" cy="2489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86425771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03821C-C277-42AF-A797-BD2C6D764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025" y="0"/>
            <a:ext cx="10137949" cy="1011499"/>
          </a:xfrm>
        </p:spPr>
        <p:txBody>
          <a:bodyPr/>
          <a:lstStyle/>
          <a:p>
            <a:r>
              <a:rPr lang="ru-RU" b="1" i="1" dirty="0"/>
              <a:t>Папа – токарь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0B521E-5258-43CD-B09C-5B8DD44AA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7880" y="793820"/>
            <a:ext cx="9715919" cy="5011354"/>
          </a:xfrm>
        </p:spPr>
        <p:txBody>
          <a:bodyPr/>
          <a:lstStyle/>
          <a:p>
            <a:pPr marL="0" indent="0" fontAlgn="base">
              <a:buNone/>
            </a:pPr>
            <a:r>
              <a:rPr lang="ru-RU" dirty="0"/>
              <a:t>Токарь, выточив на станке 145 деталей, перевыполнил план на 16%. Сколько деталей надо было выточить по плану?</a:t>
            </a:r>
          </a:p>
          <a:p>
            <a:pPr marL="0" indent="0" fontAlgn="base">
              <a:buNone/>
            </a:pPr>
            <a:r>
              <a:rPr lang="ru-RU" b="1" dirty="0"/>
              <a:t>Решение:</a:t>
            </a:r>
            <a:r>
              <a:rPr lang="ru-RU" dirty="0"/>
              <a:t> 100%-весь план.</a:t>
            </a:r>
          </a:p>
          <a:p>
            <a:pPr marL="0" indent="0" fontAlgn="base">
              <a:buNone/>
            </a:pPr>
            <a:r>
              <a:rPr lang="ru-RU" dirty="0"/>
              <a:t>1)100%+16%=116% - выполнил.</a:t>
            </a:r>
          </a:p>
          <a:p>
            <a:pPr marL="0" indent="0" fontAlgn="base">
              <a:buNone/>
            </a:pPr>
            <a:r>
              <a:rPr lang="ru-RU" dirty="0"/>
              <a:t>2)116%=1,16</a:t>
            </a:r>
          </a:p>
          <a:p>
            <a:pPr marL="0" indent="0" fontAlgn="base">
              <a:buNone/>
            </a:pPr>
            <a:r>
              <a:rPr lang="ru-RU" dirty="0"/>
              <a:t>145 :1,16=125(деталь) - план.</a:t>
            </a:r>
          </a:p>
          <a:p>
            <a:pPr marL="0" indent="0" fontAlgn="base">
              <a:buNone/>
            </a:pPr>
            <a:r>
              <a:rPr lang="ru-RU" b="1" dirty="0"/>
              <a:t>Ответ:</a:t>
            </a:r>
            <a:r>
              <a:rPr lang="ru-RU" dirty="0"/>
              <a:t>125 деталей.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822A61-4164-469A-8D1F-AFDC093A1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194" y="3900962"/>
            <a:ext cx="2651926" cy="2503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32303825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3865A-E67E-4A2D-B14E-83ABD6BAA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366" y="365125"/>
            <a:ext cx="10238433" cy="961257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Мама – продавец </a:t>
            </a:r>
            <a:br>
              <a:rPr lang="ru-RU" b="1" i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3B29EF-E19C-44A8-981E-8540F21C0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011707"/>
            <a:ext cx="8974853" cy="5481167"/>
          </a:xfrm>
        </p:spPr>
        <p:txBody>
          <a:bodyPr>
            <a:normAutofit fontScale="85000" lnSpcReduction="20000"/>
          </a:bodyPr>
          <a:lstStyle/>
          <a:p>
            <a:pPr marL="0" indent="0" fontAlgn="base">
              <a:buNone/>
            </a:pPr>
            <a:r>
              <a:rPr lang="ru-RU" dirty="0"/>
              <a:t>В магазин для продажи предназначено 78 пачек печенья. В первый день продавец продал в 4 раза меньше, чем во второй, а в третий день на 12 пачек больше чем в первый. Сколько пачек печенья было продано в первый день?</a:t>
            </a:r>
          </a:p>
          <a:p>
            <a:pPr marL="0" indent="0" fontAlgn="base">
              <a:buNone/>
            </a:pPr>
            <a:r>
              <a:rPr lang="ru-RU" b="1" dirty="0"/>
              <a:t>Решение:</a:t>
            </a:r>
          </a:p>
          <a:p>
            <a:pPr marL="0" indent="0" fontAlgn="base">
              <a:buNone/>
            </a:pPr>
            <a:r>
              <a:rPr lang="ru-RU" dirty="0"/>
              <a:t> Пусть в 1-й день продали х пачек печенья, тогда во второй день продали 5х пачек, а в 3-й день (х+12) пачек. По условию известно, что всего продали 78 пачек. </a:t>
            </a:r>
          </a:p>
          <a:p>
            <a:pPr marL="0" indent="0" fontAlgn="base">
              <a:buNone/>
            </a:pPr>
            <a:r>
              <a:rPr lang="ru-RU" dirty="0"/>
              <a:t>х+4х+(х+12)=78 </a:t>
            </a:r>
          </a:p>
          <a:p>
            <a:pPr marL="0" indent="0" fontAlgn="base">
              <a:buNone/>
            </a:pPr>
            <a:r>
              <a:rPr lang="ru-RU" dirty="0"/>
              <a:t>х+4х+х+12=78 </a:t>
            </a:r>
          </a:p>
          <a:p>
            <a:pPr marL="0" indent="0" fontAlgn="base">
              <a:buNone/>
            </a:pPr>
            <a:r>
              <a:rPr lang="ru-RU" dirty="0"/>
              <a:t>6х=78-12 </a:t>
            </a:r>
          </a:p>
          <a:p>
            <a:pPr marL="0" indent="0" fontAlgn="base">
              <a:buNone/>
            </a:pPr>
            <a:r>
              <a:rPr lang="ru-RU" dirty="0"/>
              <a:t>6х=66 </a:t>
            </a:r>
          </a:p>
          <a:p>
            <a:pPr marL="0" indent="0" fontAlgn="base">
              <a:buNone/>
            </a:pPr>
            <a:r>
              <a:rPr lang="ru-RU" dirty="0"/>
              <a:t>х  = 66 : 6 </a:t>
            </a:r>
          </a:p>
          <a:p>
            <a:pPr marL="0" indent="0" fontAlgn="base">
              <a:buNone/>
            </a:pPr>
            <a:r>
              <a:rPr lang="ru-RU" dirty="0"/>
              <a:t>х = 11 </a:t>
            </a:r>
          </a:p>
          <a:p>
            <a:pPr marL="0" indent="0">
              <a:buNone/>
            </a:pPr>
            <a:r>
              <a:rPr lang="ru-RU" b="1" dirty="0"/>
              <a:t>Ответ: </a:t>
            </a:r>
            <a:r>
              <a:rPr lang="ru-RU" dirty="0"/>
              <a:t>11 пачек.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B606EC-7457-45A7-BF7F-F387DA58A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251" y="3228032"/>
            <a:ext cx="2703548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94057720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B9F96E-7241-4421-B7A9-EAB40B3B7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560" y="1"/>
            <a:ext cx="10198240" cy="1014883"/>
          </a:xfrm>
        </p:spPr>
        <p:txBody>
          <a:bodyPr/>
          <a:lstStyle/>
          <a:p>
            <a:r>
              <a:rPr lang="ru-RU" b="1" i="1" dirty="0"/>
              <a:t>Мама – медсестра</a:t>
            </a:r>
            <a:endParaRPr lang="ru-RU" i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AF7643-AED6-4AE8-AD8B-B4A78C1B4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8220" y="793821"/>
            <a:ext cx="9645580" cy="3557116"/>
          </a:xfrm>
        </p:spPr>
        <p:txBody>
          <a:bodyPr>
            <a:normAutofit fontScale="85000" lnSpcReduction="20000"/>
          </a:bodyPr>
          <a:lstStyle/>
          <a:p>
            <a:pPr marL="0" indent="0" algn="just" fontAlgn="base">
              <a:buNone/>
            </a:pPr>
            <a:r>
              <a:rPr lang="ru-RU" dirty="0"/>
              <a:t>Во флаконе ампициллина находится 1,5 г сухого лекарственного средства. Сколько нужно взять растворителя, чтобы в 0,5 мл раствора было 0,1 г сухого вещества.</a:t>
            </a:r>
          </a:p>
          <a:p>
            <a:pPr marL="0" indent="0" algn="just" fontAlgn="base">
              <a:buNone/>
            </a:pPr>
            <a:r>
              <a:rPr lang="ru-RU" dirty="0"/>
              <a:t> </a:t>
            </a:r>
            <a:r>
              <a:rPr lang="ru-RU" b="1" dirty="0"/>
              <a:t>Решение: </a:t>
            </a:r>
          </a:p>
          <a:p>
            <a:pPr marL="0" indent="0" algn="just" fontAlgn="base">
              <a:buNone/>
            </a:pPr>
            <a:r>
              <a:rPr lang="ru-RU" dirty="0"/>
              <a:t>0,1 г сухого порошка - 0,5 мл растворителя</a:t>
            </a:r>
          </a:p>
          <a:p>
            <a:pPr marL="0" indent="0" algn="just" fontAlgn="base">
              <a:buNone/>
            </a:pPr>
            <a:r>
              <a:rPr lang="ru-RU" dirty="0"/>
              <a:t>1,5 г сухого вещества - х мл растворителя</a:t>
            </a:r>
          </a:p>
          <a:p>
            <a:pPr marL="0" indent="0" fontAlgn="base">
              <a:buNone/>
            </a:pPr>
            <a:r>
              <a:rPr lang="ru-RU" dirty="0"/>
              <a:t>х = 1,5*0,5:0,1</a:t>
            </a:r>
          </a:p>
          <a:p>
            <a:pPr marL="0" indent="0" fontAlgn="base">
              <a:buNone/>
            </a:pPr>
            <a:r>
              <a:rPr lang="ru-RU" dirty="0"/>
              <a:t>х = 7,5 </a:t>
            </a:r>
            <a:br>
              <a:rPr lang="ru-RU" dirty="0"/>
            </a:br>
            <a:r>
              <a:rPr lang="ru-RU" b="1" dirty="0"/>
              <a:t>Ответ: </a:t>
            </a:r>
            <a:r>
              <a:rPr lang="ru-RU" dirty="0"/>
              <a:t>7,5 мл растворителя.</a:t>
            </a:r>
          </a:p>
          <a:p>
            <a:pPr marL="0" indent="0" algn="just">
              <a:buNone/>
            </a:pPr>
            <a:r>
              <a:rPr lang="ru-RU" dirty="0"/>
              <a:t> 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82191D-6E2B-4C0F-BF97-E08222185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292" y="2414115"/>
            <a:ext cx="1986226" cy="4204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14757344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512731-7A0F-4942-9015-1A7D5BF52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786" y="1"/>
            <a:ext cx="10359013" cy="874206"/>
          </a:xfrm>
        </p:spPr>
        <p:txBody>
          <a:bodyPr/>
          <a:lstStyle/>
          <a:p>
            <a:r>
              <a:rPr lang="ru-RU" b="1" i="1" dirty="0"/>
              <a:t>Папа – электромеханик</a:t>
            </a:r>
            <a:endParaRPr lang="ru-RU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54C005F-B839-40AD-8A92-0FA4D8DA71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37880" y="1065125"/>
                <a:ext cx="9715919" cy="51118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ru-RU" dirty="0"/>
                  <a:t>Необходимо знание физики и математики: работа с формулами, таблицами и графиками, с различными единицами измерения, нахождение из формул любой неизвестной величины.</a:t>
                </a:r>
              </a:p>
              <a:p>
                <a:pPr marL="0" indent="0">
                  <a:buNone/>
                </a:pPr>
                <a:r>
                  <a:rPr lang="ru-RU" dirty="0"/>
                  <a:t>Определить сопротивление медных проводов телефонной линии длиной </a:t>
                </a:r>
                <a:r>
                  <a:rPr lang="ru-RU" i="1" dirty="0"/>
                  <a:t>l </a:t>
                </a:r>
                <a:r>
                  <a:rPr lang="ru-RU" dirty="0"/>
                  <a:t>= 28,5 км, диаметром провода </a:t>
                </a:r>
                <a:r>
                  <a:rPr lang="en-US" i="1" dirty="0"/>
                  <a:t>d</a:t>
                </a:r>
                <a:r>
                  <a:rPr lang="ru-RU" dirty="0"/>
                  <a:t> = 4 мм при температуре 20</a:t>
                </a:r>
                <a:r>
                  <a:rPr lang="ru-RU" dirty="0">
                    <a:sym typeface="Symbol" panose="05050102010706020507" pitchFamily="18" charset="2"/>
                  </a:rPr>
                  <a:t></a:t>
                </a:r>
                <a:r>
                  <a:rPr lang="ru-RU" dirty="0"/>
                  <a:t>С. p= 0,0175 Ом·мм²/м - из справочника</a:t>
                </a:r>
              </a:p>
              <a:p>
                <a:pPr marL="0" indent="0">
                  <a:buNone/>
                </a:pPr>
                <a:r>
                  <a:rPr lang="ru-RU" b="1" dirty="0"/>
                  <a:t>Решение:</a:t>
                </a:r>
              </a:p>
              <a:p>
                <a:pPr marL="0" indent="0">
                  <a:buNone/>
                </a:pPr>
                <a:r>
                  <a:rPr lang="pt-BR" dirty="0"/>
                  <a:t>S=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ru-RU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= 12,56(мм²)</a:t>
                </a:r>
              </a:p>
              <a:p>
                <a:pPr marL="0" indent="0">
                  <a:buNone/>
                </a:pPr>
                <a:r>
                  <a:rPr lang="pt-BR" dirty="0"/>
                  <a:t>R=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dirty="0" smtClean="0"/>
                          <m:t>p</m:t>
                        </m:r>
                        <m:r>
                          <m:rPr>
                            <m:nor/>
                          </m:rPr>
                          <a:rPr lang="pt-BR" dirty="0" smtClean="0"/>
                          <m:t>∗</m:t>
                        </m:r>
                        <m:r>
                          <m:rPr>
                            <m:nor/>
                          </m:rPr>
                          <a:rPr lang="pt-BR" dirty="0" smtClean="0"/>
                          <m:t>l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dirty="0" smtClean="0"/>
                          <m:t>S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dirty="0" smtClean="0"/>
                          <m:t>0,0175∗28500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dirty="0" smtClean="0"/>
                          <m:t>12,56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= 39,7(Ом)</a:t>
                </a:r>
              </a:p>
              <a:p>
                <a:pPr marL="0" indent="0">
                  <a:buNone/>
                </a:pPr>
                <a:r>
                  <a:rPr lang="ru-RU" b="1" dirty="0"/>
                  <a:t>Ответ: </a:t>
                </a:r>
                <a:r>
                  <a:rPr lang="ru-RU" dirty="0"/>
                  <a:t>39,7 Ом</a:t>
                </a: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54C005F-B839-40AD-8A92-0FA4D8DA71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7880" y="1065125"/>
                <a:ext cx="9715919" cy="5111838"/>
              </a:xfrm>
              <a:blipFill>
                <a:blip r:embed="rId2"/>
                <a:stretch>
                  <a:fillRect l="-1318" t="-27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8F7AF4-C7C7-4DF9-933B-A42543CD9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243" y="4391129"/>
            <a:ext cx="3148297" cy="21710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40607183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FA07AD-BBC2-424D-B8DF-B8BBDEAB0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947" y="301452"/>
            <a:ext cx="10117853" cy="934496"/>
          </a:xfrm>
        </p:spPr>
        <p:txBody>
          <a:bodyPr/>
          <a:lstStyle/>
          <a:p>
            <a:r>
              <a:rPr lang="ru-RU" b="1" i="1" dirty="0"/>
              <a:t>Мама - пробоотборщик угля на </a:t>
            </a:r>
            <a:r>
              <a:rPr lang="ru-RU" b="1" i="1" dirty="0" err="1"/>
              <a:t>ЦОФе</a:t>
            </a:r>
            <a:endParaRPr lang="ru-RU" i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A8A122-09A2-4C00-804D-C45A2A41B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524" y="1024932"/>
            <a:ext cx="9374275" cy="5152031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ru-RU" dirty="0"/>
              <a:t>Из 225 кг руды получили 34,2 кг меди. Каково процентное содержание меди в руде?</a:t>
            </a:r>
          </a:p>
          <a:p>
            <a:pPr marL="0" indent="0" algn="just" fontAlgn="base">
              <a:buNone/>
            </a:pPr>
            <a:r>
              <a:rPr lang="ru-RU" b="1" dirty="0"/>
              <a:t>Решение</a:t>
            </a:r>
          </a:p>
          <a:p>
            <a:pPr marL="0" indent="0" algn="just" fontAlgn="base">
              <a:buNone/>
            </a:pPr>
            <a:r>
              <a:rPr lang="ru-RU" dirty="0"/>
              <a:t>34,2:225*100 = 15,2%</a:t>
            </a:r>
          </a:p>
          <a:p>
            <a:pPr marL="0" indent="0" algn="just" fontAlgn="base">
              <a:buNone/>
            </a:pPr>
            <a:r>
              <a:rPr lang="ru-RU" b="1" dirty="0"/>
              <a:t>Ответ: </a:t>
            </a:r>
            <a:r>
              <a:rPr lang="ru-RU" dirty="0"/>
              <a:t>15,2%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2B14E2-0AF5-4DAD-8784-1C727738D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620" y="3547234"/>
            <a:ext cx="4299020" cy="3009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06622318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496</Words>
  <Application>Microsoft Office PowerPoint</Application>
  <PresentationFormat>Широкоэкранный</PresentationFormat>
  <Paragraphs>81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Comic Sans MS</vt:lpstr>
      <vt:lpstr>Тема Office</vt:lpstr>
      <vt:lpstr>Математика в профессиях родителей моих одноклассников</vt:lpstr>
      <vt:lpstr>Презентация PowerPoint</vt:lpstr>
      <vt:lpstr>Мама – бухгалтер</vt:lpstr>
      <vt:lpstr> Мама – пекарь  </vt:lpstr>
      <vt:lpstr>Папа – токарь</vt:lpstr>
      <vt:lpstr>Мама – продавец  </vt:lpstr>
      <vt:lpstr>Мама – медсестра</vt:lpstr>
      <vt:lpstr>Папа – электромеханик</vt:lpstr>
      <vt:lpstr>Мама - пробоотборщик угля на ЦОФе</vt:lpstr>
      <vt:lpstr>Папа - юрист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в профессиях родителей моих одноклассников</dc:title>
  <dc:creator>МАРИНА МАРИНА</dc:creator>
  <cp:lastModifiedBy>МАРИНА МАРИНА</cp:lastModifiedBy>
  <cp:revision>16</cp:revision>
  <dcterms:created xsi:type="dcterms:W3CDTF">2025-06-08T14:30:34Z</dcterms:created>
  <dcterms:modified xsi:type="dcterms:W3CDTF">2025-06-08T15:51:22Z</dcterms:modified>
</cp:coreProperties>
</file>