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52"/>
  </p:notesMasterIdLst>
  <p:sldIdLst>
    <p:sldId id="300" r:id="rId4"/>
    <p:sldId id="364" r:id="rId5"/>
    <p:sldId id="328" r:id="rId6"/>
    <p:sldId id="311" r:id="rId7"/>
    <p:sldId id="313" r:id="rId8"/>
    <p:sldId id="325" r:id="rId9"/>
    <p:sldId id="316" r:id="rId10"/>
    <p:sldId id="335" r:id="rId11"/>
    <p:sldId id="317" r:id="rId12"/>
    <p:sldId id="322" r:id="rId13"/>
    <p:sldId id="318" r:id="rId14"/>
    <p:sldId id="301" r:id="rId15"/>
    <p:sldId id="302" r:id="rId16"/>
    <p:sldId id="303" r:id="rId17"/>
    <p:sldId id="304" r:id="rId18"/>
    <p:sldId id="305" r:id="rId19"/>
    <p:sldId id="306" r:id="rId20"/>
    <p:sldId id="308" r:id="rId21"/>
    <p:sldId id="309" r:id="rId22"/>
    <p:sldId id="319" r:id="rId23"/>
    <p:sldId id="310" r:id="rId24"/>
    <p:sldId id="307" r:id="rId25"/>
    <p:sldId id="315" r:id="rId26"/>
    <p:sldId id="320" r:id="rId27"/>
    <p:sldId id="334" r:id="rId28"/>
    <p:sldId id="321" r:id="rId29"/>
    <p:sldId id="323" r:id="rId30"/>
    <p:sldId id="324" r:id="rId31"/>
    <p:sldId id="326" r:id="rId32"/>
    <p:sldId id="327" r:id="rId33"/>
    <p:sldId id="329" r:id="rId34"/>
    <p:sldId id="330" r:id="rId35"/>
    <p:sldId id="331" r:id="rId36"/>
    <p:sldId id="332" r:id="rId37"/>
    <p:sldId id="333" r:id="rId38"/>
    <p:sldId id="336" r:id="rId39"/>
    <p:sldId id="337" r:id="rId40"/>
    <p:sldId id="338" r:id="rId41"/>
    <p:sldId id="339" r:id="rId42"/>
    <p:sldId id="340" r:id="rId43"/>
    <p:sldId id="263" r:id="rId44"/>
    <p:sldId id="264" r:id="rId45"/>
    <p:sldId id="260" r:id="rId46"/>
    <p:sldId id="361" r:id="rId47"/>
    <p:sldId id="350" r:id="rId48"/>
    <p:sldId id="349" r:id="rId49"/>
    <p:sldId id="351" r:id="rId50"/>
    <p:sldId id="353"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0" autoAdjust="0"/>
    <p:restoredTop sz="94270" autoAdjust="0"/>
  </p:normalViewPr>
  <p:slideViewPr>
    <p:cSldViewPr>
      <p:cViewPr varScale="1">
        <p:scale>
          <a:sx n="123" d="100"/>
          <a:sy n="123"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232AC-A1CB-46CA-985B-19A775D578C8}" type="datetimeFigureOut">
              <a:rPr lang="ru-RU" smtClean="0"/>
              <a:t>09.06.2025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15260-98BE-4BED-B7D9-A51FB9B474C5}" type="slidenum">
              <a:rPr lang="ru-RU" smtClean="0"/>
              <a:t>‹#›</a:t>
            </a:fld>
            <a:endParaRPr lang="ru-RU"/>
          </a:p>
        </p:txBody>
      </p:sp>
    </p:spTree>
    <p:extLst>
      <p:ext uri="{BB962C8B-B14F-4D97-AF65-F5344CB8AC3E}">
        <p14:creationId xmlns:p14="http://schemas.microsoft.com/office/powerpoint/2010/main" val="144187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6915260-98BE-4BED-B7D9-A51FB9B474C5}" type="slidenum">
              <a:rPr lang="ru-RU" smtClean="0"/>
              <a:t>42</a:t>
            </a:fld>
            <a:endParaRPr lang="ru-RU"/>
          </a:p>
        </p:txBody>
      </p:sp>
    </p:spTree>
    <p:extLst>
      <p:ext uri="{BB962C8B-B14F-4D97-AF65-F5344CB8AC3E}">
        <p14:creationId xmlns:p14="http://schemas.microsoft.com/office/powerpoint/2010/main" val="81760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6915260-98BE-4BED-B7D9-A51FB9B474C5}" type="slidenum">
              <a:rPr lang="ru-RU" smtClean="0"/>
              <a:t>45</a:t>
            </a:fld>
            <a:endParaRPr lang="ru-RU"/>
          </a:p>
        </p:txBody>
      </p:sp>
    </p:spTree>
    <p:extLst>
      <p:ext uri="{BB962C8B-B14F-4D97-AF65-F5344CB8AC3E}">
        <p14:creationId xmlns:p14="http://schemas.microsoft.com/office/powerpoint/2010/main" val="216755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68406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55665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3050"/>
            <a:ext cx="2055813" cy="53070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3050"/>
            <a:ext cx="6019800" cy="53070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988054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4876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71885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886042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20751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17517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077695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7814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8090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291554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1803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01406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61349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290A0699-F813-4D6B-8C96-1910694B13DF}" type="datetimeFigureOut">
              <a:rPr lang="ru-RU" smtClean="0"/>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3803176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0A0699-F813-4D6B-8C96-1910694B13DF}" type="datetimeFigureOut">
              <a:rPr lang="ru-RU" smtClean="0"/>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3462850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90A0699-F813-4D6B-8C96-1910694B13DF}" type="datetimeFigureOut">
              <a:rPr lang="ru-RU" smtClean="0"/>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1075655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90A0699-F813-4D6B-8C96-1910694B13DF}" type="datetimeFigureOut">
              <a:rPr lang="ru-RU" smtClean="0"/>
              <a:t>09.06.2025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3430640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90A0699-F813-4D6B-8C96-1910694B13DF}" type="datetimeFigureOut">
              <a:rPr lang="ru-RU" smtClean="0"/>
              <a:t>09.06.2025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518417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90A0699-F813-4D6B-8C96-1910694B13DF}" type="datetimeFigureOut">
              <a:rPr lang="ru-RU" smtClean="0"/>
              <a:t>09.06.2025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4090799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0A0699-F813-4D6B-8C96-1910694B13DF}" type="datetimeFigureOut">
              <a:rPr lang="ru-RU" smtClean="0"/>
              <a:t>09.06.2025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196162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3328132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290A0699-F813-4D6B-8C96-1910694B13DF}" type="datetimeFigureOut">
              <a:rPr lang="ru-RU" smtClean="0"/>
              <a:t>09.06.2025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2916953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290A0699-F813-4D6B-8C96-1910694B13DF}" type="datetimeFigureOut">
              <a:rPr lang="ru-RU" smtClean="0"/>
              <a:t>09.06.2025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3711943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0A0699-F813-4D6B-8C96-1910694B13DF}" type="datetimeFigureOut">
              <a:rPr lang="ru-RU" smtClean="0"/>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4150943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0A0699-F813-4D6B-8C96-1910694B13DF}" type="datetimeFigureOut">
              <a:rPr lang="ru-RU" smtClean="0"/>
              <a:t>09.06.2025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E59891-459C-4016-936E-EEF2D76D9149}" type="slidenum">
              <a:rPr lang="ru-RU" smtClean="0"/>
              <a:t>‹#›</a:t>
            </a:fld>
            <a:endParaRPr lang="ru-RU"/>
          </a:p>
        </p:txBody>
      </p:sp>
    </p:spTree>
    <p:extLst>
      <p:ext uri="{BB962C8B-B14F-4D97-AF65-F5344CB8AC3E}">
        <p14:creationId xmlns:p14="http://schemas.microsoft.com/office/powerpoint/2010/main" val="85731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4963"/>
            <a:ext cx="4037013" cy="39751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6613" y="1604963"/>
            <a:ext cx="4038600" cy="39751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45956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15080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123521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66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123590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370626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F821F60-A020-4D10-B603-EFB5F55F8730}"/>
              </a:ext>
            </a:extLst>
          </p:cNvPr>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a:t>Click to edit the title text format</a:t>
            </a:r>
          </a:p>
        </p:txBody>
      </p:sp>
      <p:sp>
        <p:nvSpPr>
          <p:cNvPr id="1027" name="Rectangle 2">
            <a:extLst>
              <a:ext uri="{FF2B5EF4-FFF2-40B4-BE49-F238E27FC236}">
                <a16:creationId xmlns:a16="http://schemas.microsoft.com/office/drawing/2014/main" id="{BF120771-ED9C-49F0-AB6A-C6C94BAE5FB0}"/>
              </a:ext>
            </a:extLst>
          </p:cNvPr>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ru-RU"/>
              <a:t>Click to edit the outline text format</a:t>
            </a:r>
          </a:p>
          <a:p>
            <a:pPr lvl="1"/>
            <a:r>
              <a:rPr lang="en-GB" altLang="ru-RU"/>
              <a:t>Second Outline Level</a:t>
            </a:r>
          </a:p>
          <a:p>
            <a:pPr lvl="2"/>
            <a:r>
              <a:rPr lang="en-GB" altLang="ru-RU"/>
              <a:t>Third Outline Level</a:t>
            </a:r>
          </a:p>
          <a:p>
            <a:pPr lvl="3"/>
            <a:r>
              <a:rPr lang="en-GB" altLang="ru-RU"/>
              <a:t>Fourth Outline Level</a:t>
            </a:r>
          </a:p>
          <a:p>
            <a:pPr lvl="4"/>
            <a:r>
              <a:rPr lang="en-GB" altLang="ru-RU"/>
              <a:t>Fifth Outline Level</a:t>
            </a:r>
          </a:p>
          <a:p>
            <a:pPr lvl="4"/>
            <a:r>
              <a:rPr lang="en-GB" altLang="ru-RU"/>
              <a:t>Sixth Outline Level</a:t>
            </a:r>
          </a:p>
          <a:p>
            <a:pPr lvl="4"/>
            <a:r>
              <a:rPr lang="en-GB" altLang="ru-RU"/>
              <a:t>Seventh Outline Level</a:t>
            </a:r>
          </a:p>
        </p:txBody>
      </p:sp>
    </p:spTree>
    <p:extLst>
      <p:ext uri="{BB962C8B-B14F-4D97-AF65-F5344CB8AC3E}">
        <p14:creationId xmlns:p14="http://schemas.microsoft.com/office/powerpoint/2010/main" val="1083793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DejaVu Sans"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09.06.2025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6440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0A0699-F813-4D6B-8C96-1910694B13DF}" type="datetimeFigureOut">
              <a:rPr lang="ru-RU" smtClean="0"/>
              <a:t>09.06.2025</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E59891-459C-4016-936E-EEF2D76D9149}" type="slidenum">
              <a:rPr lang="ru-RU" smtClean="0"/>
              <a:t>‹#›</a:t>
            </a:fld>
            <a:endParaRPr lang="ru-RU"/>
          </a:p>
        </p:txBody>
      </p:sp>
    </p:spTree>
    <p:extLst>
      <p:ext uri="{BB962C8B-B14F-4D97-AF65-F5344CB8AC3E}">
        <p14:creationId xmlns:p14="http://schemas.microsoft.com/office/powerpoint/2010/main" val="28389314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54162"/>
          </a:xfrm>
        </p:spPr>
        <p:txBody>
          <a:bodyPr>
            <a:normAutofit fontScale="90000"/>
          </a:bodyPr>
          <a:lstStyle/>
          <a:p>
            <a:pPr algn="ctr"/>
            <a:r>
              <a:rPr lang="ru-RU" b="1" dirty="0">
                <a:solidFill>
                  <a:schemeClr val="tx1"/>
                </a:solidFill>
                <a:effectLst>
                  <a:outerShdw blurRad="38100" dist="38100" dir="2700000" algn="tl">
                    <a:srgbClr val="000000">
                      <a:alpha val="43137"/>
                    </a:srgbClr>
                  </a:outerShdw>
                </a:effectLst>
              </a:rPr>
              <a:t/>
            </a:r>
            <a:br>
              <a:rPr lang="ru-RU" b="1" dirty="0">
                <a:solidFill>
                  <a:schemeClr val="tx1"/>
                </a:solidFill>
                <a:effectLst>
                  <a:outerShdw blurRad="38100" dist="38100" dir="2700000" algn="tl">
                    <a:srgbClr val="000000">
                      <a:alpha val="43137"/>
                    </a:srgbClr>
                  </a:outerShdw>
                </a:effectLst>
              </a:rPr>
            </a:br>
            <a:r>
              <a:rPr lang="ru-RU" b="1" dirty="0">
                <a:solidFill>
                  <a:schemeClr val="tx1"/>
                </a:solidFill>
                <a:effectLst>
                  <a:outerShdw blurRad="38100" dist="38100" dir="2700000" algn="tl">
                    <a:srgbClr val="000000">
                      <a:alpha val="43137"/>
                    </a:srgbClr>
                  </a:outerShdw>
                </a:effectLst>
              </a:rPr>
              <a:t>«Приёмы работы над формированием читательской грамотности»</a:t>
            </a:r>
          </a:p>
        </p:txBody>
      </p:sp>
      <p:pic>
        <p:nvPicPr>
          <p:cNvPr id="2150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40909" y="1600200"/>
            <a:ext cx="6500182"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11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9C36A-58D3-4FCA-8C96-C4E3006CB4B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7B66F65-8C5C-4846-8477-CDFF5EDA5215}"/>
              </a:ext>
            </a:extLst>
          </p:cNvPr>
          <p:cNvSpPr>
            <a:spLocks noGrp="1"/>
          </p:cNvSpPr>
          <p:nvPr>
            <p:ph idx="1"/>
          </p:nvPr>
        </p:nvSpPr>
        <p:spPr/>
        <p:txBody>
          <a:bodyPr/>
          <a:lstStyle/>
          <a:p>
            <a:endParaRPr lang="ru-RU"/>
          </a:p>
        </p:txBody>
      </p:sp>
      <p:pic>
        <p:nvPicPr>
          <p:cNvPr id="5122" name="Picture 2">
            <a:extLst>
              <a:ext uri="{FF2B5EF4-FFF2-40B4-BE49-F238E27FC236}">
                <a16:creationId xmlns:a16="http://schemas.microsoft.com/office/drawing/2014/main" id="{93A317BD-3EE7-49A5-8581-DFFE2367B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49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7959F7-8AD9-46F8-904E-EE53BB8BE0F2}"/>
              </a:ext>
            </a:extLst>
          </p:cNvPr>
          <p:cNvSpPr>
            <a:spLocks noGrp="1"/>
          </p:cNvSpPr>
          <p:nvPr>
            <p:ph type="title"/>
          </p:nvPr>
        </p:nvSpPr>
        <p:spPr/>
        <p:txBody>
          <a:bodyPr/>
          <a:lstStyle/>
          <a:p>
            <a:r>
              <a:rPr lang="ru-RU" b="1" dirty="0"/>
              <a:t>Прочитай слова наоборот.</a:t>
            </a:r>
            <a:r>
              <a:rPr lang="ru-RU" dirty="0"/>
              <a:t/>
            </a:r>
            <a:br>
              <a:rPr lang="ru-RU" dirty="0"/>
            </a:br>
            <a:endParaRPr lang="ru-RU" dirty="0"/>
          </a:p>
        </p:txBody>
      </p:sp>
      <p:sp>
        <p:nvSpPr>
          <p:cNvPr id="3" name="Объект 2">
            <a:extLst>
              <a:ext uri="{FF2B5EF4-FFF2-40B4-BE49-F238E27FC236}">
                <a16:creationId xmlns:a16="http://schemas.microsoft.com/office/drawing/2014/main" id="{6A05244D-0141-4F5D-A013-B4668DDF4AF2}"/>
              </a:ext>
            </a:extLst>
          </p:cNvPr>
          <p:cNvSpPr>
            <a:spLocks noGrp="1"/>
          </p:cNvSpPr>
          <p:nvPr>
            <p:ph idx="1"/>
          </p:nvPr>
        </p:nvSpPr>
        <p:spPr/>
        <p:txBody>
          <a:bodyPr/>
          <a:lstStyle/>
          <a:p>
            <a:r>
              <a:rPr lang="ru-RU" dirty="0"/>
              <a:t>      </a:t>
            </a:r>
            <a:r>
              <a:rPr lang="ru-RU" sz="6600" b="1" dirty="0"/>
              <a:t>КЛОП     КОКС </a:t>
            </a:r>
          </a:p>
          <a:p>
            <a:r>
              <a:rPr lang="ru-RU" sz="6600" b="1" dirty="0"/>
              <a:t>   КРАП    НАСОС</a:t>
            </a:r>
          </a:p>
          <a:p>
            <a:endParaRPr lang="ru-RU" dirty="0"/>
          </a:p>
        </p:txBody>
      </p:sp>
    </p:spTree>
    <p:extLst>
      <p:ext uri="{BB962C8B-B14F-4D97-AF65-F5344CB8AC3E}">
        <p14:creationId xmlns:p14="http://schemas.microsoft.com/office/powerpoint/2010/main" val="333233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148CC4-C66F-493C-822B-F6AFC36A9A5E}"/>
              </a:ext>
            </a:extLst>
          </p:cNvPr>
          <p:cNvSpPr>
            <a:spLocks noGrp="1"/>
          </p:cNvSpPr>
          <p:nvPr>
            <p:ph type="title"/>
          </p:nvPr>
        </p:nvSpPr>
        <p:spPr/>
        <p:txBody>
          <a:bodyPr/>
          <a:lstStyle/>
          <a:p>
            <a:r>
              <a:rPr lang="ru-RU" dirty="0"/>
              <a:t>Найди и прочитай 8 слов, в которых все буквы О</a:t>
            </a:r>
          </a:p>
        </p:txBody>
      </p:sp>
      <p:sp>
        <p:nvSpPr>
          <p:cNvPr id="3" name="Объект 2">
            <a:extLst>
              <a:ext uri="{FF2B5EF4-FFF2-40B4-BE49-F238E27FC236}">
                <a16:creationId xmlns:a16="http://schemas.microsoft.com/office/drawing/2014/main" id="{E4A9B532-9BDE-41BA-91EA-2C7E42DFBD48}"/>
              </a:ext>
            </a:extLst>
          </p:cNvPr>
          <p:cNvSpPr>
            <a:spLocks noGrp="1"/>
          </p:cNvSpPr>
          <p:nvPr>
            <p:ph idx="1"/>
          </p:nvPr>
        </p:nvSpPr>
        <p:spPr/>
        <p:txBody>
          <a:bodyPr/>
          <a:lstStyle/>
          <a:p>
            <a:r>
              <a:rPr lang="ru-RU" sz="7200" b="1" dirty="0"/>
              <a:t>МОЛОКОКНОСОРОГОЛОСОКОЛО</a:t>
            </a:r>
          </a:p>
          <a:p>
            <a:r>
              <a:rPr lang="ru-RU" sz="7200" b="1" dirty="0"/>
              <a:t>     КОНТРОЛЬ</a:t>
            </a:r>
          </a:p>
          <a:p>
            <a:endParaRPr lang="ru-RU" dirty="0"/>
          </a:p>
        </p:txBody>
      </p:sp>
    </p:spTree>
    <p:extLst>
      <p:ext uri="{BB962C8B-B14F-4D97-AF65-F5344CB8AC3E}">
        <p14:creationId xmlns:p14="http://schemas.microsoft.com/office/powerpoint/2010/main" val="44785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659324-04BD-42FF-96A0-67ECFCD48A80}"/>
              </a:ext>
            </a:extLst>
          </p:cNvPr>
          <p:cNvSpPr>
            <a:spLocks noGrp="1"/>
          </p:cNvSpPr>
          <p:nvPr>
            <p:ph type="title"/>
          </p:nvPr>
        </p:nvSpPr>
        <p:spPr/>
        <p:txBody>
          <a:bodyPr/>
          <a:lstStyle/>
          <a:p>
            <a:r>
              <a:rPr lang="ru-RU" dirty="0"/>
              <a:t>1.Найди и прочитай 6 слов, начинающихся с буквы А</a:t>
            </a:r>
          </a:p>
        </p:txBody>
      </p:sp>
      <p:sp>
        <p:nvSpPr>
          <p:cNvPr id="3" name="Объект 2">
            <a:extLst>
              <a:ext uri="{FF2B5EF4-FFF2-40B4-BE49-F238E27FC236}">
                <a16:creationId xmlns:a16="http://schemas.microsoft.com/office/drawing/2014/main" id="{1374BFE1-47A7-4F89-B899-DDD7A31FAAE5}"/>
              </a:ext>
            </a:extLst>
          </p:cNvPr>
          <p:cNvSpPr>
            <a:spLocks noGrp="1"/>
          </p:cNvSpPr>
          <p:nvPr>
            <p:ph idx="1"/>
          </p:nvPr>
        </p:nvSpPr>
        <p:spPr/>
        <p:txBody>
          <a:bodyPr/>
          <a:lstStyle/>
          <a:p>
            <a:r>
              <a:rPr lang="ru-RU" dirty="0"/>
              <a:t> </a:t>
            </a:r>
          </a:p>
          <a:p>
            <a:r>
              <a:rPr lang="ru-RU" sz="6000" b="1" dirty="0"/>
              <a:t>  АПТЕКАНАНАСТРА</a:t>
            </a:r>
          </a:p>
          <a:p>
            <a:r>
              <a:rPr lang="ru-RU" sz="6000" b="1" dirty="0"/>
              <a:t>  КРОБАТЛАСФАЛЬТ</a:t>
            </a:r>
          </a:p>
          <a:p>
            <a:endParaRPr lang="ru-RU" dirty="0"/>
          </a:p>
        </p:txBody>
      </p:sp>
    </p:spTree>
    <p:extLst>
      <p:ext uri="{BB962C8B-B14F-4D97-AF65-F5344CB8AC3E}">
        <p14:creationId xmlns:p14="http://schemas.microsoft.com/office/powerpoint/2010/main" val="372253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53D94A-25EE-406C-B74D-CF536DEA6B0D}"/>
              </a:ext>
            </a:extLst>
          </p:cNvPr>
          <p:cNvSpPr>
            <a:spLocks noGrp="1"/>
          </p:cNvSpPr>
          <p:nvPr>
            <p:ph type="title"/>
          </p:nvPr>
        </p:nvSpPr>
        <p:spPr/>
        <p:txBody>
          <a:bodyPr/>
          <a:lstStyle/>
          <a:p>
            <a:r>
              <a:rPr lang="ru-RU" dirty="0"/>
              <a:t>Найди и прочитай 6 слов, в которых все буквы А</a:t>
            </a:r>
          </a:p>
        </p:txBody>
      </p:sp>
      <p:sp>
        <p:nvSpPr>
          <p:cNvPr id="3" name="Объект 2">
            <a:extLst>
              <a:ext uri="{FF2B5EF4-FFF2-40B4-BE49-F238E27FC236}">
                <a16:creationId xmlns:a16="http://schemas.microsoft.com/office/drawing/2014/main" id="{F2611344-500E-4E7F-9FA9-97318D40BD7E}"/>
              </a:ext>
            </a:extLst>
          </p:cNvPr>
          <p:cNvSpPr>
            <a:spLocks noGrp="1"/>
          </p:cNvSpPr>
          <p:nvPr>
            <p:ph idx="1"/>
          </p:nvPr>
        </p:nvSpPr>
        <p:spPr/>
        <p:txBody>
          <a:bodyPr/>
          <a:lstStyle/>
          <a:p>
            <a:r>
              <a:rPr lang="ru-RU" sz="7200" b="1" dirty="0"/>
              <a:t>     СТАКАНАТА</a:t>
            </a:r>
          </a:p>
          <a:p>
            <a:r>
              <a:rPr lang="ru-RU" sz="7200" b="1" dirty="0"/>
              <a:t>КАРТАЛАНТАРАК           АНСАМБЛЬ</a:t>
            </a:r>
          </a:p>
        </p:txBody>
      </p:sp>
    </p:spTree>
    <p:extLst>
      <p:ext uri="{BB962C8B-B14F-4D97-AF65-F5344CB8AC3E}">
        <p14:creationId xmlns:p14="http://schemas.microsoft.com/office/powerpoint/2010/main" val="81224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5F32B2-1F2F-46C5-B91F-9083D7B0479C}"/>
              </a:ext>
            </a:extLst>
          </p:cNvPr>
          <p:cNvSpPr>
            <a:spLocks noGrp="1"/>
          </p:cNvSpPr>
          <p:nvPr>
            <p:ph type="title"/>
          </p:nvPr>
        </p:nvSpPr>
        <p:spPr>
          <a:xfrm>
            <a:off x="457200" y="332656"/>
            <a:ext cx="8228013" cy="1083394"/>
          </a:xfrm>
        </p:spPr>
        <p:txBody>
          <a:bodyPr/>
          <a:lstStyle/>
          <a:p>
            <a:r>
              <a:rPr lang="ru-RU" dirty="0"/>
              <a:t/>
            </a:r>
            <a:br>
              <a:rPr lang="ru-RU" dirty="0"/>
            </a:br>
            <a:r>
              <a:rPr lang="ru-RU" dirty="0"/>
              <a:t>Прочитай слова без лишнего слога</a:t>
            </a:r>
            <a:br>
              <a:rPr lang="ru-RU" dirty="0"/>
            </a:br>
            <a:endParaRPr lang="ru-RU" dirty="0"/>
          </a:p>
        </p:txBody>
      </p:sp>
      <p:sp>
        <p:nvSpPr>
          <p:cNvPr id="3" name="Объект 2">
            <a:extLst>
              <a:ext uri="{FF2B5EF4-FFF2-40B4-BE49-F238E27FC236}">
                <a16:creationId xmlns:a16="http://schemas.microsoft.com/office/drawing/2014/main" id="{8AF9FBD9-96BB-41FC-AC63-74BC0A30011C}"/>
              </a:ext>
            </a:extLst>
          </p:cNvPr>
          <p:cNvSpPr>
            <a:spLocks noGrp="1"/>
          </p:cNvSpPr>
          <p:nvPr>
            <p:ph idx="1"/>
          </p:nvPr>
        </p:nvSpPr>
        <p:spPr/>
        <p:txBody>
          <a:bodyPr/>
          <a:lstStyle/>
          <a:p>
            <a:r>
              <a:rPr lang="ru-RU" dirty="0" err="1"/>
              <a:t>тюсалень</a:t>
            </a:r>
            <a:r>
              <a:rPr lang="ru-RU" dirty="0"/>
              <a:t>  </a:t>
            </a:r>
            <a:r>
              <a:rPr lang="ru-RU" dirty="0" err="1"/>
              <a:t>леонапард</a:t>
            </a:r>
            <a:r>
              <a:rPr lang="ru-RU" dirty="0"/>
              <a:t>  </a:t>
            </a:r>
            <a:r>
              <a:rPr lang="ru-RU" dirty="0" err="1"/>
              <a:t>лягушлика</a:t>
            </a:r>
            <a:r>
              <a:rPr lang="ru-RU" dirty="0"/>
              <a:t>  </a:t>
            </a:r>
            <a:r>
              <a:rPr lang="ru-RU" dirty="0" err="1"/>
              <a:t>дязате</a:t>
            </a:r>
            <a:endParaRPr lang="ru-RU" dirty="0"/>
          </a:p>
          <a:p>
            <a:r>
              <a:rPr lang="ru-RU" dirty="0" err="1"/>
              <a:t>Инжидюк</a:t>
            </a:r>
            <a:r>
              <a:rPr lang="ru-RU" dirty="0"/>
              <a:t>  </a:t>
            </a:r>
            <a:r>
              <a:rPr lang="ru-RU" dirty="0" err="1"/>
              <a:t>кастфурюля</a:t>
            </a:r>
            <a:r>
              <a:rPr lang="ru-RU" dirty="0"/>
              <a:t>  </a:t>
            </a:r>
            <a:r>
              <a:rPr lang="ru-RU" dirty="0" err="1"/>
              <a:t>скотывородка</a:t>
            </a:r>
            <a:r>
              <a:rPr lang="ru-RU" dirty="0"/>
              <a:t>  </a:t>
            </a:r>
          </a:p>
          <a:p>
            <a:r>
              <a:rPr lang="ru-RU" dirty="0" err="1"/>
              <a:t>повабурёшка</a:t>
            </a:r>
            <a:r>
              <a:rPr lang="ru-RU" dirty="0"/>
              <a:t>  </a:t>
            </a:r>
            <a:r>
              <a:rPr lang="ru-RU" dirty="0" err="1"/>
              <a:t>кадыпуста</a:t>
            </a:r>
            <a:r>
              <a:rPr lang="ru-RU" dirty="0"/>
              <a:t>  </a:t>
            </a:r>
            <a:r>
              <a:rPr lang="ru-RU" dirty="0" err="1"/>
              <a:t>уктюроп</a:t>
            </a:r>
            <a:r>
              <a:rPr lang="ru-RU" dirty="0"/>
              <a:t>  </a:t>
            </a:r>
            <a:r>
              <a:rPr lang="ru-RU" dirty="0" err="1"/>
              <a:t>петщерушка</a:t>
            </a:r>
            <a:r>
              <a:rPr lang="ru-RU" dirty="0"/>
              <a:t>  </a:t>
            </a:r>
            <a:r>
              <a:rPr lang="ru-RU" dirty="0" err="1"/>
              <a:t>саголат</a:t>
            </a:r>
            <a:r>
              <a:rPr lang="ru-RU" dirty="0"/>
              <a:t>  </a:t>
            </a:r>
            <a:r>
              <a:rPr lang="ru-RU" dirty="0" err="1"/>
              <a:t>ребядис</a:t>
            </a:r>
            <a:r>
              <a:rPr lang="ru-RU" dirty="0"/>
              <a:t>    </a:t>
            </a:r>
            <a:r>
              <a:rPr lang="ru-RU" dirty="0" err="1"/>
              <a:t>пефонал</a:t>
            </a:r>
            <a:r>
              <a:rPr lang="ru-RU" dirty="0"/>
              <a:t> </a:t>
            </a:r>
          </a:p>
          <a:p>
            <a:r>
              <a:rPr lang="ru-RU" dirty="0" err="1"/>
              <a:t>карерандаш</a:t>
            </a:r>
            <a:r>
              <a:rPr lang="ru-RU" dirty="0"/>
              <a:t>  </a:t>
            </a:r>
            <a:r>
              <a:rPr lang="ru-RU" dirty="0" err="1"/>
              <a:t>альцыбом</a:t>
            </a:r>
            <a:r>
              <a:rPr lang="ru-RU" dirty="0"/>
              <a:t>  </a:t>
            </a:r>
            <a:r>
              <a:rPr lang="ru-RU" dirty="0" err="1"/>
              <a:t>ручщока</a:t>
            </a:r>
            <a:r>
              <a:rPr lang="ru-RU" dirty="0"/>
              <a:t>  </a:t>
            </a:r>
          </a:p>
          <a:p>
            <a:r>
              <a:rPr lang="ru-RU" dirty="0" err="1"/>
              <a:t>Портрыфель</a:t>
            </a:r>
            <a:r>
              <a:rPr lang="ru-RU" dirty="0"/>
              <a:t>  </a:t>
            </a:r>
            <a:r>
              <a:rPr lang="ru-RU" dirty="0" err="1"/>
              <a:t>косдятюм</a:t>
            </a:r>
            <a:r>
              <a:rPr lang="ru-RU" dirty="0"/>
              <a:t>                 </a:t>
            </a:r>
            <a:r>
              <a:rPr lang="ru-RU" dirty="0" err="1"/>
              <a:t>брюлаки</a:t>
            </a:r>
            <a:r>
              <a:rPr lang="ru-RU" dirty="0"/>
              <a:t>  </a:t>
            </a:r>
          </a:p>
          <a:p>
            <a:r>
              <a:rPr lang="ru-RU" dirty="0"/>
              <a:t>п   </a:t>
            </a:r>
          </a:p>
          <a:p>
            <a:endParaRPr lang="ru-RU" dirty="0"/>
          </a:p>
        </p:txBody>
      </p:sp>
    </p:spTree>
    <p:extLst>
      <p:ext uri="{BB962C8B-B14F-4D97-AF65-F5344CB8AC3E}">
        <p14:creationId xmlns:p14="http://schemas.microsoft.com/office/powerpoint/2010/main" val="302458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805EA-DFE0-43FB-A60B-ECEDDEC6A48E}"/>
              </a:ext>
            </a:extLst>
          </p:cNvPr>
          <p:cNvSpPr>
            <a:spLocks noGrp="1"/>
          </p:cNvSpPr>
          <p:nvPr>
            <p:ph type="title"/>
          </p:nvPr>
        </p:nvSpPr>
        <p:spPr/>
        <p:txBody>
          <a:bodyPr/>
          <a:lstStyle/>
          <a:p>
            <a:r>
              <a:rPr lang="ru-RU" dirty="0"/>
              <a:t>В каждой строчке найди 5 слов</a:t>
            </a:r>
          </a:p>
        </p:txBody>
      </p:sp>
      <p:sp>
        <p:nvSpPr>
          <p:cNvPr id="3" name="Объект 2">
            <a:extLst>
              <a:ext uri="{FF2B5EF4-FFF2-40B4-BE49-F238E27FC236}">
                <a16:creationId xmlns:a16="http://schemas.microsoft.com/office/drawing/2014/main" id="{67AE4052-EFEE-455E-9D8A-7A3496CE372A}"/>
              </a:ext>
            </a:extLst>
          </p:cNvPr>
          <p:cNvSpPr>
            <a:spLocks noGrp="1"/>
          </p:cNvSpPr>
          <p:nvPr>
            <p:ph idx="1"/>
          </p:nvPr>
        </p:nvSpPr>
        <p:spPr>
          <a:xfrm>
            <a:off x="457200" y="1604963"/>
            <a:ext cx="8686800" cy="3975100"/>
          </a:xfrm>
        </p:spPr>
        <p:txBody>
          <a:bodyPr/>
          <a:lstStyle/>
          <a:p>
            <a:r>
              <a:rPr lang="ru-RU" sz="3600" b="1" dirty="0" err="1"/>
              <a:t>Ркошкатигрппедкенгурунблраепетух</a:t>
            </a:r>
            <a:r>
              <a:rPr lang="ru-RU" sz="3600" b="1" dirty="0"/>
              <a:t> </a:t>
            </a:r>
            <a:r>
              <a:rPr lang="ru-RU" sz="3600" b="1" dirty="0" err="1"/>
              <a:t>имтоьлбттрговерблюдмнгщ</a:t>
            </a:r>
            <a:r>
              <a:rPr lang="ru-RU" sz="3600" b="1" dirty="0"/>
              <a:t> </a:t>
            </a:r>
            <a:r>
              <a:rPr lang="ru-RU" sz="3600" b="1" dirty="0" err="1"/>
              <a:t>фыкивишнявапроапельсинлдсмисливапролдвиноградукенгшщзл</a:t>
            </a:r>
            <a:r>
              <a:rPr lang="ru-RU" sz="3600" b="1" dirty="0"/>
              <a:t> </a:t>
            </a:r>
            <a:r>
              <a:rPr lang="ru-RU" sz="3600" b="1" dirty="0" err="1"/>
              <a:t>ялыжичсмитьконькиблпафымячвапроклюшкалджфобручывапры</a:t>
            </a:r>
            <a:endParaRPr lang="ru-RU" sz="3600" b="1" dirty="0"/>
          </a:p>
        </p:txBody>
      </p:sp>
    </p:spTree>
    <p:extLst>
      <p:ext uri="{BB962C8B-B14F-4D97-AF65-F5344CB8AC3E}">
        <p14:creationId xmlns:p14="http://schemas.microsoft.com/office/powerpoint/2010/main" val="342385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221427-BC7F-4751-82C6-B878E6C8430A}"/>
              </a:ext>
            </a:extLst>
          </p:cNvPr>
          <p:cNvSpPr>
            <a:spLocks noGrp="1"/>
          </p:cNvSpPr>
          <p:nvPr>
            <p:ph type="title"/>
          </p:nvPr>
        </p:nvSpPr>
        <p:spPr/>
        <p:txBody>
          <a:bodyPr/>
          <a:lstStyle/>
          <a:p>
            <a:r>
              <a:rPr lang="ru-RU" dirty="0"/>
              <a:t>.</a:t>
            </a:r>
            <a:br>
              <a:rPr lang="ru-RU" dirty="0"/>
            </a:br>
            <a:r>
              <a:rPr lang="ru-RU" sz="3200" dirty="0"/>
              <a:t>Слово упало и разлетелось на кусочки. Помогите - вновь из букв его сложите:</a:t>
            </a:r>
            <a:br>
              <a:rPr lang="ru-RU" sz="3200" dirty="0"/>
            </a:br>
            <a:endParaRPr lang="ru-RU" sz="3200" dirty="0"/>
          </a:p>
        </p:txBody>
      </p:sp>
      <p:sp>
        <p:nvSpPr>
          <p:cNvPr id="3" name="Объект 2">
            <a:extLst>
              <a:ext uri="{FF2B5EF4-FFF2-40B4-BE49-F238E27FC236}">
                <a16:creationId xmlns:a16="http://schemas.microsoft.com/office/drawing/2014/main" id="{47A2F00D-5A85-4121-B200-EA8C3E0BD6AB}"/>
              </a:ext>
            </a:extLst>
          </p:cNvPr>
          <p:cNvSpPr>
            <a:spLocks noGrp="1"/>
          </p:cNvSpPr>
          <p:nvPr>
            <p:ph idx="1"/>
          </p:nvPr>
        </p:nvSpPr>
        <p:spPr/>
        <p:txBody>
          <a:bodyPr/>
          <a:lstStyle/>
          <a:p>
            <a:r>
              <a:rPr lang="ru-RU" b="1" dirty="0" err="1"/>
              <a:t>оядлео</a:t>
            </a:r>
            <a:r>
              <a:rPr lang="ru-RU" b="1" dirty="0"/>
              <a:t>                </a:t>
            </a:r>
            <a:r>
              <a:rPr lang="ru-RU" b="1" dirty="0" err="1"/>
              <a:t>лушкяга</a:t>
            </a:r>
            <a:r>
              <a:rPr lang="ru-RU" b="1" dirty="0"/>
              <a:t>          </a:t>
            </a:r>
            <a:r>
              <a:rPr lang="ru-RU" b="1" dirty="0" err="1"/>
              <a:t>змлнеяк</a:t>
            </a:r>
            <a:endParaRPr lang="ru-RU" b="1" dirty="0"/>
          </a:p>
          <a:p>
            <a:r>
              <a:rPr lang="ru-RU" b="1" dirty="0" err="1"/>
              <a:t>фрноаь</a:t>
            </a:r>
            <a:r>
              <a:rPr lang="ru-RU" b="1" dirty="0"/>
              <a:t>       </a:t>
            </a:r>
            <a:r>
              <a:rPr lang="ru-RU" b="1" dirty="0" err="1"/>
              <a:t>сзтекроа</a:t>
            </a:r>
            <a:r>
              <a:rPr lang="ru-RU" b="1" dirty="0"/>
              <a:t>              </a:t>
            </a:r>
            <a:r>
              <a:rPr lang="ru-RU" b="1" dirty="0" err="1"/>
              <a:t>пиодмор</a:t>
            </a:r>
            <a:r>
              <a:rPr lang="ru-RU" b="1" dirty="0"/>
              <a:t> </a:t>
            </a:r>
            <a:r>
              <a:rPr lang="ru-RU" b="1" dirty="0" err="1"/>
              <a:t>сзакка</a:t>
            </a:r>
            <a:r>
              <a:rPr lang="ru-RU" b="1" dirty="0"/>
              <a:t>                </a:t>
            </a:r>
            <a:r>
              <a:rPr lang="ru-RU" b="1" dirty="0" err="1"/>
              <a:t>уебинчк</a:t>
            </a:r>
            <a:r>
              <a:rPr lang="ru-RU" b="1" dirty="0"/>
              <a:t>       </a:t>
            </a:r>
            <a:r>
              <a:rPr lang="ru-RU" b="1" dirty="0" err="1"/>
              <a:t>пдосонулх</a:t>
            </a:r>
            <a:r>
              <a:rPr lang="ru-RU" b="1" dirty="0"/>
              <a:t>  </a:t>
            </a:r>
            <a:r>
              <a:rPr lang="ru-RU" b="1" dirty="0" err="1"/>
              <a:t>кхнуя</a:t>
            </a:r>
            <a:r>
              <a:rPr lang="ru-RU" b="1" dirty="0"/>
              <a:t>          </a:t>
            </a:r>
            <a:r>
              <a:rPr lang="ru-RU" b="1" dirty="0" err="1"/>
              <a:t>склоьуса</a:t>
            </a:r>
            <a:r>
              <a:rPr lang="ru-RU" b="1" dirty="0"/>
              <a:t>           </a:t>
            </a:r>
            <a:r>
              <a:rPr lang="ru-RU" b="1" dirty="0" err="1"/>
              <a:t>сжнниека</a:t>
            </a:r>
            <a:r>
              <a:rPr lang="ru-RU" b="1" dirty="0"/>
              <a:t> </a:t>
            </a:r>
            <a:r>
              <a:rPr lang="ru-RU" b="1" dirty="0" err="1"/>
              <a:t>птальо</a:t>
            </a:r>
            <a:r>
              <a:rPr lang="ru-RU" b="1" dirty="0"/>
              <a:t>         </a:t>
            </a:r>
            <a:r>
              <a:rPr lang="ru-RU" b="1" dirty="0" err="1"/>
              <a:t>иукгшри</a:t>
            </a:r>
            <a:r>
              <a:rPr lang="ru-RU" b="1" dirty="0"/>
              <a:t>           </a:t>
            </a:r>
            <a:r>
              <a:rPr lang="ru-RU" b="1" dirty="0" err="1"/>
              <a:t>бдлеуьзор</a:t>
            </a:r>
            <a:endParaRPr lang="ru-RU" b="1" dirty="0"/>
          </a:p>
        </p:txBody>
      </p:sp>
    </p:spTree>
    <p:extLst>
      <p:ext uri="{BB962C8B-B14F-4D97-AF65-F5344CB8AC3E}">
        <p14:creationId xmlns:p14="http://schemas.microsoft.com/office/powerpoint/2010/main" val="284655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B22D55-E63B-431D-B993-D29F4A085233}"/>
              </a:ext>
            </a:extLst>
          </p:cNvPr>
          <p:cNvSpPr>
            <a:spLocks noGrp="1"/>
          </p:cNvSpPr>
          <p:nvPr>
            <p:ph type="title"/>
          </p:nvPr>
        </p:nvSpPr>
        <p:spPr>
          <a:xfrm>
            <a:off x="517402" y="404665"/>
            <a:ext cx="8228013" cy="1728191"/>
          </a:xfrm>
        </p:spPr>
        <p:txBody>
          <a:bodyPr/>
          <a:lstStyle/>
          <a:p>
            <a:r>
              <a:rPr lang="ru-RU" sz="2800" b="1" dirty="0"/>
              <a:t>Мы обычные слова,</a:t>
            </a:r>
            <a:br>
              <a:rPr lang="ru-RU" sz="2800" b="1" dirty="0"/>
            </a:br>
            <a:r>
              <a:rPr lang="ru-RU" sz="2800" b="1" dirty="0"/>
              <a:t> Всех нас знает каждый.</a:t>
            </a:r>
            <a:br>
              <a:rPr lang="ru-RU" sz="2800" b="1" dirty="0"/>
            </a:br>
            <a:r>
              <a:rPr lang="ru-RU" sz="2800" b="1" dirty="0"/>
              <a:t> Мы содержим буквы А</a:t>
            </a:r>
            <a:br>
              <a:rPr lang="ru-RU" sz="2800" b="1" dirty="0"/>
            </a:br>
            <a:r>
              <a:rPr lang="ru-RU" sz="2800" b="1" dirty="0"/>
              <a:t>Но сегодня  - ну и ну!-</a:t>
            </a:r>
            <a:br>
              <a:rPr lang="ru-RU" sz="2800" b="1" dirty="0"/>
            </a:br>
            <a:r>
              <a:rPr lang="ru-RU" sz="2800" b="1" dirty="0"/>
              <a:t>Все они сбежали.</a:t>
            </a:r>
            <a:br>
              <a:rPr lang="ru-RU" sz="2800" b="1" dirty="0"/>
            </a:br>
            <a:endParaRPr lang="ru-RU" sz="2800" b="1" dirty="0"/>
          </a:p>
        </p:txBody>
      </p:sp>
      <p:sp>
        <p:nvSpPr>
          <p:cNvPr id="3" name="Объект 2">
            <a:extLst>
              <a:ext uri="{FF2B5EF4-FFF2-40B4-BE49-F238E27FC236}">
                <a16:creationId xmlns:a16="http://schemas.microsoft.com/office/drawing/2014/main" id="{0AF6D909-7FD6-468A-86D9-53E133A49505}"/>
              </a:ext>
            </a:extLst>
          </p:cNvPr>
          <p:cNvSpPr>
            <a:spLocks noGrp="1"/>
          </p:cNvSpPr>
          <p:nvPr>
            <p:ph idx="1"/>
          </p:nvPr>
        </p:nvSpPr>
        <p:spPr>
          <a:xfrm>
            <a:off x="398585" y="2132856"/>
            <a:ext cx="8228013" cy="4509119"/>
          </a:xfrm>
        </p:spPr>
        <p:txBody>
          <a:bodyPr/>
          <a:lstStyle/>
          <a:p>
            <a:r>
              <a:rPr lang="ru-RU" sz="4400" b="1" dirty="0" err="1"/>
              <a:t>слт</a:t>
            </a:r>
            <a:r>
              <a:rPr lang="ru-RU" sz="4400" b="1" dirty="0"/>
              <a:t>       </a:t>
            </a:r>
            <a:r>
              <a:rPr lang="ru-RU" sz="4400" b="1" dirty="0" err="1"/>
              <a:t>сткн</a:t>
            </a:r>
            <a:r>
              <a:rPr lang="ru-RU" sz="4400" b="1" dirty="0"/>
              <a:t>       </a:t>
            </a:r>
            <a:r>
              <a:rPr lang="ru-RU" sz="4400" b="1" dirty="0" err="1"/>
              <a:t>звтрк</a:t>
            </a:r>
            <a:r>
              <a:rPr lang="ru-RU" sz="4400" b="1" dirty="0"/>
              <a:t>         </a:t>
            </a:r>
            <a:r>
              <a:rPr lang="ru-RU" sz="4400" b="1" dirty="0" err="1"/>
              <a:t>крн</a:t>
            </a:r>
            <a:r>
              <a:rPr lang="ru-RU" sz="4400" b="1" dirty="0"/>
              <a:t> </a:t>
            </a:r>
            <a:r>
              <a:rPr lang="ru-RU" sz="4400" b="1" dirty="0" err="1"/>
              <a:t>бнн</a:t>
            </a:r>
            <a:r>
              <a:rPr lang="ru-RU" sz="4400" b="1" dirty="0"/>
              <a:t>       </a:t>
            </a:r>
            <a:r>
              <a:rPr lang="ru-RU" sz="4400" b="1" dirty="0" err="1"/>
              <a:t>срфн</a:t>
            </a:r>
            <a:r>
              <a:rPr lang="ru-RU" sz="4400" b="1" dirty="0"/>
              <a:t>     </a:t>
            </a:r>
            <a:r>
              <a:rPr lang="ru-RU" sz="4400" b="1" dirty="0" err="1"/>
              <a:t>квдрт</a:t>
            </a:r>
            <a:r>
              <a:rPr lang="ru-RU" sz="4400" b="1" dirty="0"/>
              <a:t>    </a:t>
            </a:r>
            <a:r>
              <a:rPr lang="ru-RU" sz="4400" b="1" dirty="0" err="1"/>
              <a:t>ткнь</a:t>
            </a:r>
            <a:r>
              <a:rPr lang="ru-RU" sz="4400" b="1" dirty="0"/>
              <a:t> </a:t>
            </a:r>
            <a:r>
              <a:rPr lang="ru-RU" sz="4400" b="1" dirty="0" err="1"/>
              <a:t>прд</a:t>
            </a:r>
            <a:r>
              <a:rPr lang="ru-RU" sz="4400" b="1" dirty="0"/>
              <a:t>       </a:t>
            </a:r>
            <a:r>
              <a:rPr lang="ru-RU" sz="4400" b="1" dirty="0" err="1"/>
              <a:t>брбн</a:t>
            </a:r>
            <a:r>
              <a:rPr lang="ru-RU" sz="4400" b="1" dirty="0"/>
              <a:t>      </a:t>
            </a:r>
            <a:r>
              <a:rPr lang="ru-RU" sz="4400" b="1" dirty="0" err="1"/>
              <a:t>мскрд</a:t>
            </a:r>
            <a:r>
              <a:rPr lang="ru-RU" sz="4400" b="1" dirty="0"/>
              <a:t>   </a:t>
            </a:r>
            <a:r>
              <a:rPr lang="ru-RU" sz="4400" b="1" dirty="0" err="1"/>
              <a:t>флг</a:t>
            </a:r>
            <a:endParaRPr lang="ru-RU" sz="4400" b="1" dirty="0"/>
          </a:p>
          <a:p>
            <a:r>
              <a:rPr lang="ru-RU" sz="4400" b="1" dirty="0"/>
              <a:t> </a:t>
            </a:r>
            <a:r>
              <a:rPr lang="ru-RU" sz="4400" b="1" dirty="0" err="1"/>
              <a:t>хлт</a:t>
            </a:r>
            <a:r>
              <a:rPr lang="ru-RU" sz="4400" b="1" dirty="0"/>
              <a:t>        </a:t>
            </a:r>
            <a:r>
              <a:rPr lang="ru-RU" sz="4400" b="1" dirty="0" err="1"/>
              <a:t>крмн</a:t>
            </a:r>
            <a:r>
              <a:rPr lang="ru-RU" sz="4400" b="1" dirty="0"/>
              <a:t>     </a:t>
            </a:r>
            <a:r>
              <a:rPr lang="ru-RU" sz="4400" b="1" dirty="0" err="1"/>
              <a:t>крндш</a:t>
            </a:r>
            <a:r>
              <a:rPr lang="ru-RU" sz="4400" b="1" dirty="0"/>
              <a:t> </a:t>
            </a:r>
          </a:p>
        </p:txBody>
      </p:sp>
    </p:spTree>
    <p:extLst>
      <p:ext uri="{BB962C8B-B14F-4D97-AF65-F5344CB8AC3E}">
        <p14:creationId xmlns:p14="http://schemas.microsoft.com/office/powerpoint/2010/main" val="239365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C36AD7-1B8A-4BAD-B6C8-8B933CF4AF5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A2B69B0-7F40-46F5-8A35-0BFC99306C28}"/>
              </a:ext>
            </a:extLst>
          </p:cNvPr>
          <p:cNvSpPr>
            <a:spLocks noGrp="1"/>
          </p:cNvSpPr>
          <p:nvPr>
            <p:ph idx="1"/>
          </p:nvPr>
        </p:nvSpPr>
        <p:spPr/>
        <p:txBody>
          <a:bodyPr/>
          <a:lstStyle/>
          <a:p>
            <a:endParaRPr lang="ru-RU"/>
          </a:p>
        </p:txBody>
      </p:sp>
      <p:pic>
        <p:nvPicPr>
          <p:cNvPr id="1026" name="Picture 2">
            <a:extLst>
              <a:ext uri="{FF2B5EF4-FFF2-40B4-BE49-F238E27FC236}">
                <a16:creationId xmlns:a16="http://schemas.microsoft.com/office/drawing/2014/main" id="{9701A6C5-554B-4DB7-911C-65AB5F9CC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2232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259632" y="1052736"/>
            <a:ext cx="6696744" cy="1008112"/>
          </a:xfrm>
        </p:spPr>
        <p:txBody>
          <a:bodyPr>
            <a:noAutofit/>
          </a:bodyPr>
          <a:lstStyle/>
          <a:p>
            <a:pPr algn="ctr"/>
            <a:r>
              <a:rPr lang="ru-RU" sz="3200" b="1" dirty="0">
                <a:solidFill>
                  <a:schemeClr val="tx1"/>
                </a:solidFill>
                <a:effectLst>
                  <a:outerShdw blurRad="38100" dist="38100" dir="2700000" algn="tl">
                    <a:srgbClr val="000000">
                      <a:alpha val="43137"/>
                    </a:srgbClr>
                  </a:outerShdw>
                </a:effectLst>
              </a:rPr>
              <a:t>Понятие «читательская грамотность»</a:t>
            </a:r>
          </a:p>
        </p:txBody>
      </p:sp>
      <p:sp>
        <p:nvSpPr>
          <p:cNvPr id="4" name="Объект 3"/>
          <p:cNvSpPr>
            <a:spLocks noGrp="1"/>
          </p:cNvSpPr>
          <p:nvPr>
            <p:ph sz="quarter" idx="1"/>
          </p:nvPr>
        </p:nvSpPr>
        <p:spPr>
          <a:xfrm>
            <a:off x="1115616" y="2204864"/>
            <a:ext cx="5760640" cy="4320480"/>
          </a:xfrm>
        </p:spPr>
        <p:txBody>
          <a:bodyPr>
            <a:normAutofit fontScale="92500" lnSpcReduction="20000"/>
          </a:bodyPr>
          <a:lstStyle/>
          <a:p>
            <a:pPr algn="r"/>
            <a:r>
              <a:rPr lang="ru-RU" b="1" dirty="0"/>
              <a:t>«</a:t>
            </a:r>
            <a:r>
              <a:rPr lang="ru-RU" b="1" i="1" dirty="0">
                <a:latin typeface="Courier New" panose="02070309020205020404" pitchFamily="49" charset="0"/>
                <a:cs typeface="Courier New" panose="02070309020205020404" pitchFamily="49" charset="0"/>
              </a:rPr>
              <a:t>Читательская грамотность — способность человека понимать и использовать письменные тексты, размышлять о них и заниматься чтением для того, чтобы достигать своих целей, расширять свои знания и возможности, участвовать в социальной жизни». </a:t>
            </a:r>
          </a:p>
        </p:txBody>
      </p:sp>
    </p:spTree>
    <p:extLst>
      <p:ext uri="{BB962C8B-B14F-4D97-AF65-F5344CB8AC3E}">
        <p14:creationId xmlns:p14="http://schemas.microsoft.com/office/powerpoint/2010/main" val="42445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C1B658-34FB-409E-8EFE-DE27922C3E27}"/>
              </a:ext>
            </a:extLst>
          </p:cNvPr>
          <p:cNvSpPr>
            <a:spLocks noGrp="1"/>
          </p:cNvSpPr>
          <p:nvPr>
            <p:ph type="title"/>
          </p:nvPr>
        </p:nvSpPr>
        <p:spPr>
          <a:xfrm>
            <a:off x="-2996547" y="273050"/>
            <a:ext cx="14804035" cy="1143000"/>
          </a:xfrm>
        </p:spPr>
        <p:txBody>
          <a:bodyPr/>
          <a:lstStyle/>
          <a:p>
            <a:endParaRPr lang="ru-RU" dirty="0"/>
          </a:p>
        </p:txBody>
      </p:sp>
      <p:sp>
        <p:nvSpPr>
          <p:cNvPr id="3" name="Объект 2">
            <a:extLst>
              <a:ext uri="{FF2B5EF4-FFF2-40B4-BE49-F238E27FC236}">
                <a16:creationId xmlns:a16="http://schemas.microsoft.com/office/drawing/2014/main" id="{6397F770-27CC-4769-B733-A7A0E9C2C42B}"/>
              </a:ext>
            </a:extLst>
          </p:cNvPr>
          <p:cNvSpPr>
            <a:spLocks noGrp="1"/>
          </p:cNvSpPr>
          <p:nvPr>
            <p:ph idx="1"/>
          </p:nvPr>
        </p:nvSpPr>
        <p:spPr/>
        <p:txBody>
          <a:bodyPr/>
          <a:lstStyle/>
          <a:p>
            <a:endParaRPr lang="ru-RU"/>
          </a:p>
        </p:txBody>
      </p:sp>
      <p:pic>
        <p:nvPicPr>
          <p:cNvPr id="2050" name="Picture 2">
            <a:extLst>
              <a:ext uri="{FF2B5EF4-FFF2-40B4-BE49-F238E27FC236}">
                <a16:creationId xmlns:a16="http://schemas.microsoft.com/office/drawing/2014/main" id="{59335ABF-5F45-40F3-8F0A-8F854DBBD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3" y="0"/>
            <a:ext cx="95770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76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29C4CF-4344-4EBA-8725-CCD4E0CC02A6}"/>
              </a:ext>
            </a:extLst>
          </p:cNvPr>
          <p:cNvSpPr>
            <a:spLocks noGrp="1"/>
          </p:cNvSpPr>
          <p:nvPr>
            <p:ph type="title"/>
          </p:nvPr>
        </p:nvSpPr>
        <p:spPr>
          <a:xfrm>
            <a:off x="457200" y="273050"/>
            <a:ext cx="8228013" cy="347638"/>
          </a:xfrm>
        </p:spPr>
        <p:txBody>
          <a:bodyPr/>
          <a:lstStyle/>
          <a:p>
            <a:endParaRPr lang="ru-RU" dirty="0"/>
          </a:p>
        </p:txBody>
      </p:sp>
      <p:pic>
        <p:nvPicPr>
          <p:cNvPr id="4" name="Объект 3">
            <a:extLst>
              <a:ext uri="{FF2B5EF4-FFF2-40B4-BE49-F238E27FC236}">
                <a16:creationId xmlns:a16="http://schemas.microsoft.com/office/drawing/2014/main" id="{6D2F0DFC-7728-4953-9A77-99CB5FED54D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p14="http://schemas.microsoft.com/office/powerpoint/2010/main" val="71558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52959A-82B8-4D34-948D-E92197CDDB67}"/>
              </a:ext>
            </a:extLst>
          </p:cNvPr>
          <p:cNvSpPr>
            <a:spLocks noGrp="1"/>
          </p:cNvSpPr>
          <p:nvPr>
            <p:ph type="title"/>
          </p:nvPr>
        </p:nvSpPr>
        <p:spPr/>
        <p:txBody>
          <a:bodyPr/>
          <a:lstStyle/>
          <a:p>
            <a:r>
              <a:rPr lang="ru-RU" dirty="0"/>
              <a:t>Читай только первые слоги. Какие слова получились?</a:t>
            </a:r>
            <a:br>
              <a:rPr lang="ru-RU" dirty="0"/>
            </a:br>
            <a:endParaRPr lang="ru-RU" dirty="0"/>
          </a:p>
        </p:txBody>
      </p:sp>
      <p:sp>
        <p:nvSpPr>
          <p:cNvPr id="3" name="Объект 2">
            <a:extLst>
              <a:ext uri="{FF2B5EF4-FFF2-40B4-BE49-F238E27FC236}">
                <a16:creationId xmlns:a16="http://schemas.microsoft.com/office/drawing/2014/main" id="{FA29BFB5-80D7-4A85-A57B-4302E42B56E7}"/>
              </a:ext>
            </a:extLst>
          </p:cNvPr>
          <p:cNvSpPr>
            <a:spLocks noGrp="1"/>
          </p:cNvSpPr>
          <p:nvPr>
            <p:ph idx="1"/>
          </p:nvPr>
        </p:nvSpPr>
        <p:spPr/>
        <p:txBody>
          <a:bodyPr/>
          <a:lstStyle/>
          <a:p>
            <a:r>
              <a:rPr lang="ru-RU" sz="4400" b="1" dirty="0"/>
              <a:t>канат  лентяй  дача рисунок сани  ракета  фантазия концерт  феникс  тарелка фикус  аллея  карандаш таблетка  лимон  царевна кабинет  пират  танцы</a:t>
            </a:r>
          </a:p>
        </p:txBody>
      </p:sp>
    </p:spTree>
    <p:extLst>
      <p:ext uri="{BB962C8B-B14F-4D97-AF65-F5344CB8AC3E}">
        <p14:creationId xmlns:p14="http://schemas.microsoft.com/office/powerpoint/2010/main" val="384550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964F09-8677-42EA-91B6-4B009FDEF6D7}"/>
              </a:ext>
            </a:extLst>
          </p:cNvPr>
          <p:cNvSpPr>
            <a:spLocks noGrp="1"/>
          </p:cNvSpPr>
          <p:nvPr>
            <p:ph type="title"/>
          </p:nvPr>
        </p:nvSpPr>
        <p:spPr/>
        <p:txBody>
          <a:bodyPr/>
          <a:lstStyle/>
          <a:p>
            <a:r>
              <a:rPr lang="ru-RU" sz="2000" b="1" dirty="0"/>
              <a:t>Работа по таблицам </a:t>
            </a:r>
            <a:r>
              <a:rPr lang="ru-RU" sz="2000" b="1" dirty="0" err="1"/>
              <a:t>Шульте</a:t>
            </a:r>
            <a:r>
              <a:rPr lang="ru-RU" sz="2000" dirty="0"/>
              <a:t/>
            </a:r>
            <a:br>
              <a:rPr lang="ru-RU" sz="2000" dirty="0"/>
            </a:br>
            <a:r>
              <a:rPr lang="ru-RU" sz="2000" dirty="0"/>
              <a:t>расширение центрального поля зрения;</a:t>
            </a:r>
            <a:br>
              <a:rPr lang="ru-RU" sz="2000" dirty="0"/>
            </a:br>
            <a:r>
              <a:rPr lang="ru-RU" sz="2000" dirty="0"/>
              <a:t>выработка навыков использования периферического зрения</a:t>
            </a:r>
            <a:br>
              <a:rPr lang="ru-RU" sz="2000" dirty="0"/>
            </a:br>
            <a:endParaRPr lang="ru-RU" sz="2000" dirty="0"/>
          </a:p>
        </p:txBody>
      </p:sp>
      <p:pic>
        <p:nvPicPr>
          <p:cNvPr id="4" name="Объект 3">
            <a:extLst>
              <a:ext uri="{FF2B5EF4-FFF2-40B4-BE49-F238E27FC236}">
                <a16:creationId xmlns:a16="http://schemas.microsoft.com/office/drawing/2014/main" id="{725A9506-FA36-4073-BB9F-2699421A250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536" y="1416050"/>
            <a:ext cx="9649072" cy="5613350"/>
          </a:xfrm>
          <a:prstGeom prst="rect">
            <a:avLst/>
          </a:prstGeom>
          <a:noFill/>
          <a:ln>
            <a:noFill/>
          </a:ln>
        </p:spPr>
      </p:pic>
    </p:spTree>
    <p:extLst>
      <p:ext uri="{BB962C8B-B14F-4D97-AF65-F5344CB8AC3E}">
        <p14:creationId xmlns:p14="http://schemas.microsoft.com/office/powerpoint/2010/main" val="3661042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A71D85-6285-44CD-A42B-FC75BF155C92}"/>
              </a:ext>
            </a:extLst>
          </p:cNvPr>
          <p:cNvSpPr>
            <a:spLocks noGrp="1"/>
          </p:cNvSpPr>
          <p:nvPr>
            <p:ph type="title"/>
          </p:nvPr>
        </p:nvSpPr>
        <p:spPr/>
        <p:txBody>
          <a:bodyPr/>
          <a:lstStyle/>
          <a:p>
            <a:endParaRPr lang="ru-RU"/>
          </a:p>
        </p:txBody>
      </p:sp>
      <p:pic>
        <p:nvPicPr>
          <p:cNvPr id="3074" name="Picture 2">
            <a:extLst>
              <a:ext uri="{FF2B5EF4-FFF2-40B4-BE49-F238E27FC236}">
                <a16:creationId xmlns:a16="http://schemas.microsoft.com/office/drawing/2014/main" id="{694F23BB-F25F-4F8B-8FFB-BB67FD4141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314" y="-232194"/>
            <a:ext cx="9361040" cy="69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976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1EEE53-4761-4F0C-97FB-AA6F9E190371}"/>
              </a:ext>
            </a:extLst>
          </p:cNvPr>
          <p:cNvSpPr>
            <a:spLocks noGrp="1"/>
          </p:cNvSpPr>
          <p:nvPr>
            <p:ph type="title"/>
          </p:nvPr>
        </p:nvSpPr>
        <p:spPr/>
        <p:txBody>
          <a:bodyPr/>
          <a:lstStyle/>
          <a:p>
            <a:endParaRPr lang="ru-RU"/>
          </a:p>
        </p:txBody>
      </p:sp>
      <p:pic>
        <p:nvPicPr>
          <p:cNvPr id="17410" name="Picture 2">
            <a:extLst>
              <a:ext uri="{FF2B5EF4-FFF2-40B4-BE49-F238E27FC236}">
                <a16:creationId xmlns:a16="http://schemas.microsoft.com/office/drawing/2014/main" id="{F8D38547-415D-4764-9798-63D365175B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59432"/>
            <a:ext cx="9144000" cy="731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9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BA0BC-BFBC-4135-9DF0-B0578114B190}"/>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D47CB3E9-6463-4B00-BCB0-F59FDD9B0D9E}"/>
              </a:ext>
            </a:extLst>
          </p:cNvPr>
          <p:cNvSpPr>
            <a:spLocks noGrp="1"/>
          </p:cNvSpPr>
          <p:nvPr>
            <p:ph idx="1"/>
          </p:nvPr>
        </p:nvSpPr>
        <p:spPr/>
        <p:txBody>
          <a:bodyPr/>
          <a:lstStyle/>
          <a:p>
            <a:endParaRPr lang="ru-RU"/>
          </a:p>
        </p:txBody>
      </p:sp>
      <p:pic>
        <p:nvPicPr>
          <p:cNvPr id="4098" name="Picture 2">
            <a:extLst>
              <a:ext uri="{FF2B5EF4-FFF2-40B4-BE49-F238E27FC236}">
                <a16:creationId xmlns:a16="http://schemas.microsoft.com/office/drawing/2014/main" id="{D296226D-44EB-4F0E-8FD6-CF4152A32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947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5385DD-A5E3-4650-A5D6-5EE0E9F4E784}"/>
              </a:ext>
            </a:extLst>
          </p:cNvPr>
          <p:cNvSpPr>
            <a:spLocks noGrp="1"/>
          </p:cNvSpPr>
          <p:nvPr>
            <p:ph type="title"/>
          </p:nvPr>
        </p:nvSpPr>
        <p:spPr>
          <a:xfrm>
            <a:off x="382307" y="273050"/>
            <a:ext cx="8478667" cy="1143000"/>
          </a:xfrm>
        </p:spPr>
        <p:txBody>
          <a:bodyPr/>
          <a:lstStyle/>
          <a:p>
            <a:endParaRPr lang="ru-RU" dirty="0"/>
          </a:p>
        </p:txBody>
      </p:sp>
      <p:sp>
        <p:nvSpPr>
          <p:cNvPr id="3" name="Объект 2">
            <a:extLst>
              <a:ext uri="{FF2B5EF4-FFF2-40B4-BE49-F238E27FC236}">
                <a16:creationId xmlns:a16="http://schemas.microsoft.com/office/drawing/2014/main" id="{D3086620-82D1-4197-AFA4-DA24987FF737}"/>
              </a:ext>
            </a:extLst>
          </p:cNvPr>
          <p:cNvSpPr>
            <a:spLocks noGrp="1"/>
          </p:cNvSpPr>
          <p:nvPr>
            <p:ph idx="1"/>
          </p:nvPr>
        </p:nvSpPr>
        <p:spPr/>
        <p:txBody>
          <a:bodyPr/>
          <a:lstStyle/>
          <a:p>
            <a:endParaRPr lang="ru-RU"/>
          </a:p>
        </p:txBody>
      </p:sp>
      <p:pic>
        <p:nvPicPr>
          <p:cNvPr id="6146" name="Picture 2">
            <a:extLst>
              <a:ext uri="{FF2B5EF4-FFF2-40B4-BE49-F238E27FC236}">
                <a16:creationId xmlns:a16="http://schemas.microsoft.com/office/drawing/2014/main" id="{E613D2F7-8B00-445B-9557-F0D9CC10E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88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2BFC27-390B-48B3-BCE3-5DD8E1F64821}"/>
              </a:ext>
            </a:extLst>
          </p:cNvPr>
          <p:cNvSpPr>
            <a:spLocks noGrp="1"/>
          </p:cNvSpPr>
          <p:nvPr>
            <p:ph type="title"/>
          </p:nvPr>
        </p:nvSpPr>
        <p:spPr/>
        <p:txBody>
          <a:bodyPr/>
          <a:lstStyle/>
          <a:p>
            <a:endParaRPr lang="ru-RU"/>
          </a:p>
        </p:txBody>
      </p:sp>
      <p:pic>
        <p:nvPicPr>
          <p:cNvPr id="7170" name="Picture 2">
            <a:extLst>
              <a:ext uri="{FF2B5EF4-FFF2-40B4-BE49-F238E27FC236}">
                <a16:creationId xmlns:a16="http://schemas.microsoft.com/office/drawing/2014/main" id="{5A742FDE-3FF0-42D5-BD93-EB72D2A0BF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252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592C6-375E-419A-88A4-276CD175DAD2}"/>
              </a:ext>
            </a:extLst>
          </p:cNvPr>
          <p:cNvSpPr>
            <a:spLocks noGrp="1"/>
          </p:cNvSpPr>
          <p:nvPr>
            <p:ph type="title"/>
          </p:nvPr>
        </p:nvSpPr>
        <p:spPr/>
        <p:txBody>
          <a:bodyPr/>
          <a:lstStyle/>
          <a:p>
            <a:endParaRPr lang="ru-RU"/>
          </a:p>
        </p:txBody>
      </p:sp>
      <p:pic>
        <p:nvPicPr>
          <p:cNvPr id="9218" name="Picture 2">
            <a:extLst>
              <a:ext uri="{FF2B5EF4-FFF2-40B4-BE49-F238E27FC236}">
                <a16:creationId xmlns:a16="http://schemas.microsoft.com/office/drawing/2014/main" id="{F8028674-BE47-4612-954B-1589B70DD3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9252520" cy="741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7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6B03F1-A714-4268-A141-7EC356B9C2B6}"/>
              </a:ext>
            </a:extLst>
          </p:cNvPr>
          <p:cNvSpPr>
            <a:spLocks noGrp="1"/>
          </p:cNvSpPr>
          <p:nvPr>
            <p:ph type="title"/>
          </p:nvPr>
        </p:nvSpPr>
        <p:spPr/>
        <p:txBody>
          <a:bodyPr/>
          <a:lstStyle/>
          <a:p>
            <a:endParaRPr lang="ru-RU"/>
          </a:p>
        </p:txBody>
      </p:sp>
      <p:pic>
        <p:nvPicPr>
          <p:cNvPr id="11266" name="Picture 2">
            <a:extLst>
              <a:ext uri="{FF2B5EF4-FFF2-40B4-BE49-F238E27FC236}">
                <a16:creationId xmlns:a16="http://schemas.microsoft.com/office/drawing/2014/main" id="{79C1FD12-D1D9-49BE-BDFF-7364C5EC7F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15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4D599C-660D-4D63-87CA-A8F689944714}"/>
              </a:ext>
            </a:extLst>
          </p:cNvPr>
          <p:cNvSpPr>
            <a:spLocks noGrp="1"/>
          </p:cNvSpPr>
          <p:nvPr>
            <p:ph type="title"/>
          </p:nvPr>
        </p:nvSpPr>
        <p:spPr/>
        <p:txBody>
          <a:bodyPr/>
          <a:lstStyle/>
          <a:p>
            <a:endParaRPr lang="ru-RU"/>
          </a:p>
        </p:txBody>
      </p:sp>
      <p:pic>
        <p:nvPicPr>
          <p:cNvPr id="10242" name="Picture 2">
            <a:extLst>
              <a:ext uri="{FF2B5EF4-FFF2-40B4-BE49-F238E27FC236}">
                <a16:creationId xmlns:a16="http://schemas.microsoft.com/office/drawing/2014/main" id="{7AAA2E00-116E-4DC1-A88C-DAF77145B1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8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0A131F-3F33-4623-ABCE-E63CD7E9934C}"/>
              </a:ext>
            </a:extLst>
          </p:cNvPr>
          <p:cNvSpPr>
            <a:spLocks noGrp="1"/>
          </p:cNvSpPr>
          <p:nvPr>
            <p:ph type="title"/>
          </p:nvPr>
        </p:nvSpPr>
        <p:spPr/>
        <p:txBody>
          <a:bodyPr/>
          <a:lstStyle/>
          <a:p>
            <a:endParaRPr lang="ru-RU"/>
          </a:p>
        </p:txBody>
      </p:sp>
      <p:pic>
        <p:nvPicPr>
          <p:cNvPr id="12290" name="Picture 2">
            <a:extLst>
              <a:ext uri="{FF2B5EF4-FFF2-40B4-BE49-F238E27FC236}">
                <a16:creationId xmlns:a16="http://schemas.microsoft.com/office/drawing/2014/main" id="{CE2D97A3-D518-4471-9A57-99B20BB523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364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54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D4DCE3-8B67-44C8-AA0A-98D554AEC651}"/>
              </a:ext>
            </a:extLst>
          </p:cNvPr>
          <p:cNvSpPr>
            <a:spLocks noGrp="1"/>
          </p:cNvSpPr>
          <p:nvPr>
            <p:ph type="title"/>
          </p:nvPr>
        </p:nvSpPr>
        <p:spPr/>
        <p:txBody>
          <a:bodyPr/>
          <a:lstStyle/>
          <a:p>
            <a:endParaRPr lang="ru-RU"/>
          </a:p>
        </p:txBody>
      </p:sp>
      <p:pic>
        <p:nvPicPr>
          <p:cNvPr id="13314" name="Picture 2">
            <a:extLst>
              <a:ext uri="{FF2B5EF4-FFF2-40B4-BE49-F238E27FC236}">
                <a16:creationId xmlns:a16="http://schemas.microsoft.com/office/drawing/2014/main" id="{65B3AB7F-6A30-4D15-8039-02679B6C40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0492" y="-3671066"/>
            <a:ext cx="13665260" cy="1707934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6E352F1A-59B0-41F9-AA98-A81DF6C10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252520" cy="770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602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B522B2-F492-482E-8CD6-623BEDB1C5FC}"/>
              </a:ext>
            </a:extLst>
          </p:cNvPr>
          <p:cNvSpPr>
            <a:spLocks noGrp="1"/>
          </p:cNvSpPr>
          <p:nvPr>
            <p:ph type="title"/>
          </p:nvPr>
        </p:nvSpPr>
        <p:spPr/>
        <p:txBody>
          <a:bodyPr/>
          <a:lstStyle/>
          <a:p>
            <a:endParaRPr lang="ru-RU"/>
          </a:p>
        </p:txBody>
      </p:sp>
      <p:pic>
        <p:nvPicPr>
          <p:cNvPr id="14338" name="Picture 2">
            <a:extLst>
              <a:ext uri="{FF2B5EF4-FFF2-40B4-BE49-F238E27FC236}">
                <a16:creationId xmlns:a16="http://schemas.microsoft.com/office/drawing/2014/main" id="{B9B36BBB-2343-4E8C-A856-A9DA1812D9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4052" y="0"/>
            <a:ext cx="164080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449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8F5C38-4EFF-4EAF-B5BA-1BD4BAE3BE13}"/>
              </a:ext>
            </a:extLst>
          </p:cNvPr>
          <p:cNvSpPr>
            <a:spLocks noGrp="1"/>
          </p:cNvSpPr>
          <p:nvPr>
            <p:ph type="title"/>
          </p:nvPr>
        </p:nvSpPr>
        <p:spPr/>
        <p:txBody>
          <a:bodyPr/>
          <a:lstStyle/>
          <a:p>
            <a:endParaRPr lang="ru-RU"/>
          </a:p>
        </p:txBody>
      </p:sp>
      <p:pic>
        <p:nvPicPr>
          <p:cNvPr id="15362" name="Picture 2">
            <a:extLst>
              <a:ext uri="{FF2B5EF4-FFF2-40B4-BE49-F238E27FC236}">
                <a16:creationId xmlns:a16="http://schemas.microsoft.com/office/drawing/2014/main" id="{353C92ED-B30B-42E7-8A99-351596FD74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30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A7BB10-E43B-444F-A25E-48A6FEE3C4A2}"/>
              </a:ext>
            </a:extLst>
          </p:cNvPr>
          <p:cNvSpPr>
            <a:spLocks noGrp="1"/>
          </p:cNvSpPr>
          <p:nvPr>
            <p:ph type="title"/>
          </p:nvPr>
        </p:nvSpPr>
        <p:spPr/>
        <p:txBody>
          <a:bodyPr/>
          <a:lstStyle/>
          <a:p>
            <a:endParaRPr lang="ru-RU"/>
          </a:p>
        </p:txBody>
      </p:sp>
      <p:pic>
        <p:nvPicPr>
          <p:cNvPr id="16386" name="Picture 2">
            <a:extLst>
              <a:ext uri="{FF2B5EF4-FFF2-40B4-BE49-F238E27FC236}">
                <a16:creationId xmlns:a16="http://schemas.microsoft.com/office/drawing/2014/main" id="{23298B10-5326-402B-84A5-97370295AB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1400"/>
            <a:ext cx="9073008" cy="734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20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B94981-C01F-4DA5-AE66-ECED50811A75}"/>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47B94BFF-E0F1-424C-B86C-664A65B503D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416824"/>
          </a:xfrm>
          <a:prstGeom prst="rect">
            <a:avLst/>
          </a:prstGeom>
          <a:noFill/>
        </p:spPr>
      </p:pic>
    </p:spTree>
    <p:extLst>
      <p:ext uri="{BB962C8B-B14F-4D97-AF65-F5344CB8AC3E}">
        <p14:creationId xmlns:p14="http://schemas.microsoft.com/office/powerpoint/2010/main" val="3367062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9DBE69-DE28-4634-AF4C-34518F45F344}"/>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041EDC45-25BF-46AC-914A-1793518D1297}"/>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40E94E59-E00F-4DC9-AAA1-B8A2130E3B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488832"/>
          </a:xfrm>
          <a:prstGeom prst="rect">
            <a:avLst/>
          </a:prstGeom>
          <a:noFill/>
        </p:spPr>
      </p:pic>
    </p:spTree>
    <p:extLst>
      <p:ext uri="{BB962C8B-B14F-4D97-AF65-F5344CB8AC3E}">
        <p14:creationId xmlns:p14="http://schemas.microsoft.com/office/powerpoint/2010/main" val="2799813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D0A0DA-9C02-49FE-A001-8494E4C8DE61}"/>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F3BA0C7B-2E74-473B-9A0B-EA105BF68D3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6858000"/>
          </a:xfrm>
          <a:prstGeom prst="rect">
            <a:avLst/>
          </a:prstGeom>
          <a:noFill/>
        </p:spPr>
      </p:pic>
    </p:spTree>
    <p:extLst>
      <p:ext uri="{BB962C8B-B14F-4D97-AF65-F5344CB8AC3E}">
        <p14:creationId xmlns:p14="http://schemas.microsoft.com/office/powerpoint/2010/main" val="3209716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3BF465-A339-4307-BDC6-269BCCA9096C}"/>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F0901005-05EE-44A1-85AB-98AE87C575B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p:spPr>
      </p:pic>
    </p:spTree>
    <p:extLst>
      <p:ext uri="{BB962C8B-B14F-4D97-AF65-F5344CB8AC3E}">
        <p14:creationId xmlns:p14="http://schemas.microsoft.com/office/powerpoint/2010/main" val="232063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A2DD2-0DCB-45D9-873E-16810ECC3220}"/>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99C56034-E2B4-4163-B9E8-21EC0BC9E73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ln>
            <a:noFill/>
          </a:ln>
        </p:spPr>
      </p:pic>
    </p:spTree>
    <p:extLst>
      <p:ext uri="{BB962C8B-B14F-4D97-AF65-F5344CB8AC3E}">
        <p14:creationId xmlns:p14="http://schemas.microsoft.com/office/powerpoint/2010/main" val="3889527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31CCB0-3643-4AEA-ADDD-E7E76166A8EB}"/>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4CD3668B-C4FC-417D-9D85-5538B0F1317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p:spPr>
      </p:pic>
    </p:spTree>
    <p:extLst>
      <p:ext uri="{BB962C8B-B14F-4D97-AF65-F5344CB8AC3E}">
        <p14:creationId xmlns:p14="http://schemas.microsoft.com/office/powerpoint/2010/main" val="3451852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s://kartinkinaden.ru/uploads/posts/2020-11/1606688533_5-p-fon-dlya-prezentatsii-po-russkomu-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411760" y="764704"/>
            <a:ext cx="5544616" cy="1224136"/>
          </a:xfrm>
        </p:spPr>
        <p:style>
          <a:lnRef idx="3">
            <a:schemeClr val="lt1"/>
          </a:lnRef>
          <a:fillRef idx="1">
            <a:schemeClr val="accent4"/>
          </a:fillRef>
          <a:effectRef idx="1">
            <a:schemeClr val="accent4"/>
          </a:effectRef>
          <a:fontRef idx="minor">
            <a:schemeClr val="lt1"/>
          </a:fontRef>
        </p:style>
        <p:txBody>
          <a:bodyPr>
            <a:noAutofit/>
          </a:bodyPr>
          <a:lstStyle/>
          <a:p>
            <a:pPr algn="ctr"/>
            <a:r>
              <a:rPr lang="ru-RU" sz="4000" b="1" i="1" dirty="0"/>
              <a:t>Прием «Словарики»</a:t>
            </a:r>
          </a:p>
        </p:txBody>
      </p:sp>
      <p:sp>
        <p:nvSpPr>
          <p:cNvPr id="3" name="Объект 2"/>
          <p:cNvSpPr>
            <a:spLocks noGrp="1"/>
          </p:cNvSpPr>
          <p:nvPr>
            <p:ph idx="1"/>
          </p:nvPr>
        </p:nvSpPr>
        <p:spPr>
          <a:xfrm>
            <a:off x="899592" y="1988840"/>
            <a:ext cx="7560840" cy="4536504"/>
          </a:xfrm>
        </p:spPr>
        <p:txBody>
          <a:bodyPr>
            <a:normAutofit fontScale="92500" lnSpcReduction="10000"/>
          </a:bodyPr>
          <a:lstStyle/>
          <a:p>
            <a:pPr lvl="0">
              <a:buNone/>
            </a:pPr>
            <a:endParaRPr lang="ru-RU" dirty="0"/>
          </a:p>
          <a:p>
            <a:pPr>
              <a:buNone/>
            </a:pPr>
            <a:r>
              <a:rPr lang="ru-RU" dirty="0"/>
              <a:t>    При первичном чтении произведения обучающие читают текст с карандашом, подчеркивая те слова, значение которых им непонятны. Затем попросить встать тех ребят-словариков, кому все слова в тексте понятны (у кого нет подчеркиваний) и организовать разъяснение непонятных слов. При необходимости учитель помогает. </a:t>
            </a:r>
          </a:p>
          <a:p>
            <a:pPr marL="0" indent="0">
              <a:buNone/>
            </a:pPr>
            <a:endParaRPr lang="ru-RU" b="1" dirty="0"/>
          </a:p>
        </p:txBody>
      </p:sp>
    </p:spTree>
    <p:extLst>
      <p:ext uri="{BB962C8B-B14F-4D97-AF65-F5344CB8AC3E}">
        <p14:creationId xmlns:p14="http://schemas.microsoft.com/office/powerpoint/2010/main" val="351010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3.infourok.ru/uploads/ex/042a/000449e9-a3091c85/img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4607838" cy="237219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18698" y="2428836"/>
            <a:ext cx="8300427" cy="2115616"/>
          </a:xfrm>
        </p:spPr>
        <p:txBody>
          <a:bodyPr>
            <a:noAutofit/>
          </a:bodyPr>
          <a:lstStyle/>
          <a:p>
            <a:pPr marL="0" indent="0">
              <a:buNone/>
            </a:pPr>
            <a:r>
              <a:rPr lang="ru-RU" sz="2400" dirty="0"/>
              <a:t>                                                </a:t>
            </a:r>
            <a:r>
              <a:rPr lang="ru-RU" sz="2400" dirty="0">
                <a:latin typeface="Times New Roman" panose="02020603050405020304" pitchFamily="18" charset="0"/>
                <a:cs typeface="Times New Roman" panose="02020603050405020304" pitchFamily="18" charset="0"/>
              </a:rPr>
              <a:t> </a:t>
            </a:r>
            <a:r>
              <a:rPr lang="ru-RU" sz="2400" b="1" dirty="0">
                <a:solidFill>
                  <a:schemeClr val="accent1">
                    <a:lumMod val="50000"/>
                  </a:schemeClr>
                </a:solidFill>
                <a:latin typeface="Times New Roman" panose="02020603050405020304" pitchFamily="18" charset="0"/>
                <a:cs typeface="Times New Roman" panose="02020603050405020304" pitchFamily="18" charset="0"/>
              </a:rPr>
              <a:t>Это прием для проверки                                 </a:t>
            </a:r>
          </a:p>
          <a:p>
            <a:pPr marL="0" indent="0">
              <a:buNone/>
            </a:pPr>
            <a:r>
              <a:rPr lang="ru-RU" sz="2400" b="1" dirty="0">
                <a:solidFill>
                  <a:schemeClr val="accent1">
                    <a:lumMod val="50000"/>
                  </a:schemeClr>
                </a:solidFill>
                <a:latin typeface="Times New Roman" panose="02020603050405020304" pitchFamily="18" charset="0"/>
                <a:cs typeface="Times New Roman" panose="02020603050405020304" pitchFamily="18" charset="0"/>
              </a:rPr>
              <a:t>                                             понимания прочитанного текста.</a:t>
            </a:r>
          </a:p>
          <a:p>
            <a:pPr marL="0" indent="0">
              <a:buNone/>
            </a:pPr>
            <a:r>
              <a:rPr lang="ru-RU" sz="2400" b="1" dirty="0">
                <a:solidFill>
                  <a:schemeClr val="accent1">
                    <a:lumMod val="50000"/>
                  </a:schemeClr>
                </a:solidFill>
                <a:latin typeface="Times New Roman" panose="02020603050405020304" pitchFamily="18" charset="0"/>
                <a:cs typeface="Times New Roman" panose="02020603050405020304" pitchFamily="18" charset="0"/>
              </a:rPr>
              <a:t>В центре круга ставится стул, на него приглашают сесть кого-то из учеников. Затем ученики задают вопросы по тексту, на которые ученик, сидящий, должен будет давать развернутые ответы. Не должно быть таких вопросов, на которые требуется ответ «да» или «нет». Затем подсчитывается; на сколько вопросов ученик ответил, верно ли он ответил.</a:t>
            </a:r>
          </a:p>
        </p:txBody>
      </p:sp>
    </p:spTree>
    <p:extLst>
      <p:ext uri="{BB962C8B-B14F-4D97-AF65-F5344CB8AC3E}">
        <p14:creationId xmlns:p14="http://schemas.microsoft.com/office/powerpoint/2010/main" val="4148703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3137" y="1131094"/>
            <a:ext cx="7582213" cy="994172"/>
          </a:xfrm>
        </p:spPr>
        <p:txBody>
          <a:bodyPr>
            <a:normAutofit/>
          </a:bodyPr>
          <a:lstStyle/>
          <a:p>
            <a:r>
              <a:rPr lang="ru-RU" sz="3000" b="1" i="1"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Приём «Толстые» и «тонкие» вопросы</a:t>
            </a:r>
          </a:p>
        </p:txBody>
      </p:sp>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138" y="1925300"/>
            <a:ext cx="7082852" cy="3968645"/>
          </a:xfrm>
        </p:spPr>
      </p:pic>
    </p:spTree>
    <p:extLst>
      <p:ext uri="{BB962C8B-B14F-4D97-AF65-F5344CB8AC3E}">
        <p14:creationId xmlns:p14="http://schemas.microsoft.com/office/powerpoint/2010/main" val="4257853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id="{BB55269B-C7AE-4BA3-AFFC-2E44F717D932}"/>
              </a:ext>
            </a:extLst>
          </p:cNvPr>
          <p:cNvSpPr>
            <a:spLocks noGrp="1"/>
          </p:cNvSpPr>
          <p:nvPr>
            <p:ph type="title"/>
          </p:nvPr>
        </p:nvSpPr>
        <p:spPr>
          <a:xfrm>
            <a:off x="457200" y="273050"/>
            <a:ext cx="8228013" cy="4956175"/>
          </a:xfrm>
        </p:spPr>
        <p:txBody>
          <a:bodyPr/>
          <a:lstStyle/>
          <a:p>
            <a:pPr algn="l"/>
            <a:r>
              <a:rPr lang="ru-RU" altLang="ru-RU" sz="3600" b="1" dirty="0">
                <a:solidFill>
                  <a:schemeClr val="tx1"/>
                </a:solidFill>
              </a:rPr>
              <a:t>Вывод:</a:t>
            </a:r>
            <a:r>
              <a:rPr lang="ru-RU" altLang="ru-RU" b="1" dirty="0"/>
              <a:t/>
            </a:r>
            <a:br>
              <a:rPr lang="ru-RU" altLang="ru-RU" b="1" dirty="0"/>
            </a:br>
            <a:r>
              <a:rPr lang="ru-RU" altLang="ru-RU" dirty="0"/>
              <a:t/>
            </a:r>
            <a:br>
              <a:rPr lang="ru-RU" altLang="ru-RU" dirty="0"/>
            </a:br>
            <a:r>
              <a:rPr lang="ru-RU" altLang="ru-RU" sz="3200" dirty="0"/>
              <a:t>Давая возможность ребёнку работать с текстом, преобразовывать его, обсуждать, делать выводы, мы способствуем развитию логического мышления, письменной и устной речи, тем самым формируем  читательскую грамотность </a:t>
            </a:r>
            <a:r>
              <a:rPr lang="ru-RU" altLang="ru-RU" dirty="0"/>
              <a:t/>
            </a:r>
            <a:br>
              <a:rPr lang="ru-RU" altLang="ru-RU" dirty="0"/>
            </a:br>
            <a:endParaRPr lang="ru-RU" altLang="ru-RU" dirty="0"/>
          </a:p>
        </p:txBody>
      </p:sp>
      <p:pic>
        <p:nvPicPr>
          <p:cNvPr id="37891" name="Picture 3">
            <a:extLst>
              <a:ext uri="{FF2B5EF4-FFF2-40B4-BE49-F238E27FC236}">
                <a16:creationId xmlns:a16="http://schemas.microsoft.com/office/drawing/2014/main" id="{0659D7B5-8B36-4919-8BCC-F9DC15D04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4986338"/>
            <a:ext cx="2500312" cy="187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99133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C8F77-4E2D-4DE7-A476-706E48A2A955}"/>
              </a:ext>
            </a:extLst>
          </p:cNvPr>
          <p:cNvSpPr>
            <a:spLocks noGrp="1"/>
          </p:cNvSpPr>
          <p:nvPr>
            <p:ph type="title"/>
          </p:nvPr>
        </p:nvSpPr>
        <p:spPr/>
        <p:txBody>
          <a:bodyPr>
            <a:noAutofit/>
          </a:bodyPr>
          <a:lstStyle/>
          <a:p>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b="1" dirty="0"/>
              <a:t>1) В Китае придумали автобус будущего. 2) Двигаться он будет над другими машинами, что позволит ему избежать пробок. 3) Это двухъярусный автобус. 4) Его верхний уровень предназначен для пассажиров, а под автобусом, как через тоннель, сможет проезжать легковой транспорт. 5) Высота автобуса составит 4 метра, ширина 6 метров, а длина — 30 метров.6) Ехать на нём сможет одновременно 1200 человек. 7) Для высадки и посадки пассажиров будут использоваться выдвижные лестницы. 8) В аварийной ситуации пассажиры смогут покинуть верхний ярус автобуса по надувному трапу. 9) Новый автобус работает на электричестве и солнечной энергии. 10) Передвигаться автобус будущего будет по рельсам, которые установят на обочинах дорог. 11) За ним будет двигаться зарядное устройство. 12) Для парковки автобуса не потребуются специальные стоянки. 13) Он заночует на остановке, и это не будет мешать дорожному движению.</a:t>
            </a:r>
          </a:p>
        </p:txBody>
      </p:sp>
      <p:sp>
        <p:nvSpPr>
          <p:cNvPr id="3" name="Объект 2">
            <a:extLst>
              <a:ext uri="{FF2B5EF4-FFF2-40B4-BE49-F238E27FC236}">
                <a16:creationId xmlns:a16="http://schemas.microsoft.com/office/drawing/2014/main" id="{C57C53A6-4998-4DC2-95DD-EE7C0EAA0556}"/>
              </a:ext>
            </a:extLst>
          </p:cNvPr>
          <p:cNvSpPr>
            <a:spLocks noGrp="1"/>
          </p:cNvSpPr>
          <p:nvPr>
            <p:ph idx="1"/>
          </p:nvPr>
        </p:nvSpPr>
        <p:spPr>
          <a:xfrm>
            <a:off x="666457" y="1690689"/>
            <a:ext cx="7886700" cy="4351338"/>
          </a:xfrm>
        </p:spPr>
        <p:txBody>
          <a:bodyPr/>
          <a:lstStyle/>
          <a:p>
            <a:endParaRPr lang="ru-RU" dirty="0"/>
          </a:p>
        </p:txBody>
      </p:sp>
    </p:spTree>
    <p:extLst>
      <p:ext uri="{BB962C8B-B14F-4D97-AF65-F5344CB8AC3E}">
        <p14:creationId xmlns:p14="http://schemas.microsoft.com/office/powerpoint/2010/main" val="40880610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DC441E-53ED-4B07-A316-0374E691ECA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82CC015-86E7-4810-BB40-12DD49A590B2}"/>
              </a:ext>
            </a:extLst>
          </p:cNvPr>
          <p:cNvSpPr>
            <a:spLocks noGrp="1"/>
          </p:cNvSpPr>
          <p:nvPr>
            <p:ph idx="1"/>
          </p:nvPr>
        </p:nvSpPr>
        <p:spPr/>
        <p:txBody>
          <a:bodyPr/>
          <a:lstStyle/>
          <a:p>
            <a:pPr marL="0" lvl="0" indent="0" defTabSz="914400" eaLnBrk="1" fontAlgn="auto" hangingPunct="1">
              <a:lnSpc>
                <a:spcPct val="100000"/>
              </a:lnSpc>
              <a:spcBef>
                <a:spcPts val="0"/>
              </a:spcBef>
              <a:spcAft>
                <a:spcPts val="0"/>
              </a:spcAft>
              <a:buClrTx/>
              <a:buSzTx/>
            </a:pPr>
            <a:r>
              <a:rPr lang="ru-RU" sz="2800" b="1" dirty="0"/>
              <a:t>Какие слова относятся к слову «автобус»?   Выбери два верных ответа.</a:t>
            </a:r>
          </a:p>
          <a:p>
            <a:pPr marL="0" lvl="0" indent="0" defTabSz="914400" eaLnBrk="1" fontAlgn="auto" hangingPunct="1">
              <a:lnSpc>
                <a:spcPct val="100000"/>
              </a:lnSpc>
              <a:spcBef>
                <a:spcPts val="0"/>
              </a:spcBef>
              <a:spcAft>
                <a:spcPts val="0"/>
              </a:spcAft>
              <a:buClrTx/>
              <a:buSzTx/>
            </a:pPr>
            <a:r>
              <a:rPr lang="ru-RU" sz="2800" b="1" dirty="0"/>
              <a:t>А. ярус </a:t>
            </a:r>
          </a:p>
          <a:p>
            <a:pPr marL="0" lvl="0" indent="0" defTabSz="914400" eaLnBrk="1" fontAlgn="auto" hangingPunct="1">
              <a:lnSpc>
                <a:spcPct val="100000"/>
              </a:lnSpc>
              <a:spcBef>
                <a:spcPts val="0"/>
              </a:spcBef>
              <a:spcAft>
                <a:spcPts val="0"/>
              </a:spcAft>
              <a:buClrTx/>
              <a:buSzTx/>
            </a:pPr>
            <a:r>
              <a:rPr lang="ru-RU" sz="2800" b="1" dirty="0"/>
              <a:t>Б. легковой </a:t>
            </a:r>
          </a:p>
          <a:p>
            <a:pPr marL="0" lvl="0" indent="0" defTabSz="914400" eaLnBrk="1" fontAlgn="auto" hangingPunct="1">
              <a:lnSpc>
                <a:spcPct val="100000"/>
              </a:lnSpc>
              <a:spcBef>
                <a:spcPts val="0"/>
              </a:spcBef>
              <a:spcAft>
                <a:spcPts val="0"/>
              </a:spcAft>
              <a:buClrTx/>
              <a:buSzTx/>
            </a:pPr>
            <a:r>
              <a:rPr lang="ru-RU" sz="2800" b="1" dirty="0"/>
              <a:t>В. Парковка</a:t>
            </a:r>
          </a:p>
          <a:p>
            <a:pPr marL="0" lvl="0" indent="0" defTabSz="914400" eaLnBrk="1" fontAlgn="auto" hangingPunct="1">
              <a:lnSpc>
                <a:spcPct val="100000"/>
              </a:lnSpc>
              <a:spcBef>
                <a:spcPts val="0"/>
              </a:spcBef>
              <a:spcAft>
                <a:spcPts val="0"/>
              </a:spcAft>
              <a:buClrTx/>
              <a:buSzTx/>
            </a:pPr>
            <a:r>
              <a:rPr lang="ru-RU" sz="2800" b="1" dirty="0"/>
              <a:t> Г. аварийная</a:t>
            </a:r>
            <a:endParaRPr lang="ru-RU" dirty="0"/>
          </a:p>
        </p:txBody>
      </p:sp>
    </p:spTree>
    <p:extLst>
      <p:ext uri="{BB962C8B-B14F-4D97-AF65-F5344CB8AC3E}">
        <p14:creationId xmlns:p14="http://schemas.microsoft.com/office/powerpoint/2010/main" val="3310146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0A1B1D-80AE-44B0-846F-9A51FA052406}"/>
              </a:ext>
            </a:extLst>
          </p:cNvPr>
          <p:cNvSpPr>
            <a:spLocks noGrp="1"/>
          </p:cNvSpPr>
          <p:nvPr>
            <p:ph type="title"/>
          </p:nvPr>
        </p:nvSpPr>
        <p:spPr>
          <a:xfrm>
            <a:off x="457200" y="0"/>
            <a:ext cx="8228013" cy="1416050"/>
          </a:xfrm>
        </p:spPr>
        <p:txBody>
          <a:bodyPr/>
          <a:lstStyle/>
          <a:p>
            <a:endParaRPr lang="ru-RU" dirty="0"/>
          </a:p>
        </p:txBody>
      </p:sp>
      <p:sp>
        <p:nvSpPr>
          <p:cNvPr id="3" name="Объект 2">
            <a:extLst>
              <a:ext uri="{FF2B5EF4-FFF2-40B4-BE49-F238E27FC236}">
                <a16:creationId xmlns:a16="http://schemas.microsoft.com/office/drawing/2014/main" id="{506A41F6-FCE2-494C-817D-8720FB5F02CA}"/>
              </a:ext>
            </a:extLst>
          </p:cNvPr>
          <p:cNvSpPr>
            <a:spLocks noGrp="1"/>
          </p:cNvSpPr>
          <p:nvPr>
            <p:ph idx="1"/>
          </p:nvPr>
        </p:nvSpPr>
        <p:spPr>
          <a:xfrm>
            <a:off x="457993" y="1268760"/>
            <a:ext cx="8228013" cy="3975100"/>
          </a:xfrm>
        </p:spPr>
        <p:txBody>
          <a:bodyPr/>
          <a:lstStyle/>
          <a:p>
            <a:endParaRPr lang="ru-RU"/>
          </a:p>
        </p:txBody>
      </p:sp>
      <p:sp>
        <p:nvSpPr>
          <p:cNvPr id="4" name="Прямоугольник 3">
            <a:extLst>
              <a:ext uri="{FF2B5EF4-FFF2-40B4-BE49-F238E27FC236}">
                <a16:creationId xmlns:a16="http://schemas.microsoft.com/office/drawing/2014/main" id="{FAC5029E-5CD1-4FA7-9A3E-4BD9178161D5}"/>
              </a:ext>
            </a:extLst>
          </p:cNvPr>
          <p:cNvSpPr/>
          <p:nvPr/>
        </p:nvSpPr>
        <p:spPr>
          <a:xfrm>
            <a:off x="251520" y="474345"/>
            <a:ext cx="8892480" cy="5016758"/>
          </a:xfrm>
          <a:prstGeom prst="rect">
            <a:avLst/>
          </a:prstGeom>
        </p:spPr>
        <p:txBody>
          <a:bodyPr wrap="square">
            <a:spAutoFit/>
          </a:bodyPr>
          <a:lstStyle/>
          <a:p>
            <a:r>
              <a:rPr lang="ru-RU" sz="2000" b="1" dirty="0"/>
              <a:t>И тут появилась та самая девочка, которую Ника видела в компании Кости.</a:t>
            </a:r>
          </a:p>
          <a:p>
            <a:r>
              <a:rPr lang="ru-RU" sz="2000" b="1" dirty="0"/>
              <a:t> – Аня! – крикнула Ника и тут же осеклась. А вдруг она ошиблась в имени? Но нет, девочка удивлённо обернулась. </a:t>
            </a:r>
          </a:p>
          <a:p>
            <a:r>
              <a:rPr lang="ru-RU" sz="2000" b="1" dirty="0"/>
              <a:t> Можно тебя на минутку? Заходи, калитка не заперта, – сказала Никандра, поражаясь своей смелости.</a:t>
            </a:r>
          </a:p>
          <a:p>
            <a:r>
              <a:rPr lang="ru-RU" sz="2000" b="1" dirty="0"/>
              <a:t> Анька от удивления замерла. Кто бы мог подумать, что дочка художника знает, как её зовут! Она толкнула калитку и пошла по дорожке к веранде.</a:t>
            </a:r>
          </a:p>
          <a:p>
            <a:r>
              <a:rPr lang="ru-RU" sz="2000" b="1" dirty="0"/>
              <a:t> – Меня зовут Ника, – представилась Никандра.</a:t>
            </a:r>
          </a:p>
          <a:p>
            <a:r>
              <a:rPr lang="ru-RU" sz="2000" b="1" dirty="0"/>
              <a:t> – А я знаю, – сказала Анька, постепенно приходя в себя. </a:t>
            </a:r>
          </a:p>
          <a:p>
            <a:r>
              <a:rPr lang="ru-RU" sz="2000" b="1" dirty="0"/>
              <a:t>Ника с радостью отметила: значит, Костя рассказывал про неё. </a:t>
            </a:r>
          </a:p>
          <a:p>
            <a:r>
              <a:rPr lang="ru-RU" sz="2000" b="1" dirty="0"/>
              <a:t>– Садись, – гостеприимно предложила она</a:t>
            </a:r>
          </a:p>
          <a:p>
            <a:r>
              <a:rPr lang="ru-RU" sz="2000" b="1" dirty="0"/>
              <a:t> Осмелев, Анька уселась в кресло и беззастенчиво огляделась по сторонам.</a:t>
            </a:r>
          </a:p>
          <a:p>
            <a:r>
              <a:rPr lang="ru-RU" sz="2000" b="1" dirty="0"/>
              <a:t> – У вас тут ничего</a:t>
            </a:r>
            <a:r>
              <a:rPr lang="ru-RU" dirty="0"/>
              <a:t>.</a:t>
            </a:r>
          </a:p>
        </p:txBody>
      </p:sp>
    </p:spTree>
    <p:extLst>
      <p:ext uri="{BB962C8B-B14F-4D97-AF65-F5344CB8AC3E}">
        <p14:creationId xmlns:p14="http://schemas.microsoft.com/office/powerpoint/2010/main" val="25143194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4BD74-7A77-47BB-8A96-1F09E2476559}"/>
              </a:ext>
            </a:extLst>
          </p:cNvPr>
          <p:cNvSpPr>
            <a:spLocks noGrp="1"/>
          </p:cNvSpPr>
          <p:nvPr>
            <p:ph type="title"/>
          </p:nvPr>
        </p:nvSpPr>
        <p:spPr/>
        <p:txBody>
          <a:bodyPr/>
          <a:lstStyle/>
          <a:p>
            <a:pPr marL="342900" lvl="0" indent="-342900">
              <a:spcBef>
                <a:spcPts val="1425"/>
              </a:spcBef>
            </a:pPr>
            <a:r>
              <a:rPr lang="ru-RU" sz="3200" dirty="0">
                <a:ea typeface="+mn-ea"/>
              </a:rPr>
              <a:t>О чём можно узнать из текста? Выбери два правильных ответа.</a:t>
            </a:r>
            <a:br>
              <a:rPr lang="ru-RU" sz="3200" dirty="0">
                <a:ea typeface="+mn-ea"/>
              </a:rPr>
            </a:br>
            <a:endParaRPr lang="ru-RU" dirty="0"/>
          </a:p>
        </p:txBody>
      </p:sp>
      <p:sp>
        <p:nvSpPr>
          <p:cNvPr id="3" name="Объект 2">
            <a:extLst>
              <a:ext uri="{FF2B5EF4-FFF2-40B4-BE49-F238E27FC236}">
                <a16:creationId xmlns:a16="http://schemas.microsoft.com/office/drawing/2014/main" id="{64A1775F-0BC0-4381-B4EE-95A229DF6CB3}"/>
              </a:ext>
            </a:extLst>
          </p:cNvPr>
          <p:cNvSpPr>
            <a:spLocks noGrp="1"/>
          </p:cNvSpPr>
          <p:nvPr>
            <p:ph idx="1"/>
          </p:nvPr>
        </p:nvSpPr>
        <p:spPr/>
        <p:txBody>
          <a:bodyPr/>
          <a:lstStyle/>
          <a:p>
            <a:r>
              <a:rPr lang="ru-RU" dirty="0"/>
              <a:t> А. Каково полное имя Ники</a:t>
            </a:r>
          </a:p>
          <a:p>
            <a:r>
              <a:rPr lang="ru-RU" dirty="0"/>
              <a:t> Б. Кто по профессии отец Ники. </a:t>
            </a:r>
          </a:p>
          <a:p>
            <a:r>
              <a:rPr lang="ru-RU" dirty="0"/>
              <a:t>В. Сколько лет Нике. </a:t>
            </a:r>
          </a:p>
          <a:p>
            <a:r>
              <a:rPr lang="ru-RU" dirty="0"/>
              <a:t>Г. На чём сидит Ника.</a:t>
            </a:r>
          </a:p>
        </p:txBody>
      </p:sp>
    </p:spTree>
    <p:extLst>
      <p:ext uri="{BB962C8B-B14F-4D97-AF65-F5344CB8AC3E}">
        <p14:creationId xmlns:p14="http://schemas.microsoft.com/office/powerpoint/2010/main" val="4097101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C0C7B4-95DE-4622-8F6E-5B8966987355}"/>
              </a:ext>
            </a:extLst>
          </p:cNvPr>
          <p:cNvSpPr>
            <a:spLocks noGrp="1"/>
          </p:cNvSpPr>
          <p:nvPr>
            <p:ph type="title"/>
          </p:nvPr>
        </p:nvSpPr>
        <p:spPr/>
        <p:txBody>
          <a:bodyPr/>
          <a:lstStyle/>
          <a:p>
            <a:r>
              <a:rPr lang="ru-RU" b="1" dirty="0"/>
              <a:t/>
            </a:r>
            <a:br>
              <a:rPr lang="ru-RU" b="1" dirty="0"/>
            </a:br>
            <a:r>
              <a:rPr lang="ru-RU" b="1" dirty="0"/>
              <a:t/>
            </a:r>
            <a:br>
              <a:rPr lang="ru-RU" b="1" dirty="0"/>
            </a:br>
            <a:r>
              <a:rPr lang="ru-RU" b="1" dirty="0"/>
              <a:t/>
            </a:r>
            <a:br>
              <a:rPr lang="ru-RU" b="1" dirty="0"/>
            </a:br>
            <a:r>
              <a:rPr lang="ru-RU" b="1" dirty="0"/>
              <a:t/>
            </a:r>
            <a:br>
              <a:rPr lang="ru-RU" b="1" dirty="0"/>
            </a:br>
            <a:r>
              <a:rPr lang="ru-RU" b="1" dirty="0"/>
              <a:t/>
            </a:r>
            <a:br>
              <a:rPr lang="ru-RU" b="1" dirty="0"/>
            </a:br>
            <a:r>
              <a:rPr lang="ru-RU" b="1" dirty="0"/>
              <a:t>Динамика нарастания сложности:</a:t>
            </a:r>
            <a:br>
              <a:rPr lang="ru-RU" b="1" dirty="0"/>
            </a:br>
            <a:r>
              <a:rPr lang="ru-RU" b="1" dirty="0"/>
              <a:t>1. Найди лишнюю букву:</a:t>
            </a:r>
            <a:r>
              <a:rPr lang="ru-RU" dirty="0"/>
              <a:t/>
            </a:r>
            <a:br>
              <a:rPr lang="ru-RU" dirty="0"/>
            </a:br>
            <a:r>
              <a:rPr lang="ru-RU" dirty="0"/>
              <a:t>а, о, в, у, и</a:t>
            </a:r>
            <a:br>
              <a:rPr lang="ru-RU" dirty="0"/>
            </a:br>
            <a:r>
              <a:rPr lang="ru-RU" b="1" dirty="0"/>
              <a:t>2. Найди лишний слог:</a:t>
            </a:r>
            <a:r>
              <a:rPr lang="ru-RU" dirty="0"/>
              <a:t/>
            </a:r>
            <a:br>
              <a:rPr lang="ru-RU" dirty="0"/>
            </a:br>
            <a:r>
              <a:rPr lang="ru-RU" dirty="0" err="1"/>
              <a:t>бо</a:t>
            </a:r>
            <a:r>
              <a:rPr lang="ru-RU" dirty="0"/>
              <a:t>, но, </a:t>
            </a:r>
            <a:r>
              <a:rPr lang="ru-RU" dirty="0" err="1"/>
              <a:t>ро</a:t>
            </a:r>
            <a:r>
              <a:rPr lang="ru-RU" dirty="0"/>
              <a:t>, мы, со, ко</a:t>
            </a:r>
            <a:br>
              <a:rPr lang="ru-RU" dirty="0"/>
            </a:br>
            <a:endParaRPr lang="ru-RU" dirty="0"/>
          </a:p>
        </p:txBody>
      </p:sp>
      <p:sp>
        <p:nvSpPr>
          <p:cNvPr id="3" name="Объект 2">
            <a:extLst>
              <a:ext uri="{FF2B5EF4-FFF2-40B4-BE49-F238E27FC236}">
                <a16:creationId xmlns:a16="http://schemas.microsoft.com/office/drawing/2014/main" id="{9D157A06-6D51-45E4-8695-17E5F0C603A8}"/>
              </a:ext>
            </a:extLst>
          </p:cNvPr>
          <p:cNvSpPr>
            <a:spLocks noGrp="1"/>
          </p:cNvSpPr>
          <p:nvPr>
            <p:ph idx="1"/>
          </p:nvPr>
        </p:nvSpPr>
        <p:spPr/>
        <p:txBody>
          <a:bodyPr/>
          <a:lstStyle/>
          <a:p>
            <a:endParaRPr lang="ru-RU" dirty="0"/>
          </a:p>
          <a:p>
            <a:endParaRPr lang="ru-RU" dirty="0"/>
          </a:p>
          <a:p>
            <a:endParaRPr lang="ru-RU" dirty="0"/>
          </a:p>
          <a:p>
            <a:endParaRPr lang="ru-RU" dirty="0"/>
          </a:p>
          <a:p>
            <a:r>
              <a:rPr lang="ru-RU" b="1" dirty="0"/>
              <a:t>       3.Найди лишнее слово:                  река    речка      ручей    ручка    ручеек     </a:t>
            </a:r>
          </a:p>
          <a:p>
            <a:endParaRPr lang="ru-RU" dirty="0"/>
          </a:p>
        </p:txBody>
      </p:sp>
    </p:spTree>
    <p:extLst>
      <p:ext uri="{BB962C8B-B14F-4D97-AF65-F5344CB8AC3E}">
        <p14:creationId xmlns:p14="http://schemas.microsoft.com/office/powerpoint/2010/main" val="345760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B9F430-48B2-4C30-869B-A3D1ACF0F56D}"/>
              </a:ext>
            </a:extLst>
          </p:cNvPr>
          <p:cNvSpPr>
            <a:spLocks noGrp="1"/>
          </p:cNvSpPr>
          <p:nvPr>
            <p:ph type="title"/>
          </p:nvPr>
        </p:nvSpPr>
        <p:spPr/>
        <p:txBody>
          <a:bodyPr/>
          <a:lstStyle/>
          <a:p>
            <a:endParaRPr lang="ru-RU"/>
          </a:p>
        </p:txBody>
      </p:sp>
      <p:pic>
        <p:nvPicPr>
          <p:cNvPr id="8194" name="Picture 2">
            <a:extLst>
              <a:ext uri="{FF2B5EF4-FFF2-40B4-BE49-F238E27FC236}">
                <a16:creationId xmlns:a16="http://schemas.microsoft.com/office/drawing/2014/main" id="{3A07530F-AF77-412B-B5F5-A5F915BE47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915816"/>
            <a:ext cx="9252519" cy="1077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68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B7D8A3-0252-466F-95BA-794B12B9A054}"/>
              </a:ext>
            </a:extLst>
          </p:cNvPr>
          <p:cNvSpPr>
            <a:spLocks noGrp="1"/>
          </p:cNvSpPr>
          <p:nvPr>
            <p:ph type="title"/>
          </p:nvPr>
        </p:nvSpPr>
        <p:spPr/>
        <p:txBody>
          <a:bodyPr/>
          <a:lstStyle/>
          <a:p>
            <a:r>
              <a:rPr lang="ru-RU" sz="2400" dirty="0"/>
              <a:t>Систематическая работа с такими таблицами даёт возможность развить у детей боковое зрение, которое так необходимо для развития поля видения.</a:t>
            </a:r>
            <a:r>
              <a:rPr lang="ru-RU" dirty="0"/>
              <a:t/>
            </a:r>
            <a:br>
              <a:rPr lang="ru-RU" dirty="0"/>
            </a:br>
            <a:endParaRPr lang="ru-RU" dirty="0"/>
          </a:p>
        </p:txBody>
      </p:sp>
      <p:pic>
        <p:nvPicPr>
          <p:cNvPr id="4" name="Объект 3">
            <a:extLst>
              <a:ext uri="{FF2B5EF4-FFF2-40B4-BE49-F238E27FC236}">
                <a16:creationId xmlns:a16="http://schemas.microsoft.com/office/drawing/2014/main" id="{19ECB0CA-7B3B-47FD-9F53-BB9C29D0864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6050"/>
            <a:ext cx="9144000" cy="5441949"/>
          </a:xfrm>
          <a:prstGeom prst="rect">
            <a:avLst/>
          </a:prstGeom>
          <a:noFill/>
          <a:ln>
            <a:noFill/>
          </a:ln>
        </p:spPr>
      </p:pic>
    </p:spTree>
    <p:extLst>
      <p:ext uri="{BB962C8B-B14F-4D97-AF65-F5344CB8AC3E}">
        <p14:creationId xmlns:p14="http://schemas.microsoft.com/office/powerpoint/2010/main" val="347491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0A24A8-3402-483B-8206-EEE7C829D288}"/>
              </a:ext>
            </a:extLst>
          </p:cNvPr>
          <p:cNvSpPr>
            <a:spLocks noGrp="1"/>
          </p:cNvSpPr>
          <p:nvPr>
            <p:ph type="title"/>
          </p:nvPr>
        </p:nvSpPr>
        <p:spPr/>
        <p:txBody>
          <a:bodyPr/>
          <a:lstStyle/>
          <a:p>
            <a:endParaRPr lang="ru-RU"/>
          </a:p>
        </p:txBody>
      </p:sp>
      <p:pic>
        <p:nvPicPr>
          <p:cNvPr id="18434" name="Picture 2">
            <a:extLst>
              <a:ext uri="{FF2B5EF4-FFF2-40B4-BE49-F238E27FC236}">
                <a16:creationId xmlns:a16="http://schemas.microsoft.com/office/drawing/2014/main" id="{1A3E81F4-B1C4-4D87-850C-AF3E9AE343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71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75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BF224-6545-480C-90B2-46895B5C59C8}"/>
              </a:ext>
            </a:extLst>
          </p:cNvPr>
          <p:cNvSpPr>
            <a:spLocks noGrp="1"/>
          </p:cNvSpPr>
          <p:nvPr>
            <p:ph type="title"/>
          </p:nvPr>
        </p:nvSpPr>
        <p:spPr/>
        <p:txBody>
          <a:bodyPr/>
          <a:lstStyle/>
          <a:p>
            <a:r>
              <a:rPr lang="ru-RU" b="1" dirty="0"/>
              <a:t/>
            </a:r>
            <a:br>
              <a:rPr lang="ru-RU" b="1" dirty="0"/>
            </a:br>
            <a:r>
              <a:rPr lang="ru-RU" b="1" dirty="0"/>
              <a:t>Соедини начало и конец слова</a:t>
            </a:r>
            <a:r>
              <a:rPr lang="ru-RU" dirty="0"/>
              <a:t/>
            </a:r>
            <a:br>
              <a:rPr lang="ru-RU" dirty="0"/>
            </a:br>
            <a:endParaRPr lang="ru-RU" dirty="0"/>
          </a:p>
        </p:txBody>
      </p:sp>
      <p:sp>
        <p:nvSpPr>
          <p:cNvPr id="3" name="Объект 2">
            <a:extLst>
              <a:ext uri="{FF2B5EF4-FFF2-40B4-BE49-F238E27FC236}">
                <a16:creationId xmlns:a16="http://schemas.microsoft.com/office/drawing/2014/main" id="{FAE66227-83D3-4B2A-9440-A5B735804494}"/>
              </a:ext>
            </a:extLst>
          </p:cNvPr>
          <p:cNvSpPr>
            <a:spLocks noGrp="1"/>
          </p:cNvSpPr>
          <p:nvPr>
            <p:ph idx="1"/>
          </p:nvPr>
        </p:nvSpPr>
        <p:spPr/>
        <p:txBody>
          <a:bodyPr/>
          <a:lstStyle/>
          <a:p>
            <a:r>
              <a:rPr lang="ru-RU" sz="4000" b="1" dirty="0"/>
              <a:t>             </a:t>
            </a:r>
            <a:r>
              <a:rPr lang="ru-RU" sz="4000" b="1" dirty="0" err="1"/>
              <a:t>Пе</a:t>
            </a:r>
            <a:r>
              <a:rPr lang="ru-RU" sz="4000" b="1" dirty="0"/>
              <a:t>           яс</a:t>
            </a:r>
          </a:p>
          <a:p>
            <a:r>
              <a:rPr lang="ru-RU" sz="4000" b="1" dirty="0"/>
              <a:t>             </a:t>
            </a:r>
            <a:r>
              <a:rPr lang="ru-RU" sz="4000" b="1" dirty="0" err="1"/>
              <a:t>Са</a:t>
            </a:r>
            <a:r>
              <a:rPr lang="ru-RU" sz="4000" b="1" dirty="0"/>
              <a:t>          </a:t>
            </a:r>
            <a:r>
              <a:rPr lang="ru-RU" sz="4000" b="1" dirty="0" err="1"/>
              <a:t>чер</a:t>
            </a:r>
            <a:endParaRPr lang="ru-RU" sz="4000" b="1" dirty="0"/>
          </a:p>
          <a:p>
            <a:r>
              <a:rPr lang="ru-RU" sz="4000" b="1" dirty="0"/>
              <a:t>             По           </a:t>
            </a:r>
            <a:r>
              <a:rPr lang="ru-RU" sz="4000" b="1" dirty="0" err="1"/>
              <a:t>пог</a:t>
            </a:r>
            <a:endParaRPr lang="ru-RU" sz="4000" b="1" dirty="0"/>
          </a:p>
          <a:p>
            <a:r>
              <a:rPr lang="ru-RU" sz="4000" b="1" dirty="0"/>
              <a:t>              </a:t>
            </a:r>
            <a:r>
              <a:rPr lang="ru-RU" sz="4000" b="1" dirty="0" err="1"/>
              <a:t>Ру</a:t>
            </a:r>
            <a:r>
              <a:rPr lang="ru-RU" sz="4000" b="1" dirty="0"/>
              <a:t>          нал</a:t>
            </a:r>
          </a:p>
          <a:p>
            <a:r>
              <a:rPr lang="ru-RU" sz="4000" b="1" dirty="0"/>
              <a:t>              </a:t>
            </a:r>
            <a:r>
              <a:rPr lang="ru-RU" sz="4000" b="1" dirty="0" err="1"/>
              <a:t>Ве</a:t>
            </a:r>
            <a:r>
              <a:rPr lang="ru-RU" sz="4000" b="1" dirty="0"/>
              <a:t>          чей</a:t>
            </a:r>
          </a:p>
          <a:p>
            <a:endParaRPr lang="ru-RU" dirty="0"/>
          </a:p>
        </p:txBody>
      </p:sp>
    </p:spTree>
    <p:extLst>
      <p:ext uri="{BB962C8B-B14F-4D97-AF65-F5344CB8AC3E}">
        <p14:creationId xmlns:p14="http://schemas.microsoft.com/office/powerpoint/2010/main" val="2777630249"/>
      </p:ext>
    </p:extLst>
  </p:cSld>
  <p:clrMapOvr>
    <a:masterClrMapping/>
  </p:clrMapOvr>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571</TotalTime>
  <Words>517</Words>
  <Application>Microsoft Office PowerPoint</Application>
  <PresentationFormat>Экран (4:3)</PresentationFormat>
  <Paragraphs>78</Paragraphs>
  <Slides>48</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48</vt:i4>
      </vt:variant>
    </vt:vector>
  </HeadingPairs>
  <TitlesOfParts>
    <vt:vector size="57" baseType="lpstr">
      <vt:lpstr>Arial</vt:lpstr>
      <vt:lpstr>Calibri</vt:lpstr>
      <vt:lpstr>Calibri Light</vt:lpstr>
      <vt:lpstr>Courier New</vt:lpstr>
      <vt:lpstr>DejaVu Sans</vt:lpstr>
      <vt:lpstr>Times New Roman</vt:lpstr>
      <vt:lpstr>Тема Office</vt:lpstr>
      <vt:lpstr>1_Тема Office</vt:lpstr>
      <vt:lpstr>2_Тема Office</vt:lpstr>
      <vt:lpstr> «Приёмы работы над формированием читательской грамотности»</vt:lpstr>
      <vt:lpstr>Понятие «читательская грамотность»</vt:lpstr>
      <vt:lpstr>Презентация PowerPoint</vt:lpstr>
      <vt:lpstr>Презентация PowerPoint</vt:lpstr>
      <vt:lpstr>     Динамика нарастания сложности: 1. Найди лишнюю букву: а, о, в, у, и 2. Найди лишний слог: бо, но, ро, мы, со, ко </vt:lpstr>
      <vt:lpstr>Презентация PowerPoint</vt:lpstr>
      <vt:lpstr>Систематическая работа с такими таблицами даёт возможность развить у детей боковое зрение, которое так необходимо для развития поля видения. </vt:lpstr>
      <vt:lpstr>Презентация PowerPoint</vt:lpstr>
      <vt:lpstr> Соедини начало и конец слова </vt:lpstr>
      <vt:lpstr>Презентация PowerPoint</vt:lpstr>
      <vt:lpstr>Прочитай слова наоборот. </vt:lpstr>
      <vt:lpstr>Найди и прочитай 8 слов, в которых все буквы О</vt:lpstr>
      <vt:lpstr>1.Найди и прочитай 6 слов, начинающихся с буквы А</vt:lpstr>
      <vt:lpstr>Найди и прочитай 6 слов, в которых все буквы А</vt:lpstr>
      <vt:lpstr> Прочитай слова без лишнего слога </vt:lpstr>
      <vt:lpstr>В каждой строчке найди 5 слов</vt:lpstr>
      <vt:lpstr>. Слово упало и разлетелось на кусочки. Помогите - вновь из букв его сложите: </vt:lpstr>
      <vt:lpstr>Мы обычные слова,  Всех нас знает каждый.  Мы содержим буквы А Но сегодня  - ну и ну!- Все они сбежали. </vt:lpstr>
      <vt:lpstr>Презентация PowerPoint</vt:lpstr>
      <vt:lpstr>Презентация PowerPoint</vt:lpstr>
      <vt:lpstr>Презентация PowerPoint</vt:lpstr>
      <vt:lpstr>Читай только первые слоги. Какие слова получились? </vt:lpstr>
      <vt:lpstr>Работа по таблицам Шульте расширение центрального поля зрения; выработка навыков использования периферического зрения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Прием «Словарики»</vt:lpstr>
      <vt:lpstr>Презентация PowerPoint</vt:lpstr>
      <vt:lpstr>Приём «Толстые» и «тонкие» вопросы</vt:lpstr>
      <vt:lpstr>Вывод:  Давая возможность ребёнку работать с текстом, преобразовывать его, обсуждать, делать выводы, мы способствуем развитию логического мышления, письменной и устной речи, тем самым формируем  читательскую грамотность  </vt:lpstr>
      <vt:lpstr>              1) В Китае придумали автобус будущего. 2) Двигаться он будет над другими машинами, что позволит ему избежать пробок. 3) Это двухъярусный автобус. 4) Его верхний уровень предназначен для пассажиров, а под автобусом, как через тоннель, сможет проезжать легковой транспорт. 5) Высота автобуса составит 4 метра, ширина 6 метров, а длина — 30 метров.6) Ехать на нём сможет одновременно 1200 человек. 7) Для высадки и посадки пассажиров будут использоваться выдвижные лестницы. 8) В аварийной ситуации пассажиры смогут покинуть верхний ярус автобуса по надувному трапу. 9) Новый автобус работает на электричестве и солнечной энергии. 10) Передвигаться автобус будущего будет по рельсам, которые установят на обочинах дорог. 11) За ним будет двигаться зарядное устройство. 12) Для парковки автобуса не потребуются специальные стоянки. 13) Он заночует на остановке, и это не будет мешать дорожному движению.</vt:lpstr>
      <vt:lpstr>Презентация PowerPoint</vt:lpstr>
      <vt:lpstr>Презентация PowerPoint</vt:lpstr>
      <vt:lpstr>О чём можно узнать из текста? Выбери два правильных ответа.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Надежда Симаева</cp:lastModifiedBy>
  <cp:revision>104</cp:revision>
  <dcterms:created xsi:type="dcterms:W3CDTF">2016-01-31T07:22:59Z</dcterms:created>
  <dcterms:modified xsi:type="dcterms:W3CDTF">2025-06-08T23:03:56Z</dcterms:modified>
</cp:coreProperties>
</file>