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5" r:id="rId2"/>
    <p:sldId id="286" r:id="rId3"/>
    <p:sldId id="287" r:id="rId4"/>
    <p:sldId id="317" r:id="rId5"/>
    <p:sldId id="291" r:id="rId6"/>
    <p:sldId id="294" r:id="rId7"/>
    <p:sldId id="308" r:id="rId8"/>
    <p:sldId id="313" r:id="rId9"/>
    <p:sldId id="321" r:id="rId10"/>
    <p:sldId id="309" r:id="rId11"/>
    <p:sldId id="323" r:id="rId12"/>
    <p:sldId id="299" r:id="rId13"/>
    <p:sldId id="325" r:id="rId14"/>
    <p:sldId id="301" r:id="rId15"/>
    <p:sldId id="303" r:id="rId16"/>
    <p:sldId id="304" r:id="rId17"/>
    <p:sldId id="305" r:id="rId18"/>
    <p:sldId id="295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2" y="3891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8EF6-E9E3-4F41-80B5-F504317E37F1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3B96-CC49-4FFD-B8B6-025214465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879C-38E9-45FB-A227-B6B5BDADF5D8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1A14-98AC-40B7-B139-C119A866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b="1" dirty="0" smtClean="0"/>
              <a:t>Кабардино-Балкарская Республика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Государственное бюджетное профессиональное образовательное учреждение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«Кабардино-Балкарский автомобильно-дорожный колледж»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МАТЕРИАЛЫ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 открытому уроку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ОП. 03 «Электротехника и электроника»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b="1" dirty="0" smtClean="0"/>
              <a:t>Тема урока: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«Физические основы электроники»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«Методическая тема: «Внедрение в учебный процесс форм и методов активизации познавательной деятельности студентов с целью выработки у них профессионально значимых качеств»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преподаватель общетехнических дисциплин </a:t>
            </a:r>
            <a:r>
              <a:rPr lang="ru-RU" b="1" i="1" u="sng" dirty="0" err="1" smtClean="0"/>
              <a:t>Бобылева</a:t>
            </a:r>
            <a:r>
              <a:rPr lang="ru-RU" b="1" i="1" u="sng" dirty="0" smtClean="0"/>
              <a:t> Т.Н.</a:t>
            </a:r>
            <a:r>
              <a:rPr lang="ru-RU" b="1" u="sng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Нальчик, 2025 г.</a:t>
            </a:r>
            <a:endParaRPr lang="ru-RU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замечательные свойства полупроводниковых приборов и их недостатки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Можно указать также и такие замечательные свойства полупроводниковых приборов, как большую механическую прочность и устойчивость к толчкам и вибрациям, чрезвычайно высокий коэффициент полезного действия (до 99%). Наконец, полупровод­ники выгодно отличаются от ламповых приборов также и сроком службы. Если срок службы электронной лампы определяется в основном временем действия катода, которое не превышает 1000—2000 часов, то полупроводниковые приборы при нормальной эксплуатации могут работать в течение сотен тысяч часов. </a:t>
            </a:r>
          </a:p>
          <a:p>
            <a:r>
              <a:rPr lang="ru-RU" b="1" i="1" dirty="0" smtClean="0"/>
              <a:t>К недостаткам полупроводниковых приборов следует отнести зависимость их характеристик от температуры и от некоторых других факторов, однако при конструировании радиоаппаратуры эти недостатки учитываются и в значительной степени компен­сируются.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полупроводниковые материалы</a:t>
            </a:r>
            <a:br>
              <a:rPr lang="ru-RU" sz="2800" b="1" dirty="0" smtClean="0"/>
            </a:br>
            <a:r>
              <a:rPr lang="ru-RU" sz="2200" b="1" i="1" dirty="0" smtClean="0"/>
              <a:t>германий, кремний, селен, теллур, мышьяк, огромное количество сплавов и химических соединений.  </a:t>
            </a:r>
            <a:br>
              <a:rPr lang="ru-RU" sz="2200" b="1" i="1" dirty="0" smtClean="0"/>
            </a:br>
            <a:r>
              <a:rPr lang="ru-RU" sz="2200" b="1" i="1" dirty="0" smtClean="0"/>
              <a:t>В изготовлении радиоприборов наибольшее распространение получили 4-х валентные германий </a:t>
            </a:r>
            <a:r>
              <a:rPr lang="ru-RU" sz="2200" b="1" i="1" dirty="0" err="1" smtClean="0"/>
              <a:t>Ge</a:t>
            </a:r>
            <a:r>
              <a:rPr lang="ru-RU" sz="2200" b="1" i="1" dirty="0" smtClean="0"/>
              <a:t> и кремний </a:t>
            </a:r>
            <a:r>
              <a:rPr lang="ru-RU" sz="2200" b="1" i="1" dirty="0" err="1" smtClean="0"/>
              <a:t>Si</a:t>
            </a:r>
            <a:r>
              <a:rPr lang="ru-RU" sz="2200" b="1" i="1" dirty="0" smtClean="0"/>
              <a:t>.</a:t>
            </a:r>
            <a:endParaRPr lang="ru-RU" sz="2200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508" y="1844675"/>
            <a:ext cx="6206984" cy="31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Так как на внешней оболочке атома германия находится четыре электрона, то получается, что каждый атом связан с соседними четырьмя атомами с помощью восьми электронов</a:t>
            </a:r>
          </a:p>
          <a:p>
            <a:pPr algn="ctr"/>
            <a:r>
              <a:rPr lang="ru-RU" b="1" i="1" dirty="0" smtClean="0"/>
              <a:t>В этих условиях в кристалле германия нет свободных электронов</a:t>
            </a:r>
            <a:r>
              <a:rPr lang="ru-RU" dirty="0" smtClean="0"/>
              <a:t>.</a:t>
            </a:r>
            <a:endParaRPr lang="ru-RU" b="1" i="1" dirty="0" smtClean="0"/>
          </a:p>
          <a:p>
            <a:pPr algn="ctr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Понятие об электронной и дырочной проводимости.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полупроводниковый материал, имеющий одновременно два вида проводимости, не может быть использован для изготовления полупроводниковых приборов. </a:t>
            </a:r>
          </a:p>
          <a:p>
            <a:r>
              <a:rPr lang="ru-RU" b="1" i="1" dirty="0" smtClean="0"/>
              <a:t>Для практических целей нужно, чтобы </a:t>
            </a:r>
            <a:r>
              <a:rPr lang="ru-RU" b="1" i="1" dirty="0" err="1" smtClean="0"/>
              <a:t>полупроводнико</a:t>
            </a:r>
            <a:r>
              <a:rPr lang="ru-RU" b="1" i="1" dirty="0" smtClean="0"/>
              <a:t> вое вещество имело какой-то определенный вид проводимости — электронную или дырочную.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Создание нужного вида проводимости достигается путем добавления к химически чистому полупроводнику определенных примесей. </a:t>
            </a:r>
          </a:p>
          <a:p>
            <a:r>
              <a:rPr lang="ru-RU" dirty="0" smtClean="0"/>
              <a:t>Так, например, </a:t>
            </a:r>
            <a:r>
              <a:rPr lang="ru-RU" i="1" dirty="0" smtClean="0"/>
              <a:t>если к германию добавить строго определенное количество сурьмы или мышьяка, то он будет иметь </a:t>
            </a:r>
            <a:r>
              <a:rPr lang="ru-RU" i="1" dirty="0" err="1" smtClean="0"/>
              <a:t>п-проводимость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получения </a:t>
            </a:r>
            <a:r>
              <a:rPr lang="ru-RU" b="1" i="1" dirty="0" err="1" smtClean="0"/>
              <a:t>р-проводимости</a:t>
            </a:r>
            <a:r>
              <a:rPr lang="ru-RU" b="1" i="1" dirty="0" smtClean="0"/>
              <a:t> к германию добавляют индий или галлий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Проводимость полупроводника, полученная путем добавления к полупроводнику какой-либо примеси, называется примесной проводимостью.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Понятие об электронной и дырочной проводимости.</a:t>
            </a:r>
            <a:br>
              <a:rPr lang="ru-RU" sz="2400" b="1" dirty="0" smtClean="0"/>
            </a:br>
            <a:r>
              <a:rPr lang="ru-RU" sz="2400" b="1" dirty="0" smtClean="0"/>
              <a:t>Механизм образования Р-Н перехода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 нагреве кристалла некоторые атомы теряют свои электроны. </a:t>
            </a:r>
            <a:r>
              <a:rPr lang="ru-RU" b="1" i="1" dirty="0" smtClean="0"/>
              <a:t>Но не­достаток в атоме электрона — отрицательной частицы — можно рассматривать как избыток положительного заряда. </a:t>
            </a:r>
            <a:r>
              <a:rPr lang="ru-RU" dirty="0" smtClean="0"/>
              <a:t>Поэтому   одновременно с появлением свободного электрона в полупроводнике возникает и свободный положительный заряд, на­зываемый</a:t>
            </a:r>
            <a:r>
              <a:rPr lang="ru-RU" i="1" dirty="0" smtClean="0"/>
              <a:t> </a:t>
            </a:r>
            <a:r>
              <a:rPr lang="ru-RU" b="1" i="1" dirty="0" smtClean="0"/>
              <a:t>дыркой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 	Подключим такой кристалл германия в электрическую цепь. </a:t>
            </a:r>
            <a:r>
              <a:rPr lang="ru-RU" b="1" i="1" dirty="0" smtClean="0"/>
              <a:t>Под действием приложенной разности потенциалов свободные электроны будут притягиваться к положительному полюсу источника и таким образом создавать ток в цепи.</a:t>
            </a:r>
            <a:r>
              <a:rPr lang="ru-RU" dirty="0" smtClean="0"/>
              <a:t> Проводимость, обусловленная перемещением электронов, называется </a:t>
            </a:r>
            <a:r>
              <a:rPr lang="ru-RU" b="1" i="1" dirty="0" smtClean="0"/>
              <a:t>электронной, или «</a:t>
            </a:r>
            <a:r>
              <a:rPr lang="ru-RU" b="1" i="1" dirty="0" err="1" smtClean="0"/>
              <a:t>п-проводимостью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Одновременно </a:t>
            </a:r>
            <a:r>
              <a:rPr lang="ru-RU" b="1" i="1" dirty="0" smtClean="0"/>
              <a:t>с движением свободных электронов в кристал­ле происходит перемещение дырок в обратном направлении,</a:t>
            </a:r>
            <a:r>
              <a:rPr lang="ru-RU" dirty="0" smtClean="0"/>
              <a:t> то есть к отрицательному полюсу источника тока. </a:t>
            </a:r>
            <a:r>
              <a:rPr lang="ru-RU" b="1" i="1" dirty="0" smtClean="0"/>
              <a:t>При этом также создается ток. Проводимость германия, вызванная движением дырок, называется дырочной, или </a:t>
            </a:r>
            <a:r>
              <a:rPr lang="ru-RU" b="1" i="1" dirty="0" err="1" smtClean="0"/>
              <a:t>р-проводимостью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Образование </a:t>
            </a:r>
            <a:r>
              <a:rPr lang="ru-RU" sz="2800" b="1" dirty="0"/>
              <a:t>и свойства </a:t>
            </a:r>
            <a:r>
              <a:rPr lang="en-US" sz="2800" b="1" i="1" dirty="0"/>
              <a:t>p</a:t>
            </a:r>
            <a:r>
              <a:rPr lang="ru-RU" sz="2800" b="1" i="1" dirty="0"/>
              <a:t>-</a:t>
            </a:r>
            <a:r>
              <a:rPr lang="en-US" sz="2800" b="1" i="1" dirty="0"/>
              <a:t>n</a:t>
            </a:r>
            <a:r>
              <a:rPr lang="ru-RU" sz="2800" b="1" dirty="0"/>
              <a:t>-перехода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3444" t="7692" r="22614" b="25000"/>
          <a:stretch>
            <a:fillRect/>
          </a:stretch>
        </p:blipFill>
        <p:spPr bwMode="auto">
          <a:xfrm>
            <a:off x="827584" y="908720"/>
            <a:ext cx="736411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348880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Соединим два кристалла германия, один из которых имеет </a:t>
            </a:r>
            <a:r>
              <a:rPr lang="en-US" sz="2000" dirty="0" smtClean="0"/>
              <a:t>n</a:t>
            </a:r>
            <a:r>
              <a:rPr lang="ru-RU" sz="2000" dirty="0" smtClean="0"/>
              <a:t>-проводимость, а другой — </a:t>
            </a:r>
            <a:r>
              <a:rPr lang="en-US" sz="2000" dirty="0" smtClean="0"/>
              <a:t>p</a:t>
            </a:r>
            <a:r>
              <a:rPr lang="ru-RU" sz="2000" dirty="0" smtClean="0"/>
              <a:t>-проводимость  </a:t>
            </a:r>
          </a:p>
          <a:p>
            <a:r>
              <a:rPr lang="ru-RU" sz="2000" b="1" i="1" dirty="0" smtClean="0"/>
              <a:t>Под действием сил притяжения электроны из кристалла с 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-проводимостью переходят через контактную поверхность в кристалл с </a:t>
            </a:r>
            <a:r>
              <a:rPr lang="ru-RU" sz="2000" b="1" i="1" dirty="0" err="1" smtClean="0"/>
              <a:t>р-проводимостыо</a:t>
            </a:r>
            <a:r>
              <a:rPr lang="ru-RU" sz="2000" b="1" i="1" dirty="0" smtClean="0"/>
              <a:t> и занимают места дырок. Аналогично дырки из кристалла </a:t>
            </a:r>
            <a:r>
              <a:rPr lang="ru-RU" sz="2000" b="1" i="1" dirty="0" err="1" smtClean="0"/>
              <a:t>р</a:t>
            </a:r>
            <a:r>
              <a:rPr lang="ru-RU" sz="2000" b="1" i="1" dirty="0" smtClean="0"/>
              <a:t> переходят в кристалл 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 и занимают места элек­тронов. В результате такого перемещения зарядов по обе стороны контактной поверхности создается слой, не имеющий ни свободных электронов, ни дырок</a:t>
            </a:r>
          </a:p>
          <a:p>
            <a:r>
              <a:rPr lang="ru-RU" sz="2000" b="1" i="1" dirty="0" smtClean="0"/>
              <a:t>Этот слой толщиной в тысяч­ные доли миллиметра благодаря отсутствию свободных зарядов не способен проводить электрический ток и поэтому является диэлектриком. Он называется запорным слоем, или  </a:t>
            </a:r>
            <a:r>
              <a:rPr lang="en-US" sz="2000" b="1" i="1" dirty="0" smtClean="0"/>
              <a:t>p</a:t>
            </a:r>
            <a:r>
              <a:rPr lang="ru-RU" sz="2000" b="1" i="1" dirty="0" smtClean="0"/>
              <a:t>-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 -переходом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 Схемы включения </a:t>
            </a:r>
            <a:r>
              <a:rPr lang="en-US" sz="3100" b="1" i="1" dirty="0" smtClean="0"/>
              <a:t>p</a:t>
            </a:r>
            <a:r>
              <a:rPr lang="ru-RU" sz="3100" b="1" i="1" dirty="0" smtClean="0"/>
              <a:t>-</a:t>
            </a:r>
            <a:r>
              <a:rPr lang="en-US" sz="3100" b="1" i="1" dirty="0" smtClean="0"/>
              <a:t>n</a:t>
            </a:r>
            <a:r>
              <a:rPr lang="ru-RU" sz="3100" b="1" dirty="0" smtClean="0"/>
              <a:t>-перехода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20588"/>
          <a:stretch>
            <a:fillRect/>
          </a:stretch>
        </p:blipFill>
        <p:spPr bwMode="auto">
          <a:xfrm>
            <a:off x="457200" y="908721"/>
            <a:ext cx="67070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520" y="2719610"/>
            <a:ext cx="8568952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Подключаем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Положительный полюс источника тока подключен к кристаллу с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-проводимостью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отрицательный полюс источника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кристаллу с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-проводимостью.  Электроны кристалла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будут отталкиваться от отрицательного полюса источника и смещаться к запорному слою. Точно так же дырки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кристалле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отталкиваются от положитель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ного полюса источника тока и смещаются к запорному слою. В результате этого перемещения толщина запорного слоя умень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шается настолько, что под действием приложенной разности по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тенциалов он начинает проводить ток.   Подобное включе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ние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-перехода называется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прямым,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пропускным,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ток, текущий через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-переход, получил название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прямого тока.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изменим полярность источника тока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. Свободные электроны, находящиеся в кристалле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притягиваться к положительному полюсу источника тока, а дырки кристалла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отрицательному полюсу.  А так как запорный слой имеет свойства диэлектрика, то понятно, что ток через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-переход проходить не сможет.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Вывод! Электрический ток полупроводников обуславливается движением свободных электронов и так называемых "дырок".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Важнейшее свойство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полупроводников – односторонняя  проводимость в месте спайки. Эта спайка называется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p-n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переходом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100" b="1" dirty="0" err="1" smtClean="0"/>
              <a:t>Примесная</a:t>
            </a:r>
            <a:r>
              <a:rPr lang="ru-RU" sz="3100" b="1" dirty="0" smtClean="0"/>
              <a:t> проводимость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sz="8000" dirty="0" smtClean="0"/>
              <a:t>В чистом проводнике число свободных электронов и дырок одинаково.</a:t>
            </a:r>
          </a:p>
          <a:p>
            <a:r>
              <a:rPr lang="ru-RU" sz="8000" dirty="0" smtClean="0"/>
              <a:t>Добавляя примеси, можно получить полупроводник с преобладанием электронной или дырочной проводимостью.</a:t>
            </a:r>
          </a:p>
          <a:p>
            <a:pPr lvl="0"/>
            <a:r>
              <a:rPr lang="ru-RU" sz="8000" b="1" dirty="0" err="1" smtClean="0"/>
              <a:t>донорные</a:t>
            </a:r>
            <a:r>
              <a:rPr lang="ru-RU" sz="8000" b="1" dirty="0" smtClean="0"/>
              <a:t> примеси</a:t>
            </a:r>
            <a:r>
              <a:rPr lang="ru-RU" sz="8000" dirty="0" smtClean="0"/>
              <a:t> – пятивалентные элементы, легко отдающие электроны (</a:t>
            </a:r>
            <a:r>
              <a:rPr lang="ru-RU" sz="8000" dirty="0" err="1" smtClean="0"/>
              <a:t>As</a:t>
            </a:r>
            <a:r>
              <a:rPr lang="ru-RU" sz="8000" dirty="0" smtClean="0"/>
              <a:t>, P) обеспечивают количественное преимущество электронов над дырками, создающие проводимость </a:t>
            </a:r>
            <a:r>
              <a:rPr lang="ru-RU" sz="8000" dirty="0" err="1" smtClean="0"/>
              <a:t>n</a:t>
            </a:r>
            <a:r>
              <a:rPr lang="ru-RU" sz="8000" dirty="0" smtClean="0"/>
              <a:t> – типа;</a:t>
            </a:r>
          </a:p>
          <a:p>
            <a:pPr lvl="0"/>
            <a:r>
              <a:rPr lang="ru-RU" sz="8000" b="1" dirty="0" smtClean="0"/>
              <a:t>акцепторные примеси</a:t>
            </a:r>
            <a:r>
              <a:rPr lang="ru-RU" sz="8000" dirty="0" smtClean="0"/>
              <a:t> – трёхвалентные элементы (</a:t>
            </a:r>
            <a:r>
              <a:rPr lang="ru-RU" sz="8000" dirty="0" err="1" smtClean="0"/>
              <a:t>In</a:t>
            </a:r>
            <a:r>
              <a:rPr lang="ru-RU" sz="8000" dirty="0" smtClean="0"/>
              <a:t>, B), принимающие свободные электроны, образуя дырки. Создаётся проводимость </a:t>
            </a:r>
            <a:r>
              <a:rPr lang="ru-RU" sz="8000" dirty="0" err="1" smtClean="0"/>
              <a:t>p</a:t>
            </a:r>
            <a:r>
              <a:rPr lang="ru-RU" sz="8000" dirty="0" smtClean="0"/>
              <a:t> – типа.</a:t>
            </a:r>
          </a:p>
          <a:p>
            <a:r>
              <a:rPr lang="ru-RU" sz="8000" b="1" i="1" dirty="0" smtClean="0"/>
              <a:t>При добавлении в</a:t>
            </a:r>
            <a:r>
              <a:rPr lang="ru-RU" sz="8000" dirty="0" smtClean="0"/>
              <a:t> 4-х валентный кристалл германия (кремния) добавить 5-ти валентный мышьяк (сурьму) то получим </a:t>
            </a:r>
            <a:r>
              <a:rPr lang="ru-RU" sz="8000" dirty="0" err="1" smtClean="0"/>
              <a:t>n</a:t>
            </a:r>
            <a:r>
              <a:rPr lang="ru-RU" sz="8000" dirty="0" smtClean="0"/>
              <a:t> - проводник.</a:t>
            </a:r>
          </a:p>
          <a:p>
            <a:r>
              <a:rPr lang="ru-RU" sz="8000" b="1" i="1" dirty="0" smtClean="0"/>
              <a:t>При добавлении 3-х валентного индия , получим </a:t>
            </a:r>
            <a:r>
              <a:rPr lang="ru-RU" sz="8000" b="1" i="1" dirty="0" err="1" smtClean="0"/>
              <a:t>р</a:t>
            </a:r>
            <a:r>
              <a:rPr lang="ru-RU" sz="8000" b="1" i="1" dirty="0" smtClean="0"/>
              <a:t> - проводник</a:t>
            </a:r>
            <a:r>
              <a:rPr lang="ru-RU" sz="8000" dirty="0" smtClean="0"/>
              <a:t>.</a:t>
            </a:r>
          </a:p>
          <a:p>
            <a:pPr lvl="0"/>
            <a:r>
              <a:rPr lang="ru-RU" sz="8000" dirty="0" smtClean="0"/>
              <a:t>Когда "плюс" источника соединен с </a:t>
            </a:r>
            <a:r>
              <a:rPr lang="ru-RU" sz="8000" dirty="0" err="1" smtClean="0"/>
              <a:t>р</a:t>
            </a:r>
            <a:r>
              <a:rPr lang="ru-RU" sz="8000" dirty="0" smtClean="0"/>
              <a:t>- областью, говорят что переход включен в прямом направлении, а когда минус источника тока соединен с </a:t>
            </a:r>
            <a:r>
              <a:rPr lang="ru-RU" sz="8000" dirty="0" err="1" smtClean="0"/>
              <a:t>р</a:t>
            </a:r>
            <a:r>
              <a:rPr lang="ru-RU" sz="8000" dirty="0" smtClean="0"/>
              <a:t>- областью, переход включен в обратном направлении.</a:t>
            </a:r>
          </a:p>
          <a:p>
            <a:pPr lvl="0"/>
            <a:r>
              <a:rPr lang="ru-RU" sz="8000" dirty="0" smtClean="0"/>
              <a:t>Одностороння проводимость </a:t>
            </a:r>
            <a:r>
              <a:rPr lang="ru-RU" sz="8000" dirty="0" err="1" smtClean="0"/>
              <a:t>р</a:t>
            </a:r>
            <a:r>
              <a:rPr lang="ru-RU" sz="8000" dirty="0" smtClean="0"/>
              <a:t> и </a:t>
            </a:r>
            <a:r>
              <a:rPr lang="ru-RU" sz="8000" dirty="0" err="1" smtClean="0"/>
              <a:t>n</a:t>
            </a:r>
            <a:r>
              <a:rPr lang="ru-RU" sz="8000" dirty="0" smtClean="0"/>
              <a:t> перехода является основой действия полупроводниковых диодов, транзисторов и др.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50106"/>
          </a:xfrm>
        </p:spPr>
        <p:txBody>
          <a:bodyPr>
            <a:normAutofit/>
          </a:bodyPr>
          <a:lstStyle/>
          <a:p>
            <a:r>
              <a:rPr lang="ru-RU" sz="3100" b="1" i="1" dirty="0" smtClean="0"/>
              <a:t>Интегральная микросхема (ИМС</a:t>
            </a:r>
            <a:r>
              <a:rPr lang="ru-RU" b="1" i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Важнейшей технологией микроэлектроники является интегральная технология, позволяющая на одной пластине создавать группы электрически соединенных между собой элементов.</a:t>
            </a:r>
          </a:p>
          <a:p>
            <a:endParaRPr lang="ru-RU" dirty="0"/>
          </a:p>
        </p:txBody>
      </p:sp>
      <p:pic>
        <p:nvPicPr>
          <p:cNvPr id="4" name="Рисунок 3" descr="http://files.emkelektron.webnode.com/200000684-2123a221df/Микросхем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Историческая справка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6" name="docshapegroup28"/>
          <p:cNvGrpSpPr>
            <a:grpSpLocks/>
          </p:cNvGrpSpPr>
          <p:nvPr/>
        </p:nvGrpSpPr>
        <p:grpSpPr bwMode="auto">
          <a:xfrm>
            <a:off x="1043608" y="2852936"/>
            <a:ext cx="7128792" cy="2736304"/>
            <a:chOff x="0" y="0"/>
            <a:chExt cx="6034" cy="2730"/>
          </a:xfrm>
        </p:grpSpPr>
        <p:pic>
          <p:nvPicPr>
            <p:cNvPr id="1029" name="docshape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9"/>
              <a:ext cx="2283" cy="2339"/>
            </a:xfrm>
            <a:prstGeom prst="rect">
              <a:avLst/>
            </a:prstGeom>
            <a:noFill/>
          </p:spPr>
        </p:pic>
        <p:pic>
          <p:nvPicPr>
            <p:cNvPr id="1028" name="docshape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9" y="0"/>
              <a:ext cx="3765" cy="2275"/>
            </a:xfrm>
            <a:prstGeom prst="rect">
              <a:avLst/>
            </a:prstGeom>
            <a:noFill/>
          </p:spPr>
        </p:pic>
        <p:sp>
          <p:nvSpPr>
            <p:cNvPr id="1027" name="docshape31"/>
            <p:cNvSpPr txBox="1">
              <a:spLocks noChangeArrowheads="1"/>
            </p:cNvSpPr>
            <p:nvPr/>
          </p:nvSpPr>
          <p:spPr bwMode="auto">
            <a:xfrm>
              <a:off x="2929" y="2280"/>
              <a:ext cx="2190" cy="435"/>
            </a:xfrm>
            <a:prstGeom prst="rect">
              <a:avLst/>
            </a:prstGeom>
            <a:noFill/>
            <a:ln w="19050">
              <a:solidFill>
                <a:srgbClr val="00AF5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«Диод Флеминга»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15616" y="-514652"/>
            <a:ext cx="748883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в мире диод был сконструирован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англичанином Джоном Флемингом.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Патент на изобретение двухэлектродной лампы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«Диода Флеминга» был выдан 16 января 1904 года.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19406" y="-5680681"/>
            <a:ext cx="7705186" cy="1181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лампы служили не одно десятилетие,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 не были заменены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твердотелые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полупроводниковые диоды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Движение электрических зарядов в электрическом и магнитном полях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8871"/>
          <a:stretch>
            <a:fillRect/>
          </a:stretch>
        </p:blipFill>
        <p:spPr bwMode="auto">
          <a:xfrm>
            <a:off x="971600" y="1628801"/>
            <a:ext cx="691276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536" y="-5621377"/>
            <a:ext cx="8568952" cy="121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электронных лампах и других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электровакуумных приборах</a:t>
            </a: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электрический ток создается за счет движения электронов в вакууме.</a:t>
            </a: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в проводнике электроны движутся за счет разности </a:t>
            </a: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потенциалов на его концах, то в вакууме их можно </a:t>
            </a: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заставить перемещаться под действием сил </a:t>
            </a:r>
          </a:p>
          <a:p>
            <a:pPr marL="0" marR="0" lvl="0" indent="527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электрического или магнитного поля.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Создание запаса свободных электронов называется электронной эмиссией.  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Т</a:t>
            </a:r>
            <a:r>
              <a:rPr lang="ru-RU" sz="2000" b="1" i="1" dirty="0" smtClean="0"/>
              <a:t>ермоэлектронная эмиссия. </a:t>
            </a:r>
            <a:r>
              <a:rPr lang="ru-RU" sz="2000" i="1" dirty="0" smtClean="0"/>
              <a:t>Если   металл нагреть, </a:t>
            </a:r>
            <a:r>
              <a:rPr lang="ru-RU" sz="2000" i="1" dirty="0" err="1" smtClean="0"/>
              <a:t>токолебательные</a:t>
            </a:r>
            <a:r>
              <a:rPr lang="ru-RU" sz="2000" i="1" dirty="0" smtClean="0"/>
              <a:t> движения атомов усиливаются, увеличивается энергия электронов и часть из них способна ото­рваться с поверхности металла. Это явление и называется термо­электронной эмиссией.</a:t>
            </a: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Фотоэлектронная эмиссия.</a:t>
            </a:r>
            <a:r>
              <a:rPr lang="ru-RU" sz="2000" dirty="0" smtClean="0"/>
              <a:t>  </a:t>
            </a:r>
            <a:r>
              <a:rPr lang="ru-RU" sz="2000" i="1" dirty="0" smtClean="0"/>
              <a:t>Если направить на поверхность металла луч света - по­ток световых частиц — фотонов, летящих со скоростью 300 000 км/сек., то ударяясь о поверхность металла, фотоны выби­вают из нее свободные электроны.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4005064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Катодом</a:t>
            </a:r>
            <a:r>
              <a:rPr lang="ru-RU" dirty="0" smtClean="0"/>
              <a:t> называется устройство, предназначенное для созда­ния электронной эмиссии.  .Простейший катод (рис. 164, а) состоит из вольфрамовой ни­ти, закрепленной в держателях.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>ЭЛЕКТРОВАКУУМНЫЕ ПРИБОРЫ И ИХ ПРИМЕНЕНИЕ</a:t>
            </a:r>
            <a:r>
              <a:rPr lang="ru-RU" b="1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700" b="1" i="1" dirty="0" smtClean="0"/>
              <a:t> Двухэлектродная лампа</a:t>
            </a:r>
            <a:br>
              <a:rPr lang="ru-RU" sz="2700" b="1" i="1" dirty="0" smtClean="0"/>
            </a:br>
            <a:r>
              <a:rPr lang="ru-RU" sz="2700" dirty="0" smtClean="0"/>
              <a:t>Первый электронный прибор — двухэлектродная вакуумная лампа — был создан еще в</a:t>
            </a:r>
            <a:r>
              <a:rPr lang="en-US" sz="2700" dirty="0" smtClean="0"/>
              <a:t> </a:t>
            </a:r>
            <a:r>
              <a:rPr lang="ru-RU" sz="2700" dirty="0" smtClean="0"/>
              <a:t>начале </a:t>
            </a:r>
            <a:r>
              <a:rPr lang="en-US" sz="2700" dirty="0" smtClean="0"/>
              <a:t>IX</a:t>
            </a:r>
            <a:r>
              <a:rPr lang="ru-RU" sz="2700" dirty="0" smtClean="0"/>
              <a:t>   века.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73016"/>
            <a:ext cx="17116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988840"/>
            <a:ext cx="8004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Основными частями двухэлектродной лампы являются катод (2) прямого или косвенного накала и анод.(3)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214554"/>
            <a:ext cx="43924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Двух­электродные лампы выполняют функцию выпрямления переменного тока.</a:t>
            </a:r>
          </a:p>
          <a:p>
            <a:pPr algn="ctr"/>
            <a:r>
              <a:rPr lang="ru-RU" sz="2000" b="1" dirty="0" smtClean="0"/>
              <a:t> В двухэлектродной лампе электроны могут двигаться только от катода к аноду, или, иными словами, ток через диод возможен только от анода к катоду. В этом и состоит принцип односторонней проводимости двухэлектродной лампы</a:t>
            </a:r>
            <a:r>
              <a:rPr lang="ru-RU" sz="2000" dirty="0" smtClean="0"/>
              <a:t>.</a:t>
            </a:r>
            <a:endParaRPr lang="ru-RU" sz="20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err="1" smtClean="0"/>
              <a:t>Трехэлектродная</a:t>
            </a:r>
            <a:r>
              <a:rPr lang="ru-RU" sz="3100" b="1" i="1" dirty="0" smtClean="0"/>
              <a:t> лампа</a:t>
            </a:r>
            <a:br>
              <a:rPr lang="ru-RU" sz="3100" b="1" i="1" dirty="0" smtClean="0"/>
            </a:br>
            <a:r>
              <a:rPr lang="ru-RU" sz="3100" b="1" i="1" dirty="0" smtClean="0"/>
              <a:t> (триод)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endParaRPr lang="ru-RU" sz="31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46976"/>
          <a:stretch>
            <a:fillRect/>
          </a:stretch>
        </p:blipFill>
        <p:spPr bwMode="auto">
          <a:xfrm>
            <a:off x="457200" y="1848352"/>
            <a:ext cx="2314600" cy="38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В стеклянном баллоне смонтированы анод 1, катод </a:t>
            </a:r>
            <a:r>
              <a:rPr lang="ru-RU" sz="1800" b="1" dirty="0" err="1" smtClean="0"/>
              <a:t>ко­венного</a:t>
            </a:r>
            <a:r>
              <a:rPr lang="ru-RU" sz="1800" b="1" dirty="0" smtClean="0"/>
              <a:t> накала</a:t>
            </a:r>
            <a:r>
              <a:rPr lang="ru-RU" sz="1800" b="1" i="1" dirty="0" smtClean="0"/>
              <a:t> 2</a:t>
            </a:r>
            <a:r>
              <a:rPr lang="ru-RU" sz="1800" b="1" dirty="0" smtClean="0"/>
              <a:t> и управляющая сетка</a:t>
            </a:r>
            <a:r>
              <a:rPr lang="ru-RU" sz="1800" b="1" i="1" dirty="0" smtClean="0"/>
              <a:t> 3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348880"/>
            <a:ext cx="5873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управляющая сетка лампы является своеобразным регулятором анодного тока, так как изменение по­тенциала на сетке немедленно вызывает соответствующее изменение анодного тока.</a:t>
            </a:r>
            <a:r>
              <a:rPr lang="ru-RU" b="1" dirty="0" smtClean="0"/>
              <a:t> </a:t>
            </a:r>
          </a:p>
          <a:p>
            <a:pPr algn="ctr"/>
            <a:r>
              <a:rPr lang="ru-RU" b="1" i="1" dirty="0" smtClean="0"/>
              <a:t>Эти свойства триода позволяют использовать его для усиления слабых электрических </a:t>
            </a:r>
            <a:r>
              <a:rPr lang="ru-RU" b="1" i="1" dirty="0" err="1" smtClean="0"/>
              <a:t>колебанийв</a:t>
            </a:r>
            <a:r>
              <a:rPr lang="ru-RU" b="1" i="1" dirty="0" smtClean="0"/>
              <a:t> генераторах высокой частоты</a:t>
            </a:r>
          </a:p>
          <a:p>
            <a:pPr algn="ctr"/>
            <a:endParaRPr lang="ru-RU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flipV="1">
            <a:off x="-2700808" y="-511162"/>
            <a:ext cx="64807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65313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Основными частями генератора в. ч. (рис. 173) являются колебательный контур, составленный из катушки индуктивности </a:t>
            </a:r>
            <a:r>
              <a:rPr lang="en-US" b="1" i="1" dirty="0" smtClean="0"/>
              <a:t>L</a:t>
            </a:r>
            <a:r>
              <a:rPr lang="ru-RU" b="1" i="1" dirty="0" smtClean="0"/>
              <a:t> и переменного конденсатора С, а также катушки обратной связи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c</a:t>
            </a:r>
            <a:r>
              <a:rPr lang="ru-RU" b="1" i="1" dirty="0" smtClean="0"/>
              <a:t> и триода.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3813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ПОЛУПРОВОДНИКОВЫЕ  ПРИБОРЫ.</a:t>
            </a:r>
            <a:br>
              <a:rPr lang="ru-RU" sz="2400" b="1" i="1" dirty="0" smtClean="0"/>
            </a:br>
            <a:r>
              <a:rPr lang="ru-RU" sz="2400" b="1" i="1" dirty="0" smtClean="0"/>
              <a:t>Интегральная микросхема (ИМС)</a:t>
            </a:r>
            <a:br>
              <a:rPr lang="ru-RU" sz="2400" b="1" i="1" dirty="0" smtClean="0"/>
            </a:br>
            <a:r>
              <a:rPr lang="ru-RU" sz="2400" b="1" i="1" dirty="0" smtClean="0"/>
              <a:t>диоды, транзисторы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Важнейшей технологией микроэлектроники является интегральная технология, позволяющая на одной пластине создавать группы электрически соединенных между собой элементов.</a:t>
            </a:r>
          </a:p>
          <a:p>
            <a:endParaRPr lang="ru-RU" dirty="0"/>
          </a:p>
        </p:txBody>
      </p:sp>
      <p:pic>
        <p:nvPicPr>
          <p:cNvPr id="4" name="Рисунок 3" descr="http://files.emkelektron.webnode.com/200000684-2123a221df/Микросхем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784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Достоинства полупроводниковых</a:t>
            </a:r>
            <a:br>
              <a:rPr lang="ru-RU" dirty="0" smtClean="0"/>
            </a:br>
            <a:r>
              <a:rPr lang="ru-RU" dirty="0" smtClean="0"/>
              <a:t>диодов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Замечательным свойством, в частности кремниевых диодов, является то, что при микроскопических размерах, они имеют   большое рабочее на­пряжение, достигающее нескольких сотен вольт и могут работать при высокой температуре, достигающей 125° С. Благодаря этому на 1</a:t>
            </a:r>
            <a:r>
              <a:rPr lang="ru-RU" i="1" dirty="0" smtClean="0"/>
              <a:t> см</a:t>
            </a:r>
            <a:r>
              <a:rPr lang="ru-RU" i="1" baseline="30000" dirty="0" smtClean="0"/>
              <a:t>2</a:t>
            </a:r>
            <a:r>
              <a:rPr lang="ru-RU" dirty="0" smtClean="0"/>
              <a:t> поверхности</a:t>
            </a:r>
            <a:r>
              <a:rPr lang="ru-RU" i="1" dirty="0" smtClean="0"/>
              <a:t> </a:t>
            </a:r>
            <a:r>
              <a:rPr lang="ru-RU" i="1" dirty="0" err="1" smtClean="0"/>
              <a:t>р-п-</a:t>
            </a:r>
            <a:r>
              <a:rPr lang="ru-RU" dirty="0" err="1" smtClean="0"/>
              <a:t>перехода</a:t>
            </a:r>
            <a:r>
              <a:rPr lang="ru-RU" dirty="0" smtClean="0"/>
              <a:t> кремниевого диода допускается ток до 300 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Достоинства полупроводниковых</a:t>
            </a:r>
            <a:br>
              <a:rPr lang="ru-RU" dirty="0" smtClean="0"/>
            </a:br>
            <a:r>
              <a:rPr lang="ru-RU" dirty="0" smtClean="0"/>
              <a:t>транзисторов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Целую революцию в науке и промышленности вызвало появление полупроводниковых триодов — транзисторов – усилителей сигналов.</a:t>
            </a:r>
          </a:p>
          <a:p>
            <a:r>
              <a:rPr lang="ru-RU" sz="3800" dirty="0" smtClean="0"/>
              <a:t>Если раньше вся радиоаппаратура работала на электронных лампах, то теперь все больше и больше лампы заменяются полупроводниковыми приборами - транзисторами. Что дает такая замена? Во-первых, значительно уменьшается потребляемая радиоаппаратурой электрическая мощность. Так, например, если радиоприемник, имеющий 8-10 ламп, потребляет мощность до 120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вт</a:t>
            </a:r>
            <a:r>
              <a:rPr lang="ru-RU" sz="3800" i="1" dirty="0" smtClean="0"/>
              <a:t>,</a:t>
            </a:r>
            <a:r>
              <a:rPr lang="ru-RU" sz="3800" dirty="0" smtClean="0"/>
              <a:t> то такой широко распространенный транзисторный радио­приемник, как «Спидола-10» потребляет всего 0,15</a:t>
            </a:r>
            <a:r>
              <a:rPr lang="ru-RU" sz="3800" i="1" dirty="0" smtClean="0"/>
              <a:t> вт.</a:t>
            </a:r>
            <a:r>
              <a:rPr lang="ru-RU" sz="3800" dirty="0" smtClean="0"/>
              <a:t> Во-вторых, с применением полупроводниковых диодов и транзисторов во мно­го раз уменьшаются размеры и вес радиоаппаратуры. Теперь ни у кого не вызывает удивления радиоприемник размером меньше спичечной коробки, переносный </a:t>
            </a:r>
            <a:r>
              <a:rPr lang="ru-RU" sz="3800" dirty="0" err="1" smtClean="0"/>
              <a:t>телевизор,телефон</a:t>
            </a:r>
            <a:r>
              <a:rPr lang="ru-RU" sz="3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1385</Words>
  <Application>Microsoft Office PowerPoint</Application>
  <PresentationFormat>Экран (4:3)</PresentationFormat>
  <Paragraphs>212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Кабардино-Балкарская Республика Государственное бюджетное профессиональное образовательное учреждение  «Кабардино-Балкарский автомобильно-дорожный колледж» </vt:lpstr>
      <vt:lpstr> Историческая справка </vt:lpstr>
      <vt:lpstr>Движение электрических зарядов в электрическом и магнитном полях</vt:lpstr>
      <vt:lpstr>Создание запаса свободных электронов называется электронной эмиссией.  </vt:lpstr>
      <vt:lpstr>   ЭЛЕКТРОВАКУУМНЫЕ ПРИБОРЫ И ИХ ПРИМЕНЕНИЕ   Двухэлектродная лампа Первый электронный прибор — двухэлектродная вакуумная лампа — был создан еще в начале IX   века.    </vt:lpstr>
      <vt:lpstr> Трехэлектродная лампа  (триод) </vt:lpstr>
      <vt:lpstr>ПОЛУПРОВОДНИКОВЫЕ  ПРИБОРЫ. Интегральная микросхема (ИМС) диоды, транзисторы</vt:lpstr>
      <vt:lpstr>Достоинства полупроводниковых диодов</vt:lpstr>
      <vt:lpstr>Достоинства полупроводниковых транзисторов</vt:lpstr>
      <vt:lpstr>Слайд 10</vt:lpstr>
      <vt:lpstr>замечательные свойства полупроводниковых приборов и их недостатки</vt:lpstr>
      <vt:lpstr>полупроводниковые материалы германий, кремний, селен, теллур, мышьяк, огромное количество сплавов и химических соединений.   В изготовлении радиоприборов наибольшее распространение получили 4-х валентные германий Ge и кремний Si.</vt:lpstr>
      <vt:lpstr>Понятие об электронной и дырочной проводимости.  </vt:lpstr>
      <vt:lpstr> Понятие об электронной и дырочной проводимости. Механизм образования Р-Н перехода </vt:lpstr>
      <vt:lpstr> Образование и свойства p-n-перехода </vt:lpstr>
      <vt:lpstr>  Схемы включения p-n-перехода </vt:lpstr>
      <vt:lpstr>Примесная проводимость  </vt:lpstr>
      <vt:lpstr>Интегральная микросхема (ИМС)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АВТОМОБИЛЬНЫЕ СТЕКЛА (АВТОСТЕКЛА) :  ФУНКЦИИ, ВИДЫ, МАТЕРИАЛ ИЗГОТОВЛЕНИЯ И РАЗЛИЧИЯ</dc:title>
  <dc:creator>User</dc:creator>
  <cp:lastModifiedBy>User</cp:lastModifiedBy>
  <cp:revision>50</cp:revision>
  <dcterms:created xsi:type="dcterms:W3CDTF">2022-11-30T16:43:47Z</dcterms:created>
  <dcterms:modified xsi:type="dcterms:W3CDTF">2025-04-16T12:28:00Z</dcterms:modified>
</cp:coreProperties>
</file>