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0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1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4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8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6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5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4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1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1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4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A45F-856D-442F-B94A-67C8A6D99E21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C68D-0961-47E9-8AB7-36027077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b="2519"/>
          <a:stretch>
            <a:fillRect/>
          </a:stretch>
        </p:blipFill>
        <p:spPr bwMode="auto">
          <a:xfrm>
            <a:off x="815975" y="500063"/>
            <a:ext cx="4421188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105025" y="6165850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Макс Планк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5831" y="0"/>
            <a:ext cx="587129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67" dirty="0"/>
              <a:t>Атомы излучают энергию не непрерывно, а отдельными порциями — </a:t>
            </a:r>
            <a:r>
              <a:rPr lang="ru-RU" sz="2667" b="1" dirty="0"/>
              <a:t>квантами световой энергии</a:t>
            </a:r>
            <a:r>
              <a:rPr lang="ru-RU" sz="2667" dirty="0"/>
              <a:t>.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57898" y="2107805"/>
            <a:ext cx="1518429" cy="50276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4637" y="1400251"/>
            <a:ext cx="5137150" cy="912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67" i="1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667" dirty="0"/>
              <a:t> </a:t>
            </a:r>
            <a:r>
              <a:rPr lang="ru-RU" sz="2667" dirty="0"/>
              <a:t>— целое положительное число (число квантов);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6395" y="2424113"/>
            <a:ext cx="594543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67" i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667" smtClean="0"/>
              <a:t> </a:t>
            </a:r>
            <a:r>
              <a:rPr lang="ru-RU" sz="2667" smtClean="0"/>
              <a:t>—  постоянная Планка.</a:t>
            </a:r>
            <a:endParaRPr lang="ru-RU" sz="266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06594" y="2835951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6,6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• 10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–34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(Дж • с)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3477" y="33785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Фотоэффект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вырывание электронов из вещества под действием света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96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60" y="0"/>
            <a:ext cx="8956568" cy="1618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3" y="1521395"/>
            <a:ext cx="11845813" cy="923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3969" y="2445348"/>
                <a:ext cx="360159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з1</m:t>
                        </m:r>
                      </m:sub>
                    </m:sSub>
                  </m:oMath>
                </a14:m>
                <a:r>
                  <a:rPr lang="en-US" dirty="0" smtClean="0"/>
                  <a:t>= 0,4</a:t>
                </a:r>
                <a:r>
                  <a:rPr lang="ru-RU" dirty="0" smtClean="0"/>
                  <a:t>В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з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0,6</a:t>
                </a:r>
                <a:r>
                  <a:rPr lang="ru-RU" dirty="0" smtClean="0"/>
                  <a:t>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dirty="0" smtClean="0"/>
                  <a:t>546</a:t>
                </a:r>
                <a:r>
                  <a:rPr lang="ru-RU" dirty="0" smtClean="0"/>
                  <a:t>нм=546·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dirty="0" smtClean="0"/>
                  <a:t>491</a:t>
                </a:r>
                <a:r>
                  <a:rPr lang="ru-RU" dirty="0" smtClean="0"/>
                  <a:t>нм=491·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 - ?</a:t>
                </a:r>
                <a:endParaRPr lang="ru-RU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ru-RU" dirty="0" smtClean="0"/>
                  <a:t> = 1,6·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dirty="0" smtClean="0"/>
                  <a:t>Кл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 = 3·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969" y="2445348"/>
                <a:ext cx="3601597" cy="4351338"/>
              </a:xfrm>
              <a:blipFill rotWithShape="0">
                <a:blip r:embed="rId4"/>
                <a:stretch>
                  <a:fillRect l="-3559" t="-2241" r="-1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8786" y="2365452"/>
                <a:ext cx="282031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/>
                  <a:t>E 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ν</m:t>
                        </m:r>
                      </m:e>
                      <m:sub>
                        <m:r>
                          <a:rPr lang="en-US" i="1"/>
                          <m:t>  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err="1"/>
                  <a:t>hν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ν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𝑢</m:t>
                        </m:r>
                      </m:e>
                      <m:sub>
                        <m:r>
                          <a:rPr lang="en-US" i="1"/>
                          <m:t>з1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ν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  <m:r>
                          <a:rPr lang="ru-RU" i="1"/>
                          <m:t>ых</m:t>
                        </m:r>
                      </m:sub>
                    </m:sSub>
                  </m:oMath>
                </a14:m>
                <a:r>
                  <a:rPr lang="en-US" dirty="0"/>
                  <a:t> +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𝑢</m:t>
                        </m:r>
                      </m:e>
                      <m:sub>
                        <m:r>
                          <a:rPr lang="en-US" i="1"/>
                          <m:t>з2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8786" y="2365452"/>
                <a:ext cx="2820317" cy="4351338"/>
              </a:xfrm>
              <a:blipFill rotWithShape="0">
                <a:blip r:embed="rId5"/>
                <a:stretch>
                  <a:fillRect l="-4536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046383" y="2365452"/>
                <a:ext cx="3896323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 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з1</m:t>
                        </m:r>
                      </m:sub>
                    </m:sSub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383" y="2365452"/>
                <a:ext cx="3896323" cy="388696"/>
              </a:xfrm>
              <a:prstGeom prst="rect">
                <a:avLst/>
              </a:prstGeom>
              <a:blipFill rotWithShape="0">
                <a:blip r:embed="rId6"/>
                <a:stretch>
                  <a:fillRect l="-1408" t="-6250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8046383" y="2774517"/>
                <a:ext cx="2492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з1</m:t>
                        </m:r>
                      </m:sub>
                    </m:sSub>
                  </m:oMath>
                </a14:m>
                <a:r>
                  <a:rPr lang="ru-RU" dirty="0" smtClean="0"/>
                  <a:t>)</a:t>
                </a:r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383" y="2774517"/>
                <a:ext cx="249222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200" t="-8197" r="-14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1209964" y="2754148"/>
                <a:ext cx="612668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964" y="2754148"/>
                <a:ext cx="612668" cy="462947"/>
              </a:xfrm>
              <a:prstGeom prst="rect">
                <a:avLst/>
              </a:prstGeom>
              <a:blipFill rotWithShape="0"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8110258" y="3221137"/>
                <a:ext cx="1517916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з2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з1</m:t>
                            </m:r>
                          </m:sub>
                        </m:sSub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258" y="3221137"/>
                <a:ext cx="1517916" cy="533544"/>
              </a:xfrm>
              <a:prstGeom prst="rect">
                <a:avLst/>
              </a:prstGeom>
              <a:blipFill rotWithShape="0">
                <a:blip r:embed="rId9"/>
                <a:stretch>
                  <a:fillRect l="-3213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9513829" y="3257601"/>
                <a:ext cx="1097929" cy="60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ru-RU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з2</m:t>
                            </m:r>
                          </m:sub>
                        </m:s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з1</m:t>
                            </m:r>
                          </m:sub>
                        </m:s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29" y="3257601"/>
                <a:ext cx="1097929" cy="608756"/>
              </a:xfrm>
              <a:prstGeom prst="rect">
                <a:avLst/>
              </a:prstGeom>
              <a:blipFill rotWithShape="0">
                <a:blip r:embed="rId10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743246" y="3895053"/>
                <a:ext cx="2661883" cy="694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ru-RU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1,6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−19  </m:t>
                                </m:r>
                              </m:sup>
                            </m:s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Кл (0,6В−0,4В</m:t>
                            </m:r>
                          </m:e>
                        </m:d>
                      </m:num>
                      <m:den>
                        <m:r>
                          <a:rPr lang="ru-RU" i="0">
                            <a:latin typeface="Cambria Math" panose="02040503050406030204" pitchFamily="18" charset="0"/>
                          </a:rPr>
                          <m:t>3·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491·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sup>
                            </m:s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м 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546·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246" y="3895053"/>
                <a:ext cx="2661883" cy="694229"/>
              </a:xfrm>
              <a:prstGeom prst="rect">
                <a:avLst/>
              </a:prstGeom>
              <a:blipFill rotWithShape="0">
                <a:blip r:embed="rId11"/>
                <a:stretch>
                  <a:fillRect l="-1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8192663" y="4981309"/>
                <a:ext cx="3348865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519,9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−36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5,2·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Дж · с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663" y="4981309"/>
                <a:ext cx="3348865" cy="388696"/>
              </a:xfrm>
              <a:prstGeom prst="rect">
                <a:avLst/>
              </a:prstGeom>
              <a:blipFill rotWithShape="0">
                <a:blip r:embed="rId12"/>
                <a:stretch>
                  <a:fillRect l="-1639" t="-6250" r="-729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02" y="89703"/>
            <a:ext cx="11953302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фотонов выбивает из металла электроны. Энергия фотона равна 2 эВ. Если длину волны падающего излучения уменьшить в 2,5 раза, то максимальная скорость фотоэлектронов, вылетающих из этого металла, увеличится в 2 раза. Определите работу выхода электронов из металла. Ответ выразите в электрон-вольтах.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2202" y="1415266"/>
                <a:ext cx="163049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ф1</m:t>
                        </m:r>
                      </m:sub>
                    </m:sSub>
                  </m:oMath>
                </a14:m>
                <a:r>
                  <a:rPr lang="ru-RU" dirty="0" smtClean="0"/>
                  <a:t>=2эВ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= 2,5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- </a:t>
                </a:r>
                <a:r>
                  <a:rPr lang="ru-RU" dirty="0" smtClean="0"/>
                  <a:t>?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2202" y="1415266"/>
                <a:ext cx="1630497" cy="4351338"/>
              </a:xfrm>
              <a:blipFill rotWithShape="0">
                <a:blip r:embed="rId2"/>
                <a:stretch>
                  <a:fillRect l="-7865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866" y="1666415"/>
            <a:ext cx="2557803" cy="10878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755946" y="1816040"/>
                <a:ext cx="1409232" cy="39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ф2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2,5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946" y="1816040"/>
                <a:ext cx="1409232" cy="394275"/>
              </a:xfrm>
              <a:prstGeom prst="rect">
                <a:avLst/>
              </a:prstGeom>
              <a:blipFill rotWithShape="0">
                <a:blip r:embed="rId4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5755946" y="2426423"/>
                <a:ext cx="12393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к2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946" y="2426423"/>
                <a:ext cx="123931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878" y="1732550"/>
            <a:ext cx="2165322" cy="1021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900" y="1898917"/>
            <a:ext cx="733425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591" y="3176666"/>
            <a:ext cx="2068966" cy="10632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6400799" y="3292840"/>
                <a:ext cx="4043191" cy="41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2,5Е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4А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А 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3292840"/>
                <a:ext cx="4043191" cy="415435"/>
              </a:xfrm>
              <a:prstGeom prst="rect">
                <a:avLst/>
              </a:prstGeom>
              <a:blipFill rotWithShape="0">
                <a:blip r:embed="rId9"/>
                <a:stretch>
                  <a:fillRect t="-1471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6995260" y="3893541"/>
                <a:ext cx="1332352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к1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3А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260" y="3893541"/>
                <a:ext cx="1332352" cy="388696"/>
              </a:xfrm>
              <a:prstGeom prst="rect">
                <a:avLst/>
              </a:prstGeom>
              <a:blipFill rotWithShape="0">
                <a:blip r:embed="rId10"/>
                <a:stretch>
                  <a:fillRect l="-4128" t="-7937" r="-3211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7145942" y="4390057"/>
                <a:ext cx="1030988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ф1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42" y="4390057"/>
                <a:ext cx="1030988" cy="483466"/>
              </a:xfrm>
              <a:prstGeom prst="rect">
                <a:avLst/>
              </a:prstGeom>
              <a:blipFill rotWithShape="0">
                <a:blip r:embed="rId11"/>
                <a:stretch>
                  <a:fillRect l="-4734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8035777" y="4422315"/>
                <a:ext cx="1364476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·2</m:t>
                    </m:r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1эВ</a:t>
                </a:r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777" y="4422315"/>
                <a:ext cx="1364476" cy="483466"/>
              </a:xfrm>
              <a:prstGeom prst="rect">
                <a:avLst/>
              </a:prstGeom>
              <a:blipFill rotWithShape="0">
                <a:blip r:embed="rId12"/>
                <a:stretch>
                  <a:fillRect l="-3571" r="-312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4" y="0"/>
            <a:ext cx="12051535" cy="132556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Металлическую пластинку облучают монохроматическим светом, длина волны которого составляет 2/3 длины волны, соответствующей красной границе фотоэффекта для этого металла. Работа выхода электронов для исследуемого металла равна 4 эВ. Определите максимальную кинетическую энергию фотоэлектронов, вылетающих из металлической пластинки под действием этого света. Ответ приведите в электрон-вольтах.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42440" y="1462069"/>
                <a:ext cx="147534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А = 4 эВ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- ?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2440" y="1462069"/>
                <a:ext cx="1475343" cy="4351338"/>
              </a:xfrm>
              <a:blipFill rotWithShape="0">
                <a:blip r:embed="rId2"/>
                <a:stretch>
                  <a:fillRect l="-8264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036776" y="1779091"/>
                <a:ext cx="1425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776" y="1779091"/>
                <a:ext cx="142526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19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809194" y="1779091"/>
                <a:ext cx="1763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94" y="1779091"/>
                <a:ext cx="17634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114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605413" y="1718113"/>
                <a:ext cx="1613327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413" y="1718113"/>
                <a:ext cx="1613327" cy="491288"/>
              </a:xfrm>
              <a:prstGeom prst="rect">
                <a:avLst/>
              </a:prstGeom>
              <a:blipFill rotWithShape="0">
                <a:blip r:embed="rId5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3192741" y="2601951"/>
                <a:ext cx="1241494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41" y="2601951"/>
                <a:ext cx="1241494" cy="491288"/>
              </a:xfrm>
              <a:prstGeom prst="rect">
                <a:avLst/>
              </a:prstGeom>
              <a:blipFill rotWithShape="0">
                <a:blip r:embed="rId6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5459739" y="2609196"/>
                <a:ext cx="2112886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739" y="2609196"/>
                <a:ext cx="2112886" cy="484043"/>
              </a:xfrm>
              <a:prstGeom prst="rect">
                <a:avLst/>
              </a:prstGeom>
              <a:blipFill rotWithShape="0"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453133" y="3759856"/>
                <a:ext cx="1962204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33" y="3759856"/>
                <a:ext cx="1962204" cy="484043"/>
              </a:xfrm>
              <a:prstGeom prst="rect">
                <a:avLst/>
              </a:prstGeom>
              <a:blipFill rotWithShape="0"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5352541" y="3760144"/>
                <a:ext cx="1099916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41" y="3760144"/>
                <a:ext cx="1099916" cy="483466"/>
              </a:xfrm>
              <a:prstGeom prst="rect">
                <a:avLst/>
              </a:prstGeom>
              <a:blipFill rotWithShape="0">
                <a:blip r:embed="rId9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6288299" y="3760144"/>
                <a:ext cx="1524776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 4эВ = 2эВ</a:t>
                </a:r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299" y="3760144"/>
                <a:ext cx="1524776" cy="483466"/>
              </a:xfrm>
              <a:prstGeom prst="rect">
                <a:avLst/>
              </a:prstGeom>
              <a:blipFill rotWithShape="0">
                <a:blip r:embed="rId10"/>
                <a:stretch>
                  <a:fillRect l="-3600" r="-2800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76" y="1"/>
            <a:ext cx="11913824" cy="16906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граница фотоэффекта для калия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 = 0,62 мкм. Какова максимальная скорость фотоэлектронов при облучении калиевого фотокатода светом частотой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 = 8·10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Гц? Ответ приведите в километрах в секунду и округлите до десяток.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78176" y="1935793"/>
                <a:ext cx="389721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ru-RU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= 0,62 мкм = 0,62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= 8·10</a:t>
                </a:r>
                <a:r>
                  <a:rPr lang="ru-RU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Гц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l-GR" dirty="0" smtClean="0"/>
                  <a:t>ν</a:t>
                </a:r>
                <a:r>
                  <a:rPr lang="ru-RU" dirty="0" smtClean="0"/>
                  <a:t> </a:t>
                </a:r>
                <a:r>
                  <a:rPr lang="en-US" dirty="0" smtClean="0"/>
                  <a:t>- </a:t>
                </a:r>
                <a:r>
                  <a:rPr lang="ru-RU" dirty="0" smtClean="0"/>
                  <a:t>?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6,6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r>
                  <a:rPr lang="ru-RU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–34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Дж·с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с = 3·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m=</a:t>
                </a:r>
                <a14:m>
                  <m:oMath xmlns:m="http://schemas.openxmlformats.org/officeDocument/2006/math">
                    <m:r>
                      <a:rPr lang="en-US" i="1"/>
                      <m:t>9,1·</m:t>
                    </m:r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en-US" i="1"/>
                          <m:t>10</m:t>
                        </m:r>
                      </m:e>
                      <m:sup>
                        <m:r>
                          <a:rPr lang="en-US" i="1"/>
                          <m:t>−31</m:t>
                        </m:r>
                      </m:sup>
                    </m:sSup>
                    <m:r>
                      <a:rPr lang="en-US" i="1"/>
                      <m:t>кг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8176" y="1935793"/>
                <a:ext cx="3897217" cy="4351338"/>
              </a:xfrm>
              <a:blipFill rotWithShape="0">
                <a:blip r:embed="rId2"/>
                <a:stretch>
                  <a:fillRect l="-3286" t="-2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240150" y="1935793"/>
                <a:ext cx="1425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150" y="1935793"/>
                <a:ext cx="142526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863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7265585" y="1782418"/>
                <a:ext cx="1718997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85" y="1782418"/>
                <a:ext cx="1718997" cy="522707"/>
              </a:xfrm>
              <a:prstGeom prst="rect">
                <a:avLst/>
              </a:prstGeom>
              <a:blipFill rotWithShape="0"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4812413" y="2396854"/>
                <a:ext cx="2324932" cy="552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(·2 : m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413" y="2396854"/>
                <a:ext cx="2324932" cy="552844"/>
              </a:xfrm>
              <a:prstGeom prst="rect">
                <a:avLst/>
              </a:prstGeom>
              <a:blipFill rotWithShape="0">
                <a:blip r:embed="rId5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7674095" y="2451035"/>
                <a:ext cx="1438727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95" y="2451035"/>
                <a:ext cx="1438727" cy="498663"/>
              </a:xfrm>
              <a:prstGeom prst="rect">
                <a:avLst/>
              </a:prstGeom>
              <a:blipFill rotWithShape="0"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9109167" y="2441865"/>
                <a:ext cx="1080809" cy="517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0)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67" y="2441865"/>
                <a:ext cx="1080809" cy="517001"/>
              </a:xfrm>
              <a:prstGeom prst="rect">
                <a:avLst/>
              </a:prstGeom>
              <a:blipFill rotWithShape="0">
                <a:blip r:embed="rId7"/>
                <a:stretch>
                  <a:fillRect l="-4494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0189976" y="2376535"/>
                <a:ext cx="1180195" cy="615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976" y="2376535"/>
                <a:ext cx="1180195" cy="615425"/>
              </a:xfrm>
              <a:prstGeom prst="rect">
                <a:avLst/>
              </a:prstGeom>
              <a:blipFill rotWithShape="0">
                <a:blip r:embed="rId8"/>
                <a:stretch>
                  <a:fillRect l="-4663" b="-5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4608389" y="3041427"/>
                <a:ext cx="2224199" cy="1566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4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 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389" y="3041427"/>
                <a:ext cx="2224199" cy="1566583"/>
              </a:xfrm>
              <a:prstGeom prst="rect">
                <a:avLst/>
              </a:prstGeom>
              <a:blipFill rotWithShape="0">
                <a:blip r:embed="rId9"/>
                <a:stretch>
                  <a:fillRect l="-11233" b="-3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022709" y="4605188"/>
                <a:ext cx="390433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 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2·6,63·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−34 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Дж·с(8·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Гц−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3·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с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0,62·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−6 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м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9,1·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−31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кг</m:t>
                            </m:r>
                          </m:den>
                        </m:f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09" y="4605188"/>
                <a:ext cx="3904339" cy="9106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7927048" y="4964795"/>
                <a:ext cx="2157898" cy="458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6,8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680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км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48" y="4964795"/>
                <a:ext cx="2157898" cy="458972"/>
              </a:xfrm>
              <a:prstGeom prst="rect">
                <a:avLst/>
              </a:prstGeom>
              <a:blipFill rotWithShape="0">
                <a:blip r:embed="rId11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3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400" y="1667581"/>
                <a:ext cx="433211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:r>
                  <a:rPr kumimoji="0" lang="ru-RU" altLang="ru-RU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= 0,42 мкм =0, 42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:r>
                  <a:rPr lang="el-GR" dirty="0" smtClean="0"/>
                  <a:t>ν</a:t>
                </a:r>
                <a:r>
                  <a:rPr lang="en-US" dirty="0" smtClean="0"/>
                  <a:t>=580</a:t>
                </a:r>
                <a:r>
                  <a:rPr kumimoji="0" lang="ru-RU" altLang="ru-RU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км/с =580·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kumimoji="0" lang="ru-RU" altLang="ru-RU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6,6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r>
                  <a:rPr lang="ru-RU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–34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Дж·с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ru-R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-?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с = 3·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9,1·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кг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00" y="1667581"/>
                <a:ext cx="4332111" cy="4351338"/>
              </a:xfrm>
              <a:blipFill rotWithShape="0">
                <a:blip r:embed="rId2"/>
                <a:stretch>
                  <a:fillRect l="-2813" t="-2384" r="-1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6167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Металлический фотокатод освещён светом длиной волны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= 0,42 мкм. Максимальная скорость фотоэлектронов, вылетающих с поверхности фотокатода, </a:t>
            </a:r>
            <a:r>
              <a:rPr lang="el-GR" sz="2400" dirty="0" smtClean="0"/>
              <a:t>ν</a:t>
            </a:r>
            <a:r>
              <a:rPr lang="en-US" sz="2400" dirty="0" smtClean="0"/>
              <a:t>=580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км/с. Какова длина волны красной границы фотоэффекта для этого металла? (Ответ приведите в микрометрах с точностью до сотых. Постоянную Планка примите равной 6,6·10</a:t>
            </a:r>
            <a:r>
              <a:rPr kumimoji="0" lang="ru-RU" altLang="ru-RU" sz="24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–34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Дж · с.) </a:t>
            </a:r>
          </a:p>
        </p:txBody>
      </p:sp>
      <p:pic>
        <p:nvPicPr>
          <p:cNvPr id="7170" name="Picture 2" descr=" \upsilon =5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025532" y="925808"/>
            <a:ext cx="60007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291805" y="1858136"/>
                <a:ext cx="1608389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05" y="1858136"/>
                <a:ext cx="1608389" cy="522707"/>
              </a:xfrm>
              <a:prstGeom prst="rect">
                <a:avLst/>
              </a:prstGeom>
              <a:blipFill rotWithShape="0">
                <a:blip r:embed="rId4"/>
                <a:stretch>
                  <a:fillRect l="-303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7933405" y="1858136"/>
                <a:ext cx="1463093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/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ru-RU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405" y="1858136"/>
                <a:ext cx="1463093" cy="522707"/>
              </a:xfrm>
              <a:prstGeom prst="rect">
                <a:avLst/>
              </a:prstGeom>
              <a:blipFill rotWithShape="0">
                <a:blip r:embed="rId5"/>
                <a:stretch>
                  <a:fillRect l="-3333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136445" y="2828980"/>
                <a:ext cx="1488070" cy="52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i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baseline="-250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45" y="2828980"/>
                <a:ext cx="1488070" cy="522707"/>
              </a:xfrm>
              <a:prstGeom prst="rect">
                <a:avLst/>
              </a:prstGeom>
              <a:blipFill rotWithShape="0">
                <a:blip r:embed="rId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7663074" y="2828980"/>
                <a:ext cx="2003754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 =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h𝑐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074" y="2828980"/>
                <a:ext cx="2003754" cy="522707"/>
              </a:xfrm>
              <a:prstGeom prst="rect">
                <a:avLst/>
              </a:prstGeom>
              <a:blipFill rotWithShape="0">
                <a:blip r:embed="rId7"/>
                <a:stretch>
                  <a:fillRect l="-2432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4812080" y="3686330"/>
                <a:ext cx="1333378" cy="638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80" y="3686330"/>
                <a:ext cx="1333378" cy="638573"/>
              </a:xfrm>
              <a:prstGeom prst="rect">
                <a:avLst/>
              </a:prstGeom>
              <a:blipFill rotWithShape="0">
                <a:blip r:embed="rId8"/>
                <a:stretch>
                  <a:fillRect l="-3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6095999" y="3670809"/>
                <a:ext cx="1316835" cy="639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670809"/>
                <a:ext cx="1316835" cy="639983"/>
              </a:xfrm>
              <a:prstGeom prst="rect">
                <a:avLst/>
              </a:prstGeom>
              <a:blipFill rotWithShape="0">
                <a:blip r:embed="rId9"/>
                <a:stretch>
                  <a:fillRect l="-3704" r="-2778" b="-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3769559" y="4520904"/>
                <a:ext cx="4163845" cy="96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6,6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·10–34 Дж·с  · 3·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6,6·10–34 Дж·с ·3·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num>
                              <m:den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den>
                            </m:f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0,42·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 м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  −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9,1·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−31 кг ·(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580·</m:t>
                                        </m:r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ru-RU" i="0">
                                                    <a:latin typeface="Cambria Math" panose="02040503050406030204" pitchFamily="18" charset="0"/>
                                                  </a:rPr>
                                                  <m:t>м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ru-RU" i="0">
                                                    <a:latin typeface="Cambria Math" panose="02040503050406030204" pitchFamily="18" charset="0"/>
                                                  </a:rPr>
                                                  <m:t>с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59" y="4520904"/>
                <a:ext cx="4163845" cy="962699"/>
              </a:xfrm>
              <a:prstGeom prst="rect">
                <a:avLst/>
              </a:prstGeom>
              <a:blipFill rotWithShape="0">
                <a:blip r:embed="rId10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7661011" y="4657174"/>
                <a:ext cx="2667653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62 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 = 0,62мкм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11" y="4657174"/>
                <a:ext cx="2667653" cy="388696"/>
              </a:xfrm>
              <a:prstGeom prst="rect">
                <a:avLst/>
              </a:prstGeom>
              <a:blipFill rotWithShape="0">
                <a:blip r:embed="rId11"/>
                <a:stretch>
                  <a:fillRect t="-7813" r="-137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6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39547" y="-9456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ege-study.ru/wp-content/uploads/2016/04/St3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3" y="132202"/>
            <a:ext cx="5277080" cy="43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2333" y="704140"/>
            <a:ext cx="651259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Катод освещается ультрафиолетовыми лучами УФ через специальное кварцевое окошко, сделанное в колбе (стекло поглощает ультрафиолет, а кварц пропускает). Ультрафиолетовое излучение выбивает с катода электроны   , которые разгоняются напряжением    и летят на анод. Включённый в цепь миллиамперметр    регистрирует электрический ток. Этот ток называется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фототоком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выбитые электроны, его создающие, называются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фотоэлектронами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4" name="Picture 6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-1365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-136525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0" y="-136525"/>
            <a:ext cx="3048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1" y="501650"/>
            <a:ext cx="17246996" cy="2678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2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ege-study.ru/wp-content/uploads/2016/04/St35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" y="0"/>
            <a:ext cx="7044961" cy="41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79823" y="-16244"/>
            <a:ext cx="56105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 достаточно больших положительных значениях напряжения ток достигает своей предельной величины   , называемой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током насыщения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дальше возрастать перестаёт. </a:t>
            </a:r>
          </a:p>
        </p:txBody>
      </p:sp>
      <p:pic>
        <p:nvPicPr>
          <p:cNvPr id="1030" name="Picture 6" descr="I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200" y="-274638"/>
            <a:ext cx="2095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9491" y="2845828"/>
            <a:ext cx="4925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поле тормозит вырванные электроны до полной остановки, а затем возвращает их на электрод. Это напряжение называют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задерживающим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Первый закон фотоэффекта</a:t>
            </a:r>
            <a:r>
              <a:rPr lang="ru-RU" dirty="0" smtClean="0"/>
              <a:t>. </a:t>
            </a:r>
            <a:r>
              <a:rPr lang="ru-RU" i="1" dirty="0" smtClean="0"/>
              <a:t>Число электронов, выбиваемых из катода за секунду, пропорционально интенсивности падающего на катод излучения (при его неизменной частоте)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40663"/>
            <a:ext cx="745908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значение кинетической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электронов </a:t>
            </a:r>
            <a:endParaRPr lang="ru-RU" altLang="ru-RU" sz="2800" dirty="0">
              <a:latin typeface="Times New Roman" panose="02020603050405020304" pitchFamily="18" charset="0"/>
              <a:ea typeface="Segoe UI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05880" y="2246258"/>
            <a:ext cx="424792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7459085" y="2185054"/>
                <a:ext cx="2147623" cy="953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𝑒𝑈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з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085" y="2185054"/>
                <a:ext cx="2147623" cy="953403"/>
              </a:xfrm>
              <a:prstGeom prst="rect">
                <a:avLst/>
              </a:prstGeom>
              <a:blipFill rotWithShape="0">
                <a:blip r:embed="rId2"/>
                <a:stretch>
                  <a:fillRect b="-9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04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Второй закон фотоэффекта</a:t>
            </a:r>
            <a:r>
              <a:rPr lang="ru-RU" dirty="0" smtClean="0"/>
              <a:t>. </a:t>
            </a:r>
            <a:r>
              <a:rPr lang="ru-RU" i="1" dirty="0" smtClean="0"/>
              <a:t>Максимальная кинетическая энергия фотоэлектронов линейно возрастает с частотой света и не зависит от его интенсивности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39546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5122" name="Picture 2" descr="h \nu = A + \frac{\displaystyle mv^2}{\displaystyle 2 \vphantom{1^a}}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07" y="1884362"/>
            <a:ext cx="3732575" cy="10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76999" y="3127823"/>
                <a:ext cx="11038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sz="2800" b="1" dirty="0" smtClean="0"/>
                  <a:t>Третий закон фотоэффекта. </a:t>
                </a:r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частота света меньше определённой для данного вещества минимальной частоты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/>
                          <m:t>ν</m:t>
                        </m:r>
                      </m:e>
                      <m:sub>
                        <m:r>
                          <a:rPr lang="en-US" sz="2800" i="1"/>
                          <m:t>𝑚𝑖𝑛</m:t>
                        </m:r>
                      </m:sub>
                    </m:sSub>
                  </m:oMath>
                </a14:m>
                <a:r>
                  <a:rPr lang="ru-RU" altLang="ru-RU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то фотоэффекта не происходит.</a:t>
                </a:r>
                <a:endParaRPr lang="ru-RU" alt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9" y="3127823"/>
                <a:ext cx="11038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76" t="-4846" r="-1050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78681" y="4666087"/>
                <a:ext cx="114203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alt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вещества существует максимальная длина волны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/>
                          <m:t>λ</m:t>
                        </m:r>
                      </m:e>
                      <m:sub>
                        <m:r>
                          <a:rPr lang="en-US" sz="2400" i="1"/>
                          <m:t>𝑚𝑎𝑥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alt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которой фотоэффект ещё наблюдается. При больших длинах волн фотоэффекта нет.</a:t>
                </a:r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1" y="4666087"/>
                <a:ext cx="11420384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656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0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5125"/>
                <a:ext cx="10515600" cy="58118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altLang="ru-RU" b="1" dirty="0" smtClean="0"/>
                  <a:t>Работа выхода</a:t>
                </a:r>
                <a:r>
                  <a:rPr lang="ru-RU" altLang="ru-RU" dirty="0" smtClean="0"/>
                  <a:t> — это минимальная энергия, которую надо сообщить электрону, чтобы он покинул металл.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                                    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/>
                          <m:t>ν</m:t>
                        </m:r>
                      </m:e>
                      <m:sub>
                        <m:r>
                          <a:rPr lang="en-US" sz="4800" i="1"/>
                          <m:t>𝑚𝑖𝑛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/>
                        </m:ctrlPr>
                      </m:fPr>
                      <m:num>
                        <m:r>
                          <a:rPr lang="en-US" sz="4800" i="1"/>
                          <m:t>𝐴</m:t>
                        </m:r>
                      </m:num>
                      <m:den>
                        <m:r>
                          <a:rPr lang="en-US" sz="4800" i="1"/>
                          <m:t>h</m:t>
                        </m:r>
                      </m:den>
                    </m:f>
                  </m:oMath>
                </a14:m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sz="4800" dirty="0" smtClean="0"/>
                  <a:t> = </a:t>
                </a:r>
                <a:r>
                  <a:rPr lang="en-US" sz="4800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</m:oMath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5125"/>
                <a:ext cx="10515600" cy="5811838"/>
              </a:xfrm>
              <a:blipFill rotWithShape="0">
                <a:blip r:embed="rId2"/>
                <a:stretch>
                  <a:fillRect l="-1217" t="-1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Световые кванты. Работа выход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91" y="3271043"/>
            <a:ext cx="5558125" cy="323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5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3" y="365125"/>
            <a:ext cx="11012277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задерживающую разность потенциалов для фотоэлектронов, вырываемых с поверхности натрия светом с длиной волны 400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41522" y="1825625"/>
                <a:ext cx="34703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−?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dirty="0"/>
                  <a:t>λ</a:t>
                </a:r>
                <a:r>
                  <a:rPr lang="ru-RU" dirty="0" smtClean="0"/>
                  <a:t> = 400 </a:t>
                </a:r>
                <a:r>
                  <a:rPr lang="ru-RU" dirty="0" err="1" smtClean="0"/>
                  <a:t>нм</a:t>
                </a:r>
                <a:r>
                  <a:rPr lang="ru-RU" dirty="0" smtClean="0"/>
                  <a:t> =4·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endParaRPr lang="ru-RU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ru-RU" dirty="0" smtClean="0"/>
                  <a:t> = 1,6</a:t>
                </a:r>
                <a:r>
                  <a:rPr lang="ru-RU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ru-RU" dirty="0" smtClean="0"/>
                  <a:t>Кл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dirty="0" smtClean="0"/>
                  <a:t>= 3,65</a:t>
                </a:r>
                <a:r>
                  <a:rPr lang="ru-RU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dirty="0" smtClean="0"/>
                  <a:t>Дж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 = 3</a:t>
                </a:r>
                <a:r>
                  <a:rPr lang="ru-RU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6,6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r>
                  <a:rPr lang="ru-RU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–34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Дж·с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1522" y="1825625"/>
                <a:ext cx="3470313" cy="4351338"/>
              </a:xfrm>
              <a:blipFill rotWithShape="0">
                <a:blip r:embed="rId2"/>
                <a:stretch>
                  <a:fillRect l="-3515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11835" y="1825625"/>
                <a:ext cx="800926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</m:sub>
                    </m:sSub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Е</m:t>
                        </m:r>
                      </m:e>
                      <m:sub>
                        <m:r>
                          <a:rPr lang="ru-RU" i="1"/>
                          <m:t>к</m:t>
                        </m:r>
                      </m:sub>
                    </m:sSub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h𝑐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/>
                          <m:t>λ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𝑒𝑈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𝑈</m:t>
                        </m:r>
                      </m:e>
                      <m:sub>
                        <m:r>
                          <a:rPr lang="en-US" i="1"/>
                          <m:t>з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𝑒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h𝑐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/>
                          <m:t>λ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в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з</m:t>
                        </m:r>
                      </m:sub>
                    </m:sSub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dirty="0" smtClean="0"/>
                          <m:t>1,6·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000" dirty="0" smtClean="0"/>
                          <m:t>Кл 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6,6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sz="200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ru-RU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ru-RU" sz="2000" baseline="30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–34</m:t>
                        </m:r>
                        <m:r>
                          <m:rPr>
                            <m:nor/>
                          </m:rPr>
                          <a:rPr lang="ru-RU" sz="20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Дж·с</m:t>
                        </m:r>
                        <m:r>
                          <m:rPr>
                            <m:nor/>
                          </m:rPr>
                          <a:rPr lang="ru-RU" sz="2000" b="0" i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i="1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ru-RU" sz="2000" b="0" i="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000" dirty="0" smtClean="0"/>
                          <m:t>3·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ru-RU" sz="2000" dirty="0" smtClean="0"/>
                          <m:t>4·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000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3,65·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sz="2000" dirty="0" smtClean="0"/>
                  <a:t>Дж</a:t>
                </a:r>
                <a:r>
                  <a:rPr lang="en-US" dirty="0" smtClean="0"/>
                  <a:t>) = 0,83</a:t>
                </a:r>
                <a:r>
                  <a:rPr lang="ru-RU" dirty="0" smtClean="0"/>
                  <a:t>В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11835" y="1825625"/>
                <a:ext cx="8009264" cy="4351338"/>
              </a:xfrm>
              <a:blipFill rotWithShape="0">
                <a:blip r:embed="rId3"/>
                <a:stretch>
                  <a:fillRect l="-1522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1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9" y="0"/>
            <a:ext cx="12158031" cy="153134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металлическую пластинку падает монохроматический свет с длиной волны λ = 400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«Красная граница» фотоэффекта для металла пластинки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Чему равно отношение максимальной кинетической энергии фотоэлектронов к работе выхода для этого металла?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3969" y="1572237"/>
                <a:ext cx="3414311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/>
                      <m:t>λ</m:t>
                    </m:r>
                  </m:oMath>
                </a14:m>
                <a:r>
                  <a:rPr lang="ru-RU" dirty="0" smtClean="0"/>
                  <a:t>=400нм=</a:t>
                </a:r>
                <a:r>
                  <a:rPr lang="ru-RU" dirty="0" smtClean="0"/>
                  <a:t>4·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dirty="0" smtClean="0"/>
                  <a:t>6</a:t>
                </a:r>
                <a:r>
                  <a:rPr lang="ru-RU" dirty="0" smtClean="0"/>
                  <a:t>00нм=6·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вых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-?</a:t>
                </a:r>
                <a:endParaRPr lang="ru-RU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969" y="1572237"/>
                <a:ext cx="3414311" cy="4351338"/>
              </a:xfrm>
              <a:blipFill rotWithShape="0">
                <a:blip r:embed="rId2"/>
                <a:stretch>
                  <a:fillRect l="-160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66918" y="1591096"/>
                <a:ext cx="8325081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-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в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r>
                          <m:rPr>
                            <m:nor/>
                          </m:rPr>
                          <a:rPr lang="en-US" dirty="0" smtClean="0"/>
                          <m:t>(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dirty="0" smtClean="0"/>
                          <m:t>- 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 smtClean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h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dirty="0" smtClean="0"/>
                          <m:t>− 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 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                 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в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кр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кр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/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/>
                        </m:sSub>
                      </m:den>
                    </m:f>
                  </m:oMath>
                </a14:m>
                <a:r>
                  <a:rPr lang="ru-RU" dirty="0" smtClean="0"/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кр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ru-RU" dirty="0" smtClean="0"/>
                  <a:t> - 1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в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ых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/>
                          <m:t>6·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/>
                          <m:t>4·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 </m:t>
                        </m:r>
                      </m:den>
                    </m:f>
                  </m:oMath>
                </a14:m>
                <a:r>
                  <a:rPr lang="ru-RU" dirty="0" smtClean="0"/>
                  <a:t> - 1 = 1,5 – 1 = 0,5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66918" y="1591096"/>
                <a:ext cx="8325081" cy="4351338"/>
              </a:xfrm>
              <a:blipFill rotWithShape="0">
                <a:blip r:embed="rId3"/>
                <a:stretch>
                  <a:fillRect l="-586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4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15749" y="1634730"/>
                <a:ext cx="1750763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Дано: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= 2эВ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- ?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5749" y="1634730"/>
                <a:ext cx="1750763" cy="4351338"/>
              </a:xfrm>
              <a:blipFill rotWithShape="0">
                <a:blip r:embed="rId2"/>
                <a:stretch>
                  <a:fillRect l="-4514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94892" y="1825625"/>
                <a:ext cx="8158908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</m:oMath>
                </a14:m>
                <a:endParaRPr lang="ru-RU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ν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ru-RU" dirty="0" smtClean="0"/>
                  <a:t>      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h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кр  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endParaRPr lang="ru-RU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           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ых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:r>
                  <a:rPr lang="ru-RU" dirty="0" smtClean="0"/>
                  <a:t>2· 2эВ = 4 эВ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94892" y="1825625"/>
                <a:ext cx="8158908" cy="4351338"/>
              </a:xfrm>
              <a:blipFill rotWithShape="0">
                <a:blip r:embed="rId3"/>
                <a:stretch>
                  <a:fillRect l="-971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2202" y="65070"/>
            <a:ext cx="121831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кинетическая энергия фотоэлектронов, вылетающих из металлической пластинки под действием света, равна 2 эВ. Длина волны падающего монохроматического света составляет    длины волны, соответствующей «красной границе» фотоэффекта для этого металла. Какова работа выхода электронов? Ответ приведите в электрон-вольтах. </a:t>
            </a:r>
          </a:p>
        </p:txBody>
      </p:sp>
      <p:pic>
        <p:nvPicPr>
          <p:cNvPr id="6148" name="Picture 4" descr=" дробь: числитель: 2, знаменатель: 3 конец дроби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511" y="618331"/>
            <a:ext cx="952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532</Words>
  <Application>Microsoft Office PowerPoint</Application>
  <PresentationFormat>Широкоэкранный</PresentationFormat>
  <Paragraphs>148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задерживающую разность потенциалов для фотоэлектронов, вырываемых с поверхности натрия светом с длиной волны 400 нм.</vt:lpstr>
      <vt:lpstr>На металлическую пластинку падает монохроматический свет с длиной волны λ = 400 нм. «Красная граница» фотоэффекта для металла пластинки λкр = 600 нм. Чему равно отношение максимальной кинетической энергии фотоэлектронов к работе выхода для этого металла?</vt:lpstr>
      <vt:lpstr>Презентация PowerPoint</vt:lpstr>
      <vt:lpstr>Презентация PowerPoint</vt:lpstr>
      <vt:lpstr>Поток фотонов выбивает из металла электроны. Энергия фотона равна 2 эВ. Если длину волны падающего излучения уменьшить в 2,5 раза, то максимальная скорость фотоэлектронов, вылетающих из этого металла, увеличится в 2 раза. Определите работу выхода электронов из металла. Ответ выразите в электрон-вольтах.</vt:lpstr>
      <vt:lpstr>Металлическую пластинку облучают монохроматическим светом, длина волны которого составляет 2/3 длины волны, соответствующей красной границе фотоэффекта для этого металла. Работа выхода электронов для исследуемого металла равна 4 эВ. Определите максимальную кинетическую энергию фотоэлектронов, вылетающих из металлической пластинки под действием этого света. Ответ приведите в электрон-вольтах.</vt:lpstr>
      <vt:lpstr>Красная граница фотоэффекта для калия λ0 = 0,62 мкм. Какова максимальная скорость фотоэлектронов при облучении калиевого фотокатода светом частотой v = 8·1014 Гц? Ответ приведите в километрах в секунду и округлите до десяток.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2022-05-01T12:29:20Z</dcterms:created>
  <dcterms:modified xsi:type="dcterms:W3CDTF">2022-05-02T08:49:54Z</dcterms:modified>
</cp:coreProperties>
</file>