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2" r:id="rId4"/>
    <p:sldId id="261" r:id="rId5"/>
    <p:sldId id="286" r:id="rId6"/>
    <p:sldId id="263" r:id="rId7"/>
    <p:sldId id="264" r:id="rId8"/>
    <p:sldId id="265" r:id="rId9"/>
    <p:sldId id="266" r:id="rId10"/>
    <p:sldId id="269" r:id="rId11"/>
    <p:sldId id="270" r:id="rId12"/>
    <p:sldId id="272" r:id="rId13"/>
    <p:sldId id="273" r:id="rId14"/>
    <p:sldId id="287" r:id="rId15"/>
    <p:sldId id="288" r:id="rId16"/>
    <p:sldId id="276" r:id="rId17"/>
    <p:sldId id="284" r:id="rId18"/>
    <p:sldId id="285" r:id="rId19"/>
  </p:sldIdLst>
  <p:sldSz cx="9144000" cy="5143500" type="screen16x9"/>
  <p:notesSz cx="9086850" cy="161448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hhRLLnchKZjDZ7eXau5bq7h6Z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4182" y="1143000"/>
            <a:ext cx="5489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3378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bf68789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182" y="1143000"/>
            <a:ext cx="5489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g2adbf68789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Самоопределение к деятельности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Давайте проверим, всё ли у вас готово для урока. Я буду называть предмет, а вы его показываете, затем аккуратно кладёте на место. На каждый урок русского языка нужно готовить: пенал, синюю ручку, простой карандаш, ластик, линейку, цветные карандаши, учебник, рабочую тетрадь.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А сейчас покажите, как нужно правильно сидеть.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Почему на третьей картинке перечёркнуты предметы? (На уроках мы не достаём игрушки, еду, гаджеты.)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2adbf68789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8319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e632a46171_2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2e632a46171_2_2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Первичное применение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Из какой сказки А.С. Пушкина этот отрывок? («Сказка о царе Салта́не, о сыне его славном и могучем богатыре князе Гвидо́не Салта́новиче и о прекрасной царевне Лебеди».)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Найдём слово с непроизносимой согласной в корне слова. Как можно проверить это слово? («Ненастный — ненастье».)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При чтении какого слова кажется, что может быть непроизносимый согласный? Можно ли подобрать к нему проверочное? («Прекрасный». Написание этого слова нужно запомнить или проверить по словарю.)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2e632a46171_2_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0259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e632a46171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182" y="1143000"/>
            <a:ext cx="5489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2e632a46171_2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Сверяемся с целями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Отлично! Мы достигли второй цели! Так держать!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e632a46171_2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4355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e632a46171_2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2e632a46171_2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Первичное применение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Сейчас мы будем работать в парах. Давайте вспомним правила.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e632a46171_2_2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1829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e64332785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2e643327852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Первичное применение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Нам необходимо распределить слова по группам. Давайте ещё раз обозначим алгоритм проверки. Зачастую звуки могут нас обманывать. Что нужно сделать, чтобы точно узнать, будем ли мы писать непроизносимую согласную в корне слова или нет?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Как узнать написание слов, если нельзя подобрать проверочное? (Посмотреть в орфографическом словаре.)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Проверим. В какие словах есть буква «т»? (Яростный, грустный, лестница, честный, участник.)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В каких словах нет буквы «т»? (Лесной, прекрасный, чудесный.)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При необходимости учитель разбирает первое слово вместе с классом по шаблону: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Яро[сн]ый — проверочное слово «ярость» — звук [т] отчётливо слышится. Значит, будем записывать «ярос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т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ный».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e643327852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1151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e632a46171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g2e632a46171_2_109:notes"/>
          <p:cNvSpPr txBox="1">
            <a:spLocks noGrp="1"/>
          </p:cNvSpPr>
          <p:nvPr>
            <p:ph type="body" idx="1"/>
          </p:nvPr>
        </p:nvSpPr>
        <p:spPr>
          <a:xfrm>
            <a:off x="514350" y="3300646"/>
            <a:ext cx="41148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Закрепление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Ребята, подготовьте простой карандаш, ручку. Выполните задания на рабочих листах.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Заметка: это задание вы можете провести, показав в презентации, или распечатать материалы, загрузив урок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«Непроизносимые согласные в корне слова»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из сервиса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 «Подготовка к уроку»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e632a46171_2_109:notes"/>
          <p:cNvSpPr txBox="1">
            <a:spLocks noGrp="1"/>
          </p:cNvSpPr>
          <p:nvPr>
            <p:ph type="sldNum" idx="12"/>
          </p:nvPr>
        </p:nvSpPr>
        <p:spPr>
          <a:xfrm>
            <a:off x="2913460" y="6514371"/>
            <a:ext cx="2229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6794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e632a46171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182" y="1143000"/>
            <a:ext cx="5489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g2e632a46171_2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Рефлексия. Подведение итогов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Давайте подведём итоги. Всех ли целей нам удалось сегодня достичь?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Что вы теперь знаете о непроизносимых согласных в корне слова?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Какое правило мы будем применять?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Что было самым сложным для вас?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Что получалось выполнять лучше всего?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e632a46171_2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1769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e63bd9f2cf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182" y="1143000"/>
            <a:ext cx="5489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g2e63bd9f2cf_2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Рефлексия. Оценка эмоционального состояния детей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Учитель предлагает детям сравнить свою работу на уроке с тучкой или солнышком и показать на пальцах.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1050">
                <a:solidFill>
                  <a:srgbClr val="202124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‎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Солнышко</a:t>
            </a:r>
            <a:r>
              <a:rPr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— всё получилось (один палец);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солнце с тучкой</a:t>
            </a:r>
            <a:r>
              <a:rPr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— не всё удалось на уроке (два пальца);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тучка</a:t>
            </a:r>
            <a:r>
              <a:rPr lang="en-US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— ничего не получилось (три пальца).</a:t>
            </a:r>
            <a:endParaRPr/>
          </a:p>
        </p:txBody>
      </p:sp>
      <p:sp>
        <p:nvSpPr>
          <p:cNvPr id="603" name="Google Shape;603;g2e63bd9f2cf_2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281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5de3bf66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e5de3bf667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Актуализация</a:t>
            </a:r>
            <a:endParaRPr b="1"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</a:ext>
              </a:extLs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</a:ext>
              </a:extLs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— От данных имён существительных образуйте имена прилагательные с тем же корнем.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(Прелестный, звёздный, местный.)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—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Произнесите эти имена прилагательные медленно, обратите внимание на корень слов. Сравните эти слова с именами существительными. Что заметили? (Согласные на конце корней слов исчезли.)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—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Как это может отразиться на письме? (Можно ошибиться, пропустить букву.)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—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Как вы думаете, о чём мы будем говорить сегодня на уроке?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e5de3bf667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2154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5b987e5b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e5b987e5b4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Открытие нового знания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Вы верно сказали, что некоторые буквы не произносятся. Давайте посмотрим на звуковое обозначение этих слов.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Если эти буквы имеют свойство исчезать при произнесении, тогда как мы можем узнать, что они пишутся? (Подобрать проверочное слово.)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Как мы проверяли написание слов с безударной гласной в корне? А с парными по звонкости-глухости согласными в корне? Подойдёт ли этот способ для того, чтобы узнать написание этих слов?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Какие проверочные слова нужно подобрать?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e5b987e5b4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046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64a7f2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182" y="1143000"/>
            <a:ext cx="5489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e64a7f230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Целеполагание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После обсуждения версий ребят учитель помогает сформулировать тему и цели урока.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e64a7f230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67715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5b987e5b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e5b987e5b4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Открытие нового знания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Вы верно сказали, что некоторые буквы не произносятся. Давайте посмотрим на звуковое обозначение этих слов.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Если эти буквы имеют свойство исчезать при произнесении, тогда как мы можем узнать, что они пишутся? (Подобрать проверочное слово.)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Как мы проверяли написание слов с безударной гласной в корне? А с парными по звонкости-глухости согласными в корне? Подойдёт ли этот способ для того, чтобы узнать написание этих слов?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Какие проверочные слова нужно подобрать?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e5b987e5b4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9599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64332785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e643327852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Открытие нового знания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Конечно, можно подобрать те самые однокоренные имена существительные, с которых мы и начали наш урок.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Обратите внимание, что в проверочных словах после буквы, которую мы проверяем, стоит гласный звук или мягкий знак, а ещё может стоять звонкий согласный [н]. Благодаря им мы отчётливо слышим проверяемый звук.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Как вы думаете, как называется согласный звук в слове, который мы не произносим?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e643327852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529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632a46171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e632a46171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Открытие нового знания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Какое правило мы будем применять, чтобы проверить непроизносимый согласный в корне слова? Заполните пропуски.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e632a46171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897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632a46171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182" y="1143000"/>
            <a:ext cx="5489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e632a46171_2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Сверяемся с целями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Мы достигли первой цели! Давайте ещё раз повторим, как звучит правило, которое мы будем применять.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e632a46171_2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567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6433278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e6433278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Первичное применение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Прочитаем предложение и найдём слово, в котором согласный звук не произносится, но пишется. </a:t>
            </a: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(Гигантский.)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— Назовите корень этого слова. Как можно проверить это слово? (Гигант.)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e64332785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6179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1.png"/><Relationship Id="rId21" Type="http://schemas.openxmlformats.org/officeDocument/2006/relationships/image" Target="../media/image31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18.png"/><Relationship Id="rId19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1.png"/><Relationship Id="rId21" Type="http://schemas.openxmlformats.org/officeDocument/2006/relationships/image" Target="../media/image41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23" Type="http://schemas.openxmlformats.org/officeDocument/2006/relationships/image" Target="../media/image43.png"/><Relationship Id="rId10" Type="http://schemas.openxmlformats.org/officeDocument/2006/relationships/image" Target="../media/image18.png"/><Relationship Id="rId19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Relationship Id="rId2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1.png"/><Relationship Id="rId21" Type="http://schemas.openxmlformats.org/officeDocument/2006/relationships/image" Target="../media/image31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18.png"/><Relationship Id="rId19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g2adbf68789c_0_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g2adbf68789c_0_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g2adbf68789c_0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400" y="345050"/>
            <a:ext cx="8448500" cy="445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2adbf68789c_0_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2e632a46171_2_247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e632a46171_2_247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e632a46171_2_247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82"/>
            <a:ext cx="136100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e632a46171_2_247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7" y="4900645"/>
            <a:ext cx="124062" cy="12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e632a46171_2_247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0" y="4900777"/>
            <a:ext cx="136100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e632a46171_2_247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5" y="4900777"/>
            <a:ext cx="131085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e632a46171_2_247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7" y="4899792"/>
            <a:ext cx="33701" cy="3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e632a46171_2_247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0" y="4900777"/>
            <a:ext cx="145167" cy="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e632a46171_2_247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5" y="4944978"/>
            <a:ext cx="29076" cy="8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e632a46171_2_247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4" y="4991385"/>
            <a:ext cx="35761" cy="3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e632a46171_2_247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e632a46171_2_247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e632a46171_2_247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35590" y="4900782"/>
            <a:ext cx="136100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e632a46171_2_247" descr=" 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19997" y="4900645"/>
            <a:ext cx="124062" cy="12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2e632a46171_2_247" descr=" 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662640" y="4900777"/>
            <a:ext cx="136100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e632a46171_2_247" descr=" 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87305" y="4900777"/>
            <a:ext cx="131085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e632a46171_2_247" descr=" 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406287" y="4899792"/>
            <a:ext cx="33701" cy="3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e632a46171_2_247" descr=" 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38130" y="4900777"/>
            <a:ext cx="145167" cy="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e632a46171_2_247" descr=" 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408605" y="4944978"/>
            <a:ext cx="29076" cy="8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e632a46171_2_247" descr=" 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460824" y="4991385"/>
            <a:ext cx="35761" cy="3489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e632a46171_2_247"/>
          <p:cNvSpPr/>
          <p:nvPr/>
        </p:nvSpPr>
        <p:spPr>
          <a:xfrm>
            <a:off x="345260" y="345057"/>
            <a:ext cx="8453400" cy="4453500"/>
          </a:xfrm>
          <a:prstGeom prst="roundRect">
            <a:avLst>
              <a:gd name="adj" fmla="val 6799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7" name="Google Shape;317;g2e632a46171_2_247" descr=" 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45260" y="345057"/>
            <a:ext cx="8447897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2e632a46171_2_247" descr=" 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97621" y="528368"/>
            <a:ext cx="6752129" cy="40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e632a46171_2_247" descr=" 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479783" y="689818"/>
            <a:ext cx="6188166" cy="368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e632a46171_2_247" descr=" 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013096" y="2571750"/>
            <a:ext cx="1784464" cy="222669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e632a46171_2_247"/>
          <p:cNvSpPr/>
          <p:nvPr/>
        </p:nvSpPr>
        <p:spPr>
          <a:xfrm>
            <a:off x="1686711" y="1203993"/>
            <a:ext cx="60168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-RU" sz="2300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23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Что</a:t>
            </a:r>
            <a:r>
              <a:rPr lang="en-US" sz="2300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ты</a:t>
            </a:r>
            <a:r>
              <a:rPr lang="en-US" sz="2300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тих</a:t>
            </a:r>
            <a:r>
              <a:rPr lang="en-US" sz="2300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300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как</a:t>
            </a:r>
            <a:r>
              <a:rPr lang="en-US" sz="2300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день</a:t>
            </a:r>
            <a:r>
              <a:rPr lang="en-US" sz="2300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ненастный</a:t>
            </a:r>
            <a:r>
              <a:rPr lang="en-US" sz="2300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2200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e632a46171_2_146"/>
          <p:cNvSpPr/>
          <p:nvPr/>
        </p:nvSpPr>
        <p:spPr>
          <a:xfrm>
            <a:off x="345260" y="345057"/>
            <a:ext cx="8453400" cy="44535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2e632a46171_2_146"/>
          <p:cNvSpPr/>
          <p:nvPr/>
        </p:nvSpPr>
        <p:spPr>
          <a:xfrm>
            <a:off x="604205" y="1240047"/>
            <a:ext cx="80328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29629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Непроизносимые согласные в корне слова</a:t>
            </a:r>
            <a:endParaRPr sz="2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g2e632a46171_2_146"/>
          <p:cNvSpPr/>
          <p:nvPr/>
        </p:nvSpPr>
        <p:spPr>
          <a:xfrm>
            <a:off x="1105912" y="2151212"/>
            <a:ext cx="7131900" cy="1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Знать,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что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такое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непроизносимые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согласные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корне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слова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Находить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место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орфограммы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слове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Применять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изученные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правила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написания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1" name="Google Shape;331;g2e632a46171_2_146"/>
          <p:cNvSpPr/>
          <p:nvPr/>
        </p:nvSpPr>
        <p:spPr>
          <a:xfrm>
            <a:off x="582627" y="2091906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2e632a46171_2_146"/>
          <p:cNvSpPr/>
          <p:nvPr/>
        </p:nvSpPr>
        <p:spPr>
          <a:xfrm>
            <a:off x="604205" y="2167387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g2e632a46171_2_14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429" y="2098606"/>
            <a:ext cx="340073" cy="27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e632a46171_2_146"/>
          <p:cNvSpPr/>
          <p:nvPr/>
        </p:nvSpPr>
        <p:spPr>
          <a:xfrm>
            <a:off x="582627" y="2641840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2e632a46171_2_146"/>
          <p:cNvSpPr/>
          <p:nvPr/>
        </p:nvSpPr>
        <p:spPr>
          <a:xfrm>
            <a:off x="604205" y="2717321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6" name="Google Shape;336;g2e632a46171_2_14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429" y="2648540"/>
            <a:ext cx="340073" cy="27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2e632a46171_2_146"/>
          <p:cNvSpPr/>
          <p:nvPr/>
        </p:nvSpPr>
        <p:spPr>
          <a:xfrm>
            <a:off x="582627" y="3191774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2e632a46171_2_146"/>
          <p:cNvSpPr/>
          <p:nvPr/>
        </p:nvSpPr>
        <p:spPr>
          <a:xfrm>
            <a:off x="604205" y="3267255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g2e632a46171_2_14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0206" y="2533451"/>
            <a:ext cx="2432187" cy="261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2e632a46171_2_26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2e632a46171_2_26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e632a46171_2_26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205" y="684722"/>
            <a:ext cx="5634128" cy="46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e632a46171_2_26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511" y="1401792"/>
            <a:ext cx="7196725" cy="271099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e632a46171_2_260"/>
          <p:cNvSpPr/>
          <p:nvPr/>
        </p:nvSpPr>
        <p:spPr>
          <a:xfrm>
            <a:off x="631179" y="738637"/>
            <a:ext cx="43698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Правила работы в парах</a:t>
            </a:r>
            <a:endParaRPr sz="2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g2e632a46171_2_260"/>
          <p:cNvSpPr/>
          <p:nvPr/>
        </p:nvSpPr>
        <p:spPr>
          <a:xfrm>
            <a:off x="777175" y="1558111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8" name="Google Shape;368;g2e632a46171_2_260"/>
          <p:cNvSpPr/>
          <p:nvPr/>
        </p:nvSpPr>
        <p:spPr>
          <a:xfrm>
            <a:off x="1219200" y="1598542"/>
            <a:ext cx="6619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2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Старайтесь не перебивать друг друга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Google Shape;369;g2e632a46171_2_260"/>
          <p:cNvSpPr/>
          <p:nvPr/>
        </p:nvSpPr>
        <p:spPr>
          <a:xfrm>
            <a:off x="777175" y="2393890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0" name="Google Shape;370;g2e632a46171_2_260"/>
          <p:cNvSpPr/>
          <p:nvPr/>
        </p:nvSpPr>
        <p:spPr>
          <a:xfrm>
            <a:off x="1219200" y="2385743"/>
            <a:ext cx="6106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Если не согласны, объясните свою позицию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g2e632a46171_2_260"/>
          <p:cNvSpPr/>
          <p:nvPr/>
        </p:nvSpPr>
        <p:spPr>
          <a:xfrm>
            <a:off x="771073" y="3081253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2" name="Google Shape;372;g2e632a46171_2_260"/>
          <p:cNvSpPr/>
          <p:nvPr/>
        </p:nvSpPr>
        <p:spPr>
          <a:xfrm>
            <a:off x="1219200" y="3081248"/>
            <a:ext cx="5589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Если не поняли собеседника, переспросите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g2e632a46171_2_260"/>
          <p:cNvSpPr/>
          <p:nvPr/>
        </p:nvSpPr>
        <p:spPr>
          <a:xfrm>
            <a:off x="760198" y="3776763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g2e632a46171_2_260"/>
          <p:cNvSpPr/>
          <p:nvPr/>
        </p:nvSpPr>
        <p:spPr>
          <a:xfrm>
            <a:off x="1219200" y="3776753"/>
            <a:ext cx="52113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Работайте сообща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g2e643327852_0_68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2e643327852_0_68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2e643327852_0_68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7"/>
            <a:ext cx="136100" cy="12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e643327852_0_68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7" y="4900640"/>
            <a:ext cx="124062" cy="12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e643327852_0_68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0" y="4900777"/>
            <a:ext cx="136100" cy="12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e643327852_0_68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5" y="4900777"/>
            <a:ext cx="131085" cy="12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e643327852_0_68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7" y="4899787"/>
            <a:ext cx="33701" cy="3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2e643327852_0_68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0" y="4900777"/>
            <a:ext cx="145167" cy="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2e643327852_0_68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5" y="4944972"/>
            <a:ext cx="29076" cy="8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2e643327852_0_68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4" y="4991379"/>
            <a:ext cx="35761" cy="3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2e643327852_0_68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2e643327852_0_68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2e643327852_0_68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35590" y="4900777"/>
            <a:ext cx="136100" cy="12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e643327852_0_68" descr=" 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19997" y="4900640"/>
            <a:ext cx="124062" cy="12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2e643327852_0_68" descr=" 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662640" y="4900777"/>
            <a:ext cx="136100" cy="12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e643327852_0_68" descr=" 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87305" y="4900777"/>
            <a:ext cx="131085" cy="12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e643327852_0_68" descr=" 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406287" y="4899787"/>
            <a:ext cx="33701" cy="3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2e643327852_0_68" descr=" 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38130" y="4900777"/>
            <a:ext cx="145167" cy="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2e643327852_0_68" descr=" 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408605" y="4944972"/>
            <a:ext cx="29076" cy="8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e643327852_0_68" descr=" 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460824" y="4991379"/>
            <a:ext cx="35761" cy="3488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2e643327852_0_68"/>
          <p:cNvSpPr/>
          <p:nvPr/>
        </p:nvSpPr>
        <p:spPr>
          <a:xfrm>
            <a:off x="345260" y="345057"/>
            <a:ext cx="8453400" cy="4453500"/>
          </a:xfrm>
          <a:prstGeom prst="roundRect">
            <a:avLst>
              <a:gd name="adj" fmla="val 6799"/>
            </a:avLst>
          </a:prstGeom>
          <a:solidFill>
            <a:srgbClr val="BDEE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2" name="Google Shape;402;g2e643327852_0_68" descr=" 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45260" y="345057"/>
            <a:ext cx="8447897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2e643327852_0_68" descr=" 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246173" y="528368"/>
            <a:ext cx="6644307" cy="40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2e643327852_0_68" descr=" 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523831" y="689818"/>
            <a:ext cx="6089352" cy="368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2e643327852_0_68" descr=" 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284207" y="2884458"/>
            <a:ext cx="1513533" cy="191398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2e643327852_0_68"/>
          <p:cNvSpPr/>
          <p:nvPr/>
        </p:nvSpPr>
        <p:spPr>
          <a:xfrm>
            <a:off x="1699328" y="1051344"/>
            <a:ext cx="5874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Работа в парах. Распределите слова по группам</a:t>
            </a:r>
            <a:endParaRPr sz="2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7" name="Google Shape;407;g2e643327852_0_68"/>
          <p:cNvSpPr/>
          <p:nvPr/>
        </p:nvSpPr>
        <p:spPr>
          <a:xfrm>
            <a:off x="1699328" y="2825151"/>
            <a:ext cx="5874900" cy="11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Яро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]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ый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гру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]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ый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ле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]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ой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прекра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]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ый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ле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]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ица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че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]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ый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уча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]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ик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чуде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]</a:t>
            </a:r>
            <a:r>
              <a:rPr lang="en-US" sz="23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ый</a:t>
            </a:r>
            <a:r>
              <a:rPr lang="en-US" sz="23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3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8" name="Google Shape;408;g2e643327852_0_68"/>
          <p:cNvSpPr/>
          <p:nvPr/>
        </p:nvSpPr>
        <p:spPr>
          <a:xfrm>
            <a:off x="1699328" y="2113472"/>
            <a:ext cx="2783700" cy="555300"/>
          </a:xfrm>
          <a:prstGeom prst="roundRect">
            <a:avLst>
              <a:gd name="adj" fmla="val 9786"/>
            </a:avLst>
          </a:prstGeom>
          <a:solidFill>
            <a:srgbClr val="E0F7FF"/>
          </a:solidFill>
          <a:ln w="25400" cap="flat" cmpd="sng">
            <a:solidFill>
              <a:srgbClr val="00B9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2e643327852_0_68"/>
          <p:cNvSpPr/>
          <p:nvPr/>
        </p:nvSpPr>
        <p:spPr>
          <a:xfrm>
            <a:off x="1710117" y="2118863"/>
            <a:ext cx="27621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ЕСТЬ буква «т»</a:t>
            </a:r>
            <a:endParaRPr sz="2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0" name="Google Shape;410;g2e643327852_0_68"/>
          <p:cNvSpPr/>
          <p:nvPr/>
        </p:nvSpPr>
        <p:spPr>
          <a:xfrm>
            <a:off x="4693381" y="2113472"/>
            <a:ext cx="2783700" cy="555300"/>
          </a:xfrm>
          <a:prstGeom prst="roundRect">
            <a:avLst>
              <a:gd name="adj" fmla="val 9786"/>
            </a:avLst>
          </a:prstGeom>
          <a:solidFill>
            <a:srgbClr val="E0F7FF"/>
          </a:solidFill>
          <a:ln w="25400" cap="flat" cmpd="sng">
            <a:solidFill>
              <a:srgbClr val="00B9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2e643327852_0_68"/>
          <p:cNvSpPr/>
          <p:nvPr/>
        </p:nvSpPr>
        <p:spPr>
          <a:xfrm>
            <a:off x="4763512" y="2118863"/>
            <a:ext cx="26487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НЕТ буквы «т»</a:t>
            </a:r>
            <a:endParaRPr sz="2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345" y="623455"/>
            <a:ext cx="64091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я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ро</a:t>
            </a:r>
            <a:r>
              <a:rPr lang="ru-RU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ст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ый</a:t>
            </a:r>
            <a:r>
              <a:rPr lang="en-US" sz="4000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гру</a:t>
            </a:r>
            <a:r>
              <a:rPr lang="ru-RU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стн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ый</a:t>
            </a:r>
            <a:r>
              <a:rPr lang="en-US" sz="4000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ле</a:t>
            </a:r>
            <a:r>
              <a:rPr lang="ru-RU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стн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ица</a:t>
            </a:r>
            <a:r>
              <a:rPr lang="en-US" sz="4000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че</a:t>
            </a:r>
            <a:r>
              <a:rPr lang="ru-RU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стн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ый</a:t>
            </a:r>
            <a:r>
              <a:rPr lang="en-US" sz="4000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уча</a:t>
            </a:r>
            <a:r>
              <a:rPr lang="ru-RU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стн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ик</a:t>
            </a:r>
            <a:r>
              <a:rPr lang="en-US" sz="4000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ru-RU" sz="4000" dirty="0" smtClean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ru-RU" sz="4000" dirty="0" smtClean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ле</a:t>
            </a:r>
            <a:r>
              <a:rPr lang="ru-RU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ой</a:t>
            </a:r>
            <a:r>
              <a:rPr lang="en-US" sz="4000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прекра</a:t>
            </a:r>
            <a:r>
              <a:rPr lang="ru-RU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ый</a:t>
            </a:r>
            <a:r>
              <a:rPr lang="en-US" sz="4000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чуде</a:t>
            </a:r>
            <a:r>
              <a:rPr lang="ru-RU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сн</a:t>
            </a:r>
            <a:r>
              <a:rPr lang="en-US" sz="4000" dirty="0" err="1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ый</a:t>
            </a:r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1183" y="1059039"/>
            <a:ext cx="48213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радость- радостный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свистеть- свистнуть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жалость- жалостливый </a:t>
            </a:r>
            <a:endParaRPr kumimoji="0" lang="ru-RU" altLang="zh-CN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e632a46171_2_109"/>
          <p:cNvSpPr/>
          <p:nvPr/>
        </p:nvSpPr>
        <p:spPr>
          <a:xfrm>
            <a:off x="345310" y="3451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g2e632a46171_2_109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g2e632a46171_2_109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2e632a46171_2_109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2e632a46171_2_109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2e632a46171_2_109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2e632a46171_2_109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2e632a46171_2_109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2e632a46171_2_109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2e632a46171_2_109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g2e632a46171_2_109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2e632a46171_2_109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g2e632a46171_2_109"/>
          <p:cNvPicPr preferRelativeResize="0"/>
          <p:nvPr/>
        </p:nvPicPr>
        <p:blipFill rotWithShape="1">
          <a:blip r:embed="rId12">
            <a:alphaModFix/>
          </a:blip>
          <a:srcRect l="1960" t="6498" r="1960" b="72654"/>
          <a:stretch/>
        </p:blipFill>
        <p:spPr>
          <a:xfrm>
            <a:off x="345300" y="1273800"/>
            <a:ext cx="8453399" cy="259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303520" y="1579419"/>
            <a:ext cx="3158836" cy="1413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e632a46171_2_160"/>
          <p:cNvSpPr/>
          <p:nvPr/>
        </p:nvSpPr>
        <p:spPr>
          <a:xfrm>
            <a:off x="345260" y="345057"/>
            <a:ext cx="8453400" cy="44535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2e632a46171_2_160"/>
          <p:cNvSpPr/>
          <p:nvPr/>
        </p:nvSpPr>
        <p:spPr>
          <a:xfrm>
            <a:off x="604205" y="1240047"/>
            <a:ext cx="80328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29629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Непроизносимые согласные в корне слова</a:t>
            </a:r>
            <a:endParaRPr sz="2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9" name="Google Shape;589;g2e632a46171_2_160"/>
          <p:cNvSpPr/>
          <p:nvPr/>
        </p:nvSpPr>
        <p:spPr>
          <a:xfrm>
            <a:off x="1105912" y="2151212"/>
            <a:ext cx="7131900" cy="1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Знать,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что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такое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непроизносимые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согласные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корне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слова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Находить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место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орфограммы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слове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Применять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изученные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правила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написания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0" name="Google Shape;590;g2e632a46171_2_160"/>
          <p:cNvSpPr/>
          <p:nvPr/>
        </p:nvSpPr>
        <p:spPr>
          <a:xfrm>
            <a:off x="582627" y="2091906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g2e632a46171_2_160"/>
          <p:cNvSpPr/>
          <p:nvPr/>
        </p:nvSpPr>
        <p:spPr>
          <a:xfrm>
            <a:off x="604205" y="2167387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g2e632a46171_2_16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429" y="2098606"/>
            <a:ext cx="340073" cy="27979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2e632a46171_2_160"/>
          <p:cNvSpPr/>
          <p:nvPr/>
        </p:nvSpPr>
        <p:spPr>
          <a:xfrm>
            <a:off x="582627" y="2641840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2e632a46171_2_160"/>
          <p:cNvSpPr/>
          <p:nvPr/>
        </p:nvSpPr>
        <p:spPr>
          <a:xfrm>
            <a:off x="604205" y="2717321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5" name="Google Shape;595;g2e632a46171_2_16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429" y="2648540"/>
            <a:ext cx="340073" cy="279798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2e632a46171_2_160"/>
          <p:cNvSpPr/>
          <p:nvPr/>
        </p:nvSpPr>
        <p:spPr>
          <a:xfrm>
            <a:off x="582627" y="3191774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g2e632a46171_2_160"/>
          <p:cNvSpPr/>
          <p:nvPr/>
        </p:nvSpPr>
        <p:spPr>
          <a:xfrm>
            <a:off x="604205" y="3267255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8" name="Google Shape;598;g2e632a46171_2_16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429" y="3198473"/>
            <a:ext cx="340073" cy="27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g2e632a46171_2_160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0206" y="2533451"/>
            <a:ext cx="2432187" cy="261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g2e63bd9f2cf_2_3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g2e63bd9f2cf_2_3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g2e63bd9f2cf_2_3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g2e63bd9f2cf_2_3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5384" y="938123"/>
            <a:ext cx="1618890" cy="337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g2e63bd9f2cf_2_38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9968" y="938123"/>
            <a:ext cx="1767612" cy="337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g2e63bd9f2cf_2_38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58237" y="938123"/>
            <a:ext cx="1856409" cy="337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e5de3bf667_0_66" descr=" "/>
          <p:cNvPicPr preferRelativeResize="0"/>
          <p:nvPr/>
        </p:nvPicPr>
        <p:blipFill rotWithShape="1">
          <a:blip r:embed="rId3">
            <a:alphaModFix/>
          </a:blip>
          <a:srcRect l="18250" t="21558" r="18184" b="56132"/>
          <a:stretch/>
        </p:blipFill>
        <p:spPr>
          <a:xfrm>
            <a:off x="822960" y="1305097"/>
            <a:ext cx="6991004" cy="281801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e5de3bf667_0_66"/>
          <p:cNvSpPr/>
          <p:nvPr/>
        </p:nvSpPr>
        <p:spPr>
          <a:xfrm>
            <a:off x="2071561" y="1428750"/>
            <a:ext cx="22389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e5de3bf667_0_66"/>
          <p:cNvSpPr/>
          <p:nvPr/>
        </p:nvSpPr>
        <p:spPr>
          <a:xfrm>
            <a:off x="2119744" y="1417967"/>
            <a:ext cx="2111433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29629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прелесть</a:t>
            </a:r>
            <a:endParaRPr sz="28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g2e5de3bf667_0_66"/>
          <p:cNvSpPr/>
          <p:nvPr/>
        </p:nvSpPr>
        <p:spPr>
          <a:xfrm>
            <a:off x="2071561" y="2296783"/>
            <a:ext cx="22389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e5de3bf667_0_66"/>
          <p:cNvSpPr/>
          <p:nvPr/>
        </p:nvSpPr>
        <p:spPr>
          <a:xfrm>
            <a:off x="2128058" y="2286000"/>
            <a:ext cx="210312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29629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звезда</a:t>
            </a:r>
            <a:endParaRPr sz="28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g2e5de3bf667_0_66"/>
          <p:cNvSpPr/>
          <p:nvPr/>
        </p:nvSpPr>
        <p:spPr>
          <a:xfrm>
            <a:off x="2071561" y="3164816"/>
            <a:ext cx="22389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e5de3bf667_0_66"/>
          <p:cNvSpPr/>
          <p:nvPr/>
        </p:nvSpPr>
        <p:spPr>
          <a:xfrm>
            <a:off x="2659583" y="3154033"/>
            <a:ext cx="10629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29629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место</a:t>
            </a:r>
            <a:endParaRPr sz="2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g2e5de3bf667_0_66"/>
          <p:cNvSpPr/>
          <p:nvPr/>
        </p:nvSpPr>
        <p:spPr>
          <a:xfrm>
            <a:off x="4839037" y="1428750"/>
            <a:ext cx="22389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e5de3bf667_0_66"/>
          <p:cNvSpPr/>
          <p:nvPr/>
        </p:nvSpPr>
        <p:spPr>
          <a:xfrm>
            <a:off x="4839037" y="2296783"/>
            <a:ext cx="22389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e5de3bf667_0_66"/>
          <p:cNvSpPr/>
          <p:nvPr/>
        </p:nvSpPr>
        <p:spPr>
          <a:xfrm>
            <a:off x="4839037" y="3164816"/>
            <a:ext cx="22389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g2e5de3bf667_0_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654233" y="3050771"/>
            <a:ext cx="5702531" cy="79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2e5b987e5b4_0_86" descr=" "/>
          <p:cNvPicPr preferRelativeResize="0"/>
          <p:nvPr/>
        </p:nvPicPr>
        <p:blipFill rotWithShape="1">
          <a:blip r:embed="rId3">
            <a:alphaModFix/>
          </a:blip>
          <a:srcRect l="19766" t="20009" r="32127" b="41017"/>
          <a:stretch/>
        </p:blipFill>
        <p:spPr>
          <a:xfrm>
            <a:off x="2015067" y="1236133"/>
            <a:ext cx="4064000" cy="1735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e5b987e5b4_0_86"/>
          <p:cNvSpPr/>
          <p:nvPr/>
        </p:nvSpPr>
        <p:spPr>
          <a:xfrm>
            <a:off x="4763512" y="1428750"/>
            <a:ext cx="23196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e5b987e5b4_0_86"/>
          <p:cNvSpPr/>
          <p:nvPr/>
        </p:nvSpPr>
        <p:spPr>
          <a:xfrm>
            <a:off x="4763512" y="2296783"/>
            <a:ext cx="23196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e5b987e5b4_0_86"/>
          <p:cNvSpPr/>
          <p:nvPr/>
        </p:nvSpPr>
        <p:spPr>
          <a:xfrm>
            <a:off x="465665" y="1346199"/>
            <a:ext cx="3691467" cy="660917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e5b987e5b4_0_86"/>
          <p:cNvSpPr/>
          <p:nvPr/>
        </p:nvSpPr>
        <p:spPr>
          <a:xfrm>
            <a:off x="584199" y="1439300"/>
            <a:ext cx="3564467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3200" b="1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пр’ил’эсный</a:t>
            </a:r>
            <a:r>
              <a:rPr lang="en-US" sz="3200" b="1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’]</a:t>
            </a:r>
            <a:endParaRPr sz="32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g2e5b987e5b4_0_86"/>
          <p:cNvSpPr/>
          <p:nvPr/>
        </p:nvSpPr>
        <p:spPr>
          <a:xfrm>
            <a:off x="4979299" y="1473167"/>
            <a:ext cx="1893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прелес</a:t>
            </a:r>
            <a:r>
              <a:rPr lang="en-US" sz="2000" b="1" i="0" u="none" strike="noStrike" cap="none">
                <a:solidFill>
                  <a:srgbClr val="718BEA"/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ный</a:t>
            </a:r>
            <a:endParaRPr sz="2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g2e5b987e5b4_0_86"/>
          <p:cNvSpPr/>
          <p:nvPr/>
        </p:nvSpPr>
        <p:spPr>
          <a:xfrm>
            <a:off x="364067" y="2296783"/>
            <a:ext cx="4021701" cy="785084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e5b987e5b4_0_86"/>
          <p:cNvSpPr/>
          <p:nvPr/>
        </p:nvSpPr>
        <p:spPr>
          <a:xfrm>
            <a:off x="702733" y="2341200"/>
            <a:ext cx="3434984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3200" b="1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зв’озный</a:t>
            </a:r>
            <a:r>
              <a:rPr lang="en-US" sz="3200" b="1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’]</a:t>
            </a:r>
            <a:endParaRPr sz="32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g2e5b987e5b4_0_86"/>
          <p:cNvSpPr/>
          <p:nvPr/>
        </p:nvSpPr>
        <p:spPr>
          <a:xfrm>
            <a:off x="5157324" y="2341200"/>
            <a:ext cx="15375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звёз</a:t>
            </a:r>
            <a:r>
              <a:rPr lang="en-US" sz="2000" b="1" i="0" u="none" strike="noStrike" cap="none">
                <a:solidFill>
                  <a:srgbClr val="718BEA"/>
                </a:solidFill>
                <a:latin typeface="Verdana"/>
                <a:ea typeface="Verdana"/>
                <a:cs typeface="Verdana"/>
                <a:sym typeface="Verdana"/>
              </a:rPr>
              <a:t>д</a:t>
            </a: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ный</a:t>
            </a:r>
            <a:endParaRPr sz="2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5016" y="1150706"/>
            <a:ext cx="2517168" cy="2332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64a7f2302_0_0"/>
          <p:cNvSpPr/>
          <p:nvPr/>
        </p:nvSpPr>
        <p:spPr>
          <a:xfrm>
            <a:off x="345260" y="345057"/>
            <a:ext cx="8453400" cy="44535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e64a7f2302_0_0"/>
          <p:cNvSpPr/>
          <p:nvPr/>
        </p:nvSpPr>
        <p:spPr>
          <a:xfrm>
            <a:off x="604205" y="1240047"/>
            <a:ext cx="80328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29629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Непроизносимые согласные в корне слова</a:t>
            </a:r>
            <a:endParaRPr sz="2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g2e64a7f2302_0_0"/>
          <p:cNvSpPr/>
          <p:nvPr/>
        </p:nvSpPr>
        <p:spPr>
          <a:xfrm>
            <a:off x="1105912" y="2151212"/>
            <a:ext cx="7131900" cy="1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Знать,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что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такое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непроизносимые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согласные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корне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слова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Находить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место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орфограммы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слове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Применять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изученные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правила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написания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g2e64a7f2302_0_0"/>
          <p:cNvSpPr/>
          <p:nvPr/>
        </p:nvSpPr>
        <p:spPr>
          <a:xfrm>
            <a:off x="582627" y="2091906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e64a7f2302_0_0"/>
          <p:cNvSpPr/>
          <p:nvPr/>
        </p:nvSpPr>
        <p:spPr>
          <a:xfrm>
            <a:off x="604205" y="2167387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e64a7f2302_0_0"/>
          <p:cNvSpPr/>
          <p:nvPr/>
        </p:nvSpPr>
        <p:spPr>
          <a:xfrm>
            <a:off x="582627" y="2641840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e64a7f2302_0_0"/>
          <p:cNvSpPr/>
          <p:nvPr/>
        </p:nvSpPr>
        <p:spPr>
          <a:xfrm>
            <a:off x="604205" y="2717321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e64a7f2302_0_0"/>
          <p:cNvSpPr/>
          <p:nvPr/>
        </p:nvSpPr>
        <p:spPr>
          <a:xfrm>
            <a:off x="582627" y="3191774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e64a7f2302_0_0"/>
          <p:cNvSpPr/>
          <p:nvPr/>
        </p:nvSpPr>
        <p:spPr>
          <a:xfrm>
            <a:off x="604205" y="3267255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g2e64a7f2302_0_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206" y="2533451"/>
            <a:ext cx="2432187" cy="261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5b987e5b4_0_86"/>
          <p:cNvSpPr/>
          <p:nvPr/>
        </p:nvSpPr>
        <p:spPr>
          <a:xfrm>
            <a:off x="4763512" y="1428750"/>
            <a:ext cx="23196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e5b987e5b4_0_86"/>
          <p:cNvSpPr/>
          <p:nvPr/>
        </p:nvSpPr>
        <p:spPr>
          <a:xfrm>
            <a:off x="4763512" y="2296783"/>
            <a:ext cx="23196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e5b987e5b4_0_86"/>
          <p:cNvSpPr/>
          <p:nvPr/>
        </p:nvSpPr>
        <p:spPr>
          <a:xfrm>
            <a:off x="2066167" y="1428750"/>
            <a:ext cx="23196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e5b987e5b4_0_86"/>
          <p:cNvSpPr/>
          <p:nvPr/>
        </p:nvSpPr>
        <p:spPr>
          <a:xfrm>
            <a:off x="2082351" y="1473167"/>
            <a:ext cx="2292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[пр’ил’эсный’]</a:t>
            </a:r>
            <a:endParaRPr sz="2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g2e5b987e5b4_0_86"/>
          <p:cNvSpPr/>
          <p:nvPr/>
        </p:nvSpPr>
        <p:spPr>
          <a:xfrm>
            <a:off x="4979299" y="1473167"/>
            <a:ext cx="1893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прелес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en-US" sz="2000" b="1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ный</a:t>
            </a:r>
            <a:endParaRPr sz="20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g2e5b987e5b4_0_86"/>
          <p:cNvSpPr/>
          <p:nvPr/>
        </p:nvSpPr>
        <p:spPr>
          <a:xfrm>
            <a:off x="2066167" y="2296783"/>
            <a:ext cx="23196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e5b987e5b4_0_86"/>
          <p:cNvSpPr/>
          <p:nvPr/>
        </p:nvSpPr>
        <p:spPr>
          <a:xfrm>
            <a:off x="2319717" y="2341200"/>
            <a:ext cx="1818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[зв’озный’]</a:t>
            </a:r>
            <a:endParaRPr sz="2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g2e5b987e5b4_0_86"/>
          <p:cNvSpPr/>
          <p:nvPr/>
        </p:nvSpPr>
        <p:spPr>
          <a:xfrm>
            <a:off x="5157324" y="2341200"/>
            <a:ext cx="15375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звёз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д</a:t>
            </a:r>
            <a:r>
              <a:rPr lang="en-US" sz="2000" b="1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ный</a:t>
            </a:r>
            <a:endParaRPr sz="20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7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e643327852_0_50" descr=" "/>
          <p:cNvPicPr preferRelativeResize="0"/>
          <p:nvPr/>
        </p:nvPicPr>
        <p:blipFill rotWithShape="1">
          <a:blip r:embed="rId3">
            <a:alphaModFix/>
          </a:blip>
          <a:srcRect l="19529" t="19878" r="18577" b="38684"/>
          <a:stretch/>
        </p:blipFill>
        <p:spPr>
          <a:xfrm>
            <a:off x="1995055" y="1230284"/>
            <a:ext cx="5228705" cy="184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e643327852_0_50"/>
          <p:cNvSpPr/>
          <p:nvPr/>
        </p:nvSpPr>
        <p:spPr>
          <a:xfrm>
            <a:off x="4763512" y="1428750"/>
            <a:ext cx="23196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e643327852_0_50"/>
          <p:cNvSpPr/>
          <p:nvPr/>
        </p:nvSpPr>
        <p:spPr>
          <a:xfrm>
            <a:off x="4763512" y="2296783"/>
            <a:ext cx="23196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e643327852_0_50"/>
          <p:cNvSpPr/>
          <p:nvPr/>
        </p:nvSpPr>
        <p:spPr>
          <a:xfrm>
            <a:off x="2066167" y="1428750"/>
            <a:ext cx="23196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e643327852_0_50"/>
          <p:cNvSpPr/>
          <p:nvPr/>
        </p:nvSpPr>
        <p:spPr>
          <a:xfrm>
            <a:off x="2503136" y="1428750"/>
            <a:ext cx="14457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прелесть</a:t>
            </a:r>
            <a:endParaRPr sz="20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g2e643327852_0_50"/>
          <p:cNvSpPr/>
          <p:nvPr/>
        </p:nvSpPr>
        <p:spPr>
          <a:xfrm>
            <a:off x="4979299" y="1428750"/>
            <a:ext cx="1893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прелес</a:t>
            </a:r>
            <a:r>
              <a:rPr lang="en-US" sz="2000" b="1" i="0" u="none" strike="noStrike" cap="none">
                <a:solidFill>
                  <a:srgbClr val="718BEA"/>
                </a:solidFill>
                <a:latin typeface="Verdana"/>
                <a:ea typeface="Verdana"/>
                <a:cs typeface="Verdana"/>
                <a:sym typeface="Verdana"/>
              </a:rPr>
              <a:t>т</a:t>
            </a: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ный</a:t>
            </a:r>
            <a:endParaRPr sz="2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g2e643327852_0_50"/>
          <p:cNvSpPr/>
          <p:nvPr/>
        </p:nvSpPr>
        <p:spPr>
          <a:xfrm>
            <a:off x="2066167" y="2296783"/>
            <a:ext cx="2319600" cy="544500"/>
          </a:xfrm>
          <a:prstGeom prst="roundRect">
            <a:avLst>
              <a:gd name="adj" fmla="val 14970"/>
            </a:avLst>
          </a:prstGeom>
          <a:noFill/>
          <a:ln w="25400" cap="flat" cmpd="sng">
            <a:solidFill>
              <a:srgbClr val="9484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e643327852_0_50"/>
          <p:cNvSpPr/>
          <p:nvPr/>
        </p:nvSpPr>
        <p:spPr>
          <a:xfrm>
            <a:off x="2681161" y="2296783"/>
            <a:ext cx="1095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звезда</a:t>
            </a:r>
            <a:endParaRPr sz="2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g2e643327852_0_50"/>
          <p:cNvSpPr/>
          <p:nvPr/>
        </p:nvSpPr>
        <p:spPr>
          <a:xfrm>
            <a:off x="5157324" y="2296783"/>
            <a:ext cx="15375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звёз</a:t>
            </a:r>
            <a:r>
              <a:rPr lang="en-US" sz="2000" b="1" i="0" u="none" strike="noStrike" cap="none">
                <a:solidFill>
                  <a:srgbClr val="718BEA"/>
                </a:solidFill>
                <a:latin typeface="Verdana"/>
                <a:ea typeface="Verdana"/>
                <a:cs typeface="Verdana"/>
                <a:sym typeface="Verdana"/>
              </a:rPr>
              <a:t>д</a:t>
            </a:r>
            <a:r>
              <a:rPr lang="en-US" sz="20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ный</a:t>
            </a:r>
            <a:endParaRPr sz="2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7" name="Google Shape;157;g2e643327852_0_50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6227" y="2428975"/>
            <a:ext cx="852361" cy="8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e643327852_0_50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2390" y="2428975"/>
            <a:ext cx="852361" cy="8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e643327852_0_50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8202" y="1529830"/>
            <a:ext cx="1343278" cy="11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e643327852_0_50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4365" y="1531173"/>
            <a:ext cx="1213004" cy="11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632a46171_2_13"/>
          <p:cNvSpPr/>
          <p:nvPr/>
        </p:nvSpPr>
        <p:spPr>
          <a:xfrm>
            <a:off x="345260" y="345057"/>
            <a:ext cx="8453400" cy="44535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g2e632a46171_2_1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e632a46171_2_1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e632a46171_2_1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82"/>
            <a:ext cx="136100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e632a46171_2_1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7" y="4900645"/>
            <a:ext cx="124062" cy="12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e632a46171_2_1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0" y="4900777"/>
            <a:ext cx="136100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e632a46171_2_1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5" y="4900777"/>
            <a:ext cx="131085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e632a46171_2_1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7" y="4899792"/>
            <a:ext cx="33701" cy="3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e632a46171_2_1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0" y="4900777"/>
            <a:ext cx="145167" cy="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e632a46171_2_1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5" y="4944978"/>
            <a:ext cx="29076" cy="8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e632a46171_2_1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4" y="4991385"/>
            <a:ext cx="35761" cy="3489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e632a46171_2_13"/>
          <p:cNvSpPr/>
          <p:nvPr/>
        </p:nvSpPr>
        <p:spPr>
          <a:xfrm>
            <a:off x="667950" y="506800"/>
            <a:ext cx="78081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4545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3700"/>
              <a:buFont typeface="Arial"/>
              <a:buNone/>
            </a:pPr>
            <a:r>
              <a:rPr lang="en-US" sz="24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Выберите подходящие по смыслу слова</a:t>
            </a:r>
            <a:endParaRPr sz="2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8" name="Google Shape;178;g2e632a46171_2_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9850" y="961189"/>
            <a:ext cx="8144200" cy="32210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58292" y="1597532"/>
            <a:ext cx="2095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епроизносимым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39793" y="1905309"/>
            <a:ext cx="2054832" cy="31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днокоренное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52115" y="2359698"/>
            <a:ext cx="203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</a:t>
            </a:r>
            <a:r>
              <a:rPr lang="ru-RU" dirty="0" smtClean="0"/>
              <a:t>орошо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632a46171_2_60"/>
          <p:cNvSpPr/>
          <p:nvPr/>
        </p:nvSpPr>
        <p:spPr>
          <a:xfrm>
            <a:off x="345260" y="345057"/>
            <a:ext cx="8453400" cy="44535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e632a46171_2_60"/>
          <p:cNvSpPr/>
          <p:nvPr/>
        </p:nvSpPr>
        <p:spPr>
          <a:xfrm>
            <a:off x="604205" y="1240047"/>
            <a:ext cx="80328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29629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Непроизносимые согласные в корне слова</a:t>
            </a:r>
            <a:endParaRPr sz="23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g2e632a46171_2_60"/>
          <p:cNvSpPr/>
          <p:nvPr/>
        </p:nvSpPr>
        <p:spPr>
          <a:xfrm>
            <a:off x="1105912" y="2151212"/>
            <a:ext cx="7131900" cy="1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Знать,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что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такое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непроизносимые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согласные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корне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слова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Находить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место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орфограммы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слове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Применять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изученные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правила</a:t>
            </a:r>
            <a:r>
              <a:rPr lang="en-US" sz="18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написания</a:t>
            </a:r>
            <a:endParaRPr sz="18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g2e632a46171_2_60"/>
          <p:cNvSpPr/>
          <p:nvPr/>
        </p:nvSpPr>
        <p:spPr>
          <a:xfrm>
            <a:off x="582627" y="2091906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e632a46171_2_60"/>
          <p:cNvSpPr/>
          <p:nvPr/>
        </p:nvSpPr>
        <p:spPr>
          <a:xfrm>
            <a:off x="604205" y="2167387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g2e632a46171_2_6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429" y="2098606"/>
            <a:ext cx="340073" cy="27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e632a46171_2_60"/>
          <p:cNvSpPr/>
          <p:nvPr/>
        </p:nvSpPr>
        <p:spPr>
          <a:xfrm>
            <a:off x="582627" y="2641840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e632a46171_2_60"/>
          <p:cNvSpPr/>
          <p:nvPr/>
        </p:nvSpPr>
        <p:spPr>
          <a:xfrm>
            <a:off x="604205" y="2717321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2e632a46171_2_60"/>
          <p:cNvSpPr/>
          <p:nvPr/>
        </p:nvSpPr>
        <p:spPr>
          <a:xfrm>
            <a:off x="582627" y="3191774"/>
            <a:ext cx="361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e632a46171_2_60"/>
          <p:cNvSpPr/>
          <p:nvPr/>
        </p:nvSpPr>
        <p:spPr>
          <a:xfrm>
            <a:off x="604205" y="3267255"/>
            <a:ext cx="253500" cy="2535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g2e632a46171_2_60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0206" y="2533451"/>
            <a:ext cx="2432187" cy="261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e643327852_0_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e643327852_0_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e643327852_0_0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82"/>
            <a:ext cx="136100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e643327852_0_0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7" y="4900645"/>
            <a:ext cx="124062" cy="12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e643327852_0_0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0" y="4900777"/>
            <a:ext cx="136100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e643327852_0_0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5" y="4900777"/>
            <a:ext cx="131085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e643327852_0_0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7" y="4899792"/>
            <a:ext cx="33701" cy="3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e643327852_0_0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0" y="4900777"/>
            <a:ext cx="145167" cy="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e643327852_0_0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5" y="4944978"/>
            <a:ext cx="29076" cy="8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e643327852_0_0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4" y="4991385"/>
            <a:ext cx="35761" cy="3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e643327852_0_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e643327852_0_0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e643327852_0_0" descr="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35590" y="4900782"/>
            <a:ext cx="136100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e643327852_0_0" descr=" 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19997" y="4900645"/>
            <a:ext cx="124062" cy="12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e643327852_0_0" descr=" 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662640" y="4900777"/>
            <a:ext cx="136100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e643327852_0_0" descr=" 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87305" y="4900777"/>
            <a:ext cx="131085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e643327852_0_0" descr=" 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406287" y="4899792"/>
            <a:ext cx="33701" cy="3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e643327852_0_0" descr=" 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238130" y="4900777"/>
            <a:ext cx="145167" cy="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e643327852_0_0" descr=" 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408605" y="4944978"/>
            <a:ext cx="29076" cy="8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e643327852_0_0" descr=" 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460824" y="4991385"/>
            <a:ext cx="35761" cy="3489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e643327852_0_0"/>
          <p:cNvSpPr/>
          <p:nvPr/>
        </p:nvSpPr>
        <p:spPr>
          <a:xfrm>
            <a:off x="345260" y="345057"/>
            <a:ext cx="8453400" cy="4453500"/>
          </a:xfrm>
          <a:prstGeom prst="roundRect">
            <a:avLst>
              <a:gd name="adj" fmla="val 6799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g2e643327852_0_0" descr=" 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45260" y="345057"/>
            <a:ext cx="8447897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e643327852_0_0" descr=" 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97621" y="528368"/>
            <a:ext cx="6752129" cy="40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e643327852_0_0" descr=" 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479783" y="689818"/>
            <a:ext cx="6188166" cy="368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e643327852_0_0" descr=" 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013096" y="2571750"/>
            <a:ext cx="1784464" cy="222669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e643327852_0_0"/>
          <p:cNvSpPr/>
          <p:nvPr/>
        </p:nvSpPr>
        <p:spPr>
          <a:xfrm>
            <a:off x="1979042" y="1354053"/>
            <a:ext cx="4822800" cy="11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2300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32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Этим</a:t>
            </a:r>
            <a:r>
              <a:rPr lang="en-US" sz="32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летом</a:t>
            </a:r>
            <a:r>
              <a:rPr lang="en-US" sz="32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Гриша</a:t>
            </a:r>
            <a:r>
              <a:rPr lang="en-US" sz="32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32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пляже</a:t>
            </a:r>
            <a:r>
              <a:rPr lang="en-US" sz="32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построил</a:t>
            </a:r>
            <a:r>
              <a:rPr lang="en-US" sz="32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гигантский</a:t>
            </a:r>
            <a:r>
              <a:rPr lang="en-US" sz="32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замок</a:t>
            </a:r>
            <a:r>
              <a:rPr lang="en-US" sz="32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320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из</a:t>
            </a:r>
            <a:r>
              <a:rPr lang="en-US" sz="32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i="0" u="none" strike="noStrike" cap="none" dirty="0" err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песка</a:t>
            </a:r>
            <a:r>
              <a:rPr lang="en-US" sz="320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32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1162</Words>
  <Application>Microsoft Office PowerPoint</Application>
  <PresentationFormat>Экран (16:9)</PresentationFormat>
  <Paragraphs>159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303</cp:lastModifiedBy>
  <cp:revision>15</cp:revision>
  <dcterms:modified xsi:type="dcterms:W3CDTF">2024-12-10T09:17:10Z</dcterms:modified>
</cp:coreProperties>
</file>