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68" r:id="rId3"/>
    <p:sldId id="267" r:id="rId4"/>
    <p:sldId id="266" r:id="rId5"/>
    <p:sldId id="273" r:id="rId6"/>
    <p:sldId id="274" r:id="rId7"/>
    <p:sldId id="275" r:id="rId8"/>
    <p:sldId id="277" r:id="rId9"/>
    <p:sldId id="276" r:id="rId10"/>
    <p:sldId id="278" r:id="rId11"/>
    <p:sldId id="272" r:id="rId12"/>
    <p:sldId id="284" r:id="rId13"/>
    <p:sldId id="271" r:id="rId14"/>
    <p:sldId id="279" r:id="rId15"/>
    <p:sldId id="283" r:id="rId16"/>
    <p:sldId id="286" r:id="rId17"/>
    <p:sldId id="285" r:id="rId18"/>
    <p:sldId id="280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8A0C0-5D84-4266-85B7-C7B3245B90E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C168A0-D708-4B00-A03E-AAE1389BD67C}">
      <dgm:prSet phldrT="[Текст]" custT="1"/>
      <dgm:spPr/>
      <dgm:t>
        <a:bodyPr/>
        <a:lstStyle/>
        <a:p>
          <a:r>
            <a:rPr lang="ru-RU" sz="3600" b="1" i="1" dirty="0" smtClean="0"/>
            <a:t>Солнечный ожог</a:t>
          </a:r>
          <a:endParaRPr lang="ru-RU" sz="3600" b="1" i="1" dirty="0"/>
        </a:p>
      </dgm:t>
    </dgm:pt>
    <dgm:pt modelId="{0411E133-3083-4194-8777-C4511487756A}" type="parTrans" cxnId="{02D41018-F926-467D-8E47-8E78ABDC55EA}">
      <dgm:prSet/>
      <dgm:spPr/>
      <dgm:t>
        <a:bodyPr/>
        <a:lstStyle/>
        <a:p>
          <a:endParaRPr lang="ru-RU"/>
        </a:p>
      </dgm:t>
    </dgm:pt>
    <dgm:pt modelId="{4185B1B6-3674-4C9A-8CC7-BF878619A6FA}" type="sibTrans" cxnId="{02D41018-F926-467D-8E47-8E78ABDC55EA}">
      <dgm:prSet/>
      <dgm:spPr/>
      <dgm:t>
        <a:bodyPr/>
        <a:lstStyle/>
        <a:p>
          <a:endParaRPr lang="ru-RU"/>
        </a:p>
      </dgm:t>
    </dgm:pt>
    <dgm:pt modelId="{93EEB84B-6DD5-4704-8B4F-2BEFBFC96A31}">
      <dgm:prSet phldrT="[Текст]"/>
      <dgm:spPr/>
      <dgm:t>
        <a:bodyPr/>
        <a:lstStyle/>
        <a:p>
          <a:r>
            <a:rPr lang="ru-RU" b="1" i="1" dirty="0" smtClean="0">
              <a:solidFill>
                <a:srgbClr val="FFFF00"/>
              </a:solidFill>
            </a:rPr>
            <a:t>Вред солнца</a:t>
          </a:r>
          <a:endParaRPr lang="ru-RU" b="1" i="1" dirty="0">
            <a:solidFill>
              <a:srgbClr val="FFFF00"/>
            </a:solidFill>
          </a:endParaRPr>
        </a:p>
      </dgm:t>
    </dgm:pt>
    <dgm:pt modelId="{335EE152-DE58-4E4D-A169-3936A715DF0A}" type="parTrans" cxnId="{07F700C8-D841-42E9-99D3-CEA9C2F252C3}">
      <dgm:prSet/>
      <dgm:spPr/>
      <dgm:t>
        <a:bodyPr/>
        <a:lstStyle/>
        <a:p>
          <a:endParaRPr lang="ru-RU"/>
        </a:p>
      </dgm:t>
    </dgm:pt>
    <dgm:pt modelId="{F687C65C-EBDF-47D5-A20F-DBF6F87BBB54}" type="sibTrans" cxnId="{07F700C8-D841-42E9-99D3-CEA9C2F252C3}">
      <dgm:prSet/>
      <dgm:spPr/>
      <dgm:t>
        <a:bodyPr/>
        <a:lstStyle/>
        <a:p>
          <a:endParaRPr lang="ru-RU"/>
        </a:p>
      </dgm:t>
    </dgm:pt>
    <dgm:pt modelId="{3B97023F-D045-4414-9CAB-B5E6E05EA936}">
      <dgm:prSet phldrT="[Текст]" custT="1"/>
      <dgm:spPr/>
      <dgm:t>
        <a:bodyPr/>
        <a:lstStyle/>
        <a:p>
          <a:r>
            <a:rPr lang="ru-RU" sz="3600" b="1" i="1" dirty="0" smtClean="0"/>
            <a:t>Солнечный удар</a:t>
          </a:r>
          <a:endParaRPr lang="ru-RU" sz="4400" dirty="0"/>
        </a:p>
      </dgm:t>
    </dgm:pt>
    <dgm:pt modelId="{EEB5814E-CD4B-44F8-B4F2-6C1BB8BF38B3}" type="parTrans" cxnId="{2A5BC69A-B94A-441E-9FA1-FA6742D15C17}">
      <dgm:prSet/>
      <dgm:spPr/>
      <dgm:t>
        <a:bodyPr/>
        <a:lstStyle/>
        <a:p>
          <a:endParaRPr lang="ru-RU"/>
        </a:p>
      </dgm:t>
    </dgm:pt>
    <dgm:pt modelId="{ABB0E0D1-FC20-49EA-9137-F870038B28C5}" type="sibTrans" cxnId="{2A5BC69A-B94A-441E-9FA1-FA6742D15C17}">
      <dgm:prSet/>
      <dgm:spPr/>
      <dgm:t>
        <a:bodyPr/>
        <a:lstStyle/>
        <a:p>
          <a:endParaRPr lang="ru-RU"/>
        </a:p>
      </dgm:t>
    </dgm:pt>
    <dgm:pt modelId="{A897D5AA-0B54-46B3-8E46-BD80BEEAC765}">
      <dgm:prSet phldrT="[Текст]" phldr="1"/>
      <dgm:spPr/>
      <dgm:t>
        <a:bodyPr/>
        <a:lstStyle/>
        <a:p>
          <a:endParaRPr lang="ru-RU"/>
        </a:p>
      </dgm:t>
    </dgm:pt>
    <dgm:pt modelId="{2F335A93-3018-4C4E-A662-71930C0E5516}" type="parTrans" cxnId="{547B807E-4671-40E5-A3DA-5BC53AA9BC5B}">
      <dgm:prSet/>
      <dgm:spPr/>
      <dgm:t>
        <a:bodyPr/>
        <a:lstStyle/>
        <a:p>
          <a:endParaRPr lang="ru-RU"/>
        </a:p>
      </dgm:t>
    </dgm:pt>
    <dgm:pt modelId="{525A94F6-EB26-4458-A994-1DBD1FAD01DE}" type="sibTrans" cxnId="{547B807E-4671-40E5-A3DA-5BC53AA9BC5B}">
      <dgm:prSet/>
      <dgm:spPr/>
      <dgm:t>
        <a:bodyPr/>
        <a:lstStyle/>
        <a:p>
          <a:endParaRPr lang="ru-RU"/>
        </a:p>
      </dgm:t>
    </dgm:pt>
    <dgm:pt modelId="{61F38FDB-F38A-4F67-87D6-83526E7FF7E0}" type="pres">
      <dgm:prSet presAssocID="{86D8A0C0-5D84-4266-85B7-C7B3245B90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0F7954-EADE-46C4-9E98-5D7DA797EECC}" type="pres">
      <dgm:prSet presAssocID="{6FC168A0-D708-4B00-A03E-AAE1389BD67C}" presName="parentText" presStyleLbl="node1" presStyleIdx="0" presStyleCnt="2" custScaleY="470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8A401A-603C-44EE-89D1-AD3E815CC385}" type="pres">
      <dgm:prSet presAssocID="{6FC168A0-D708-4B00-A03E-AAE1389BD67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8C50B1-C3F1-4EAF-869F-7E80DD64D9E1}" type="pres">
      <dgm:prSet presAssocID="{3B97023F-D045-4414-9CAB-B5E6E05EA936}" presName="parentText" presStyleLbl="node1" presStyleIdx="1" presStyleCnt="2" custScaleY="57512" custLinFactNeighborX="-1587" custLinFactNeighborY="-179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B8CD5-02B9-4464-B499-FAA8E7A75A56}" type="pres">
      <dgm:prSet presAssocID="{3B97023F-D045-4414-9CAB-B5E6E05EA93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176595-9B7B-4671-A360-F36D8E9F0D19}" type="presOf" srcId="{A897D5AA-0B54-46B3-8E46-BD80BEEAC765}" destId="{1F5B8CD5-02B9-4464-B499-FAA8E7A75A56}" srcOrd="0" destOrd="0" presId="urn:microsoft.com/office/officeart/2005/8/layout/vList2"/>
    <dgm:cxn modelId="{2D7D7C20-8D82-4742-8915-A47BA8571203}" type="presOf" srcId="{86D8A0C0-5D84-4266-85B7-C7B3245B90EA}" destId="{61F38FDB-F38A-4F67-87D6-83526E7FF7E0}" srcOrd="0" destOrd="0" presId="urn:microsoft.com/office/officeart/2005/8/layout/vList2"/>
    <dgm:cxn modelId="{2A5BC69A-B94A-441E-9FA1-FA6742D15C17}" srcId="{86D8A0C0-5D84-4266-85B7-C7B3245B90EA}" destId="{3B97023F-D045-4414-9CAB-B5E6E05EA936}" srcOrd="1" destOrd="0" parTransId="{EEB5814E-CD4B-44F8-B4F2-6C1BB8BF38B3}" sibTransId="{ABB0E0D1-FC20-49EA-9137-F870038B28C5}"/>
    <dgm:cxn modelId="{02D41018-F926-467D-8E47-8E78ABDC55EA}" srcId="{86D8A0C0-5D84-4266-85B7-C7B3245B90EA}" destId="{6FC168A0-D708-4B00-A03E-AAE1389BD67C}" srcOrd="0" destOrd="0" parTransId="{0411E133-3083-4194-8777-C4511487756A}" sibTransId="{4185B1B6-3674-4C9A-8CC7-BF878619A6FA}"/>
    <dgm:cxn modelId="{ECB55FBF-E4FC-4DE0-B6F1-4AD4FD46E625}" type="presOf" srcId="{3B97023F-D045-4414-9CAB-B5E6E05EA936}" destId="{338C50B1-C3F1-4EAF-869F-7E80DD64D9E1}" srcOrd="0" destOrd="0" presId="urn:microsoft.com/office/officeart/2005/8/layout/vList2"/>
    <dgm:cxn modelId="{07F700C8-D841-42E9-99D3-CEA9C2F252C3}" srcId="{6FC168A0-D708-4B00-A03E-AAE1389BD67C}" destId="{93EEB84B-6DD5-4704-8B4F-2BEFBFC96A31}" srcOrd="0" destOrd="0" parTransId="{335EE152-DE58-4E4D-A169-3936A715DF0A}" sibTransId="{F687C65C-EBDF-47D5-A20F-DBF6F87BBB54}"/>
    <dgm:cxn modelId="{DB2F0BB1-BC6A-4A66-B5B6-3A5CFB951009}" type="presOf" srcId="{93EEB84B-6DD5-4704-8B4F-2BEFBFC96A31}" destId="{E68A401A-603C-44EE-89D1-AD3E815CC385}" srcOrd="0" destOrd="0" presId="urn:microsoft.com/office/officeart/2005/8/layout/vList2"/>
    <dgm:cxn modelId="{CC918EB9-5DA3-4D1A-8A6B-D2B4770BC82F}" type="presOf" srcId="{6FC168A0-D708-4B00-A03E-AAE1389BD67C}" destId="{3A0F7954-EADE-46C4-9E98-5D7DA797EECC}" srcOrd="0" destOrd="0" presId="urn:microsoft.com/office/officeart/2005/8/layout/vList2"/>
    <dgm:cxn modelId="{547B807E-4671-40E5-A3DA-5BC53AA9BC5B}" srcId="{3B97023F-D045-4414-9CAB-B5E6E05EA936}" destId="{A897D5AA-0B54-46B3-8E46-BD80BEEAC765}" srcOrd="0" destOrd="0" parTransId="{2F335A93-3018-4C4E-A662-71930C0E5516}" sibTransId="{525A94F6-EB26-4458-A994-1DBD1FAD01DE}"/>
    <dgm:cxn modelId="{9D941C73-69DE-4FCE-9742-6A90BA80701A}" type="presParOf" srcId="{61F38FDB-F38A-4F67-87D6-83526E7FF7E0}" destId="{3A0F7954-EADE-46C4-9E98-5D7DA797EECC}" srcOrd="0" destOrd="0" presId="urn:microsoft.com/office/officeart/2005/8/layout/vList2"/>
    <dgm:cxn modelId="{9733E568-A1B4-452C-8A90-89EF153B1FDF}" type="presParOf" srcId="{61F38FDB-F38A-4F67-87D6-83526E7FF7E0}" destId="{E68A401A-603C-44EE-89D1-AD3E815CC385}" srcOrd="1" destOrd="0" presId="urn:microsoft.com/office/officeart/2005/8/layout/vList2"/>
    <dgm:cxn modelId="{161D8EAB-C687-46BE-8192-623A0579216B}" type="presParOf" srcId="{61F38FDB-F38A-4F67-87D6-83526E7FF7E0}" destId="{338C50B1-C3F1-4EAF-869F-7E80DD64D9E1}" srcOrd="2" destOrd="0" presId="urn:microsoft.com/office/officeart/2005/8/layout/vList2"/>
    <dgm:cxn modelId="{CCC2A327-EAB9-45D6-8249-767C66251DD0}" type="presParOf" srcId="{61F38FDB-F38A-4F67-87D6-83526E7FF7E0}" destId="{1F5B8CD5-02B9-4464-B499-FAA8E7A75A5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0F7954-EADE-46C4-9E98-5D7DA797EECC}">
      <dsp:nvSpPr>
        <dsp:cNvPr id="0" name=""/>
        <dsp:cNvSpPr/>
      </dsp:nvSpPr>
      <dsp:spPr>
        <a:xfrm>
          <a:off x="0" y="474193"/>
          <a:ext cx="4536503" cy="563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Солнечный ожог</a:t>
          </a:r>
          <a:endParaRPr lang="ru-RU" sz="3600" b="1" i="1" kern="1200" dirty="0"/>
        </a:p>
      </dsp:txBody>
      <dsp:txXfrm>
        <a:off x="0" y="474193"/>
        <a:ext cx="4536503" cy="563373"/>
      </dsp:txXfrm>
    </dsp:sp>
    <dsp:sp modelId="{E68A401A-603C-44EE-89D1-AD3E815CC385}">
      <dsp:nvSpPr>
        <dsp:cNvPr id="0" name=""/>
        <dsp:cNvSpPr/>
      </dsp:nvSpPr>
      <dsp:spPr>
        <a:xfrm>
          <a:off x="0" y="1037566"/>
          <a:ext cx="4536503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5000" b="1" i="1" kern="1200" dirty="0" smtClean="0">
              <a:solidFill>
                <a:srgbClr val="FFFF00"/>
              </a:solidFill>
            </a:rPr>
            <a:t>Вред солнца</a:t>
          </a:r>
          <a:endParaRPr lang="ru-RU" sz="5000" b="1" i="1" kern="1200" dirty="0">
            <a:solidFill>
              <a:srgbClr val="FFFF00"/>
            </a:solidFill>
          </a:endParaRPr>
        </a:p>
      </dsp:txBody>
      <dsp:txXfrm>
        <a:off x="0" y="1037566"/>
        <a:ext cx="4536503" cy="1059840"/>
      </dsp:txXfrm>
    </dsp:sp>
    <dsp:sp modelId="{338C50B1-C3F1-4EAF-869F-7E80DD64D9E1}">
      <dsp:nvSpPr>
        <dsp:cNvPr id="0" name=""/>
        <dsp:cNvSpPr/>
      </dsp:nvSpPr>
      <dsp:spPr>
        <a:xfrm>
          <a:off x="0" y="1907430"/>
          <a:ext cx="4536503" cy="689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1" kern="1200" dirty="0" smtClean="0"/>
            <a:t>Солнечный удар</a:t>
          </a:r>
          <a:endParaRPr lang="ru-RU" sz="4400" kern="1200" dirty="0"/>
        </a:p>
      </dsp:txBody>
      <dsp:txXfrm>
        <a:off x="0" y="1907430"/>
        <a:ext cx="4536503" cy="689039"/>
      </dsp:txXfrm>
    </dsp:sp>
    <dsp:sp modelId="{1F5B8CD5-02B9-4464-B499-FAA8E7A75A56}">
      <dsp:nvSpPr>
        <dsp:cNvPr id="0" name=""/>
        <dsp:cNvSpPr/>
      </dsp:nvSpPr>
      <dsp:spPr>
        <a:xfrm>
          <a:off x="0" y="2786446"/>
          <a:ext cx="4536503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34" tIns="81280" rIns="455168" bIns="81280" numCol="1" spcCol="1270" anchor="t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5000" kern="1200"/>
        </a:p>
      </dsp:txBody>
      <dsp:txXfrm>
        <a:off x="0" y="2786446"/>
        <a:ext cx="4536503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D0D89-7DA8-4E69-B89C-7484FBAE67F1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159AF-73C7-4706-A450-4F29AE8801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429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159AF-73C7-4706-A450-4F29AE8801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13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284984"/>
            <a:ext cx="3024336" cy="230425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  воспитатель 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Несветаева</a:t>
            </a:r>
            <a:r>
              <a:rPr lang="ru-RU" dirty="0" smtClean="0">
                <a:solidFill>
                  <a:schemeClr val="bg1"/>
                </a:solidFill>
              </a:rPr>
              <a:t> Т.В.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1412776"/>
            <a:ext cx="7056784" cy="172819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Презентация к занятию по познавательному развитию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«Космическая ракета».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709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509120"/>
            <a:ext cx="4680520" cy="23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3"/>
            <a:ext cx="6012160" cy="36003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812263"/>
            <a:ext cx="4864972" cy="4032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-15698" y="-3237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509120"/>
            <a:ext cx="4680520" cy="23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" y="3113583"/>
            <a:ext cx="5580112" cy="37444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4" y="0"/>
            <a:ext cx="5580112" cy="3501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77072"/>
            <a:ext cx="4283968" cy="252028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3790950"/>
            <a:ext cx="4427984" cy="244636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Перед нами космическое пространство или - Вселенная. Вселенная наполнена бесчисленным множеством звезд, планет и других небесных тел. Здесь царит космический холод и мрак. В космосе нет воздуха, а следовательно человек может дышать только находясь в скафандре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999" y="0"/>
            <a:ext cx="5715000" cy="379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4572000" cy="3601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" y="260648"/>
            <a:ext cx="3321496" cy="2996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14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688632" cy="12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Наша планета Земля, на которой мы живём, входит в состав Солнечной системы. В центре Солнечной системы ярко светит горячая звезда – Солнце. Вокруг него на разном расстоянии от Солнца вращаются восемь главных планет. Одна их них, третья по счёту, и есть наша Земля.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509120"/>
            <a:ext cx="4680520" cy="23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6768752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3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-83127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39952" y="3789040"/>
            <a:ext cx="4752528" cy="2232248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Только на нашей планете есть все необходимое для жизни растений, животных и людей: воздух, пресная вода, тепло и свет. Ученные до сих пор не обнаружили признаков жизни на других планетах. Мы жители Земли, называемся - земляне.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8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4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509120"/>
            <a:ext cx="4680520" cy="23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813" y="3587761"/>
            <a:ext cx="4770187" cy="3289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0" y="3560261"/>
            <a:ext cx="45720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" y="0"/>
            <a:ext cx="4680520" cy="3721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993" y="119074"/>
            <a:ext cx="45765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514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48680"/>
            <a:ext cx="7704856" cy="6309320"/>
          </a:xfrm>
        </p:spPr>
        <p:txBody>
          <a:bodyPr>
            <a:normAutofit/>
          </a:bodyPr>
          <a:lstStyle/>
          <a:p>
            <a:endParaRPr lang="ru-RU" sz="1800" b="1" i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" y="3374326"/>
            <a:ext cx="487841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27" y="116633"/>
            <a:ext cx="4774613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29201"/>
            <a:ext cx="4017578" cy="3375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838" y="188639"/>
            <a:ext cx="4017578" cy="3168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232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3573016"/>
            <a:ext cx="3672408" cy="2664296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У космонавтов, работающих на орбитальных станциях, дружба, взаимопомощь, взаимовыручка на первом месте. Ведь их работа связана с трудностями и риском для жизни.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486003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" y="3573016"/>
            <a:ext cx="4846534" cy="3288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18" y="116632"/>
            <a:ext cx="431548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232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509120"/>
            <a:ext cx="4680520" cy="23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6884043" cy="4968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21496"/>
            <a:ext cx="6219825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4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068960"/>
            <a:ext cx="7092280" cy="18002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Подготовила: воспитатель МБДОУ «Детский сад №33» </a:t>
            </a:r>
            <a:r>
              <a:rPr lang="ru-RU" dirty="0" err="1" smtClean="0">
                <a:solidFill>
                  <a:schemeClr val="bg1"/>
                </a:solidFill>
              </a:rPr>
              <a:t>г.о</a:t>
            </a:r>
            <a:r>
              <a:rPr lang="ru-RU" dirty="0" smtClean="0">
                <a:solidFill>
                  <a:schemeClr val="bg1"/>
                </a:solidFill>
              </a:rPr>
              <a:t>. Балашиха Мацелевич Н.А.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3717032"/>
            <a:ext cx="4680520" cy="3140968"/>
          </a:xfrm>
        </p:spPr>
        <p:txBody>
          <a:bodyPr/>
          <a:lstStyle/>
          <a:p>
            <a:r>
              <a:rPr lang="ru-RU" dirty="0" err="1" smtClean="0"/>
              <a:t>ПоП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27" y="202268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733256"/>
            <a:ext cx="4355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48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-33148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051720" y="6857999"/>
            <a:ext cx="709228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3312368" cy="324036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chemeClr val="bg1"/>
                </a:solidFill>
              </a:rPr>
              <a:t>В небе виден желтый круг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И лучи, как нити.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Вертится Земля вокруг,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Словно на магните.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Хоть пока я и не стар,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Но уже ученый –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Знаю, то - не круг, а шар,</a:t>
            </a:r>
          </a:p>
          <a:p>
            <a:r>
              <a:rPr lang="ru-RU" sz="2000" b="1" i="1" dirty="0">
                <a:solidFill>
                  <a:schemeClr val="bg1"/>
                </a:solidFill>
              </a:rPr>
              <a:t>Сильно раскаленный. </a:t>
            </a:r>
            <a:r>
              <a:rPr lang="ru-RU" sz="2000" b="1" i="1" dirty="0" smtClean="0">
                <a:solidFill>
                  <a:schemeClr val="bg1"/>
                </a:solidFill>
              </a:rPr>
              <a:t>(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солнце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3" y="3487882"/>
            <a:ext cx="541904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0"/>
            <a:ext cx="4680521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731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99992" cy="29249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Солнце — самая важная для людей звезда, которая обеспечивает и поддерживает жизнь на </a:t>
            </a:r>
            <a:r>
              <a:rPr lang="ru-RU" dirty="0" smtClean="0">
                <a:solidFill>
                  <a:schemeClr val="bg1"/>
                </a:solidFill>
              </a:rPr>
              <a:t>планете. Солнце </a:t>
            </a:r>
            <a:r>
              <a:rPr lang="ru-RU" dirty="0">
                <a:solidFill>
                  <a:schemeClr val="bg1"/>
                </a:solidFill>
              </a:rPr>
              <a:t>— это огромный, горячий, газовый </a:t>
            </a:r>
            <a:r>
              <a:rPr lang="ru-RU" dirty="0" smtClean="0">
                <a:solidFill>
                  <a:schemeClr val="bg1"/>
                </a:solidFill>
              </a:rPr>
              <a:t>шар,  который горит </a:t>
            </a:r>
            <a:r>
              <a:rPr lang="ru-RU" dirty="0">
                <a:solidFill>
                  <a:schemeClr val="bg1"/>
                </a:solidFill>
              </a:rPr>
              <a:t>уже в </a:t>
            </a:r>
            <a:r>
              <a:rPr lang="ru-RU" dirty="0" smtClean="0">
                <a:solidFill>
                  <a:schemeClr val="bg1"/>
                </a:solidFill>
              </a:rPr>
              <a:t>4,6 </a:t>
            </a:r>
            <a:r>
              <a:rPr lang="ru-RU" dirty="0">
                <a:solidFill>
                  <a:schemeClr val="bg1"/>
                </a:solidFill>
              </a:rPr>
              <a:t>миллиарда лет. </a:t>
            </a:r>
            <a:r>
              <a:rPr lang="ru-RU" dirty="0" smtClean="0">
                <a:solidFill>
                  <a:schemeClr val="bg1"/>
                </a:solidFill>
              </a:rPr>
              <a:t>Расстояние </a:t>
            </a:r>
            <a:r>
              <a:rPr lang="ru-RU" dirty="0">
                <a:solidFill>
                  <a:schemeClr val="bg1"/>
                </a:solidFill>
              </a:rPr>
              <a:t>от Солнца до Земли около </a:t>
            </a:r>
            <a:r>
              <a:rPr lang="ru-RU" dirty="0" smtClean="0">
                <a:solidFill>
                  <a:schemeClr val="bg1"/>
                </a:solidFill>
              </a:rPr>
              <a:t>150 </a:t>
            </a:r>
            <a:r>
              <a:rPr lang="ru-RU" dirty="0">
                <a:solidFill>
                  <a:schemeClr val="bg1"/>
                </a:solidFill>
              </a:rPr>
              <a:t>миллионов километров</a:t>
            </a:r>
            <a:r>
              <a:rPr lang="ru-RU" dirty="0" smtClean="0">
                <a:solidFill>
                  <a:schemeClr val="bg1"/>
                </a:solidFill>
              </a:rPr>
              <a:t>. Масса </a:t>
            </a:r>
            <a:r>
              <a:rPr lang="ru-RU" dirty="0">
                <a:solidFill>
                  <a:schemeClr val="bg1"/>
                </a:solidFill>
              </a:rPr>
              <a:t>— в 327 тысяч раз больше массы Земли. </a:t>
            </a:r>
            <a:r>
              <a:rPr lang="ru-RU" dirty="0" smtClean="0">
                <a:solidFill>
                  <a:schemeClr val="bg1"/>
                </a:solidFill>
              </a:rPr>
              <a:t>Солнечный </a:t>
            </a:r>
            <a:r>
              <a:rPr lang="ru-RU" dirty="0">
                <a:solidFill>
                  <a:schemeClr val="bg1"/>
                </a:solidFill>
              </a:rPr>
              <a:t>луч доходит до земли за 8 минут и 19 секунд.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509120"/>
            <a:ext cx="4680520" cy="23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5740718" cy="60212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31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-650310"/>
            <a:ext cx="10331624" cy="78454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789040" cy="28083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Польза Солнца</a:t>
            </a:r>
            <a:r>
              <a:rPr lang="ru-RU" dirty="0" smtClean="0">
                <a:solidFill>
                  <a:schemeClr val="bg1"/>
                </a:solidFill>
              </a:rPr>
              <a:t>: дает свет, помогает расти всему живому. Согревает и вырабатывает энергию. Убивает болезнетворные бактерии. Способствует повышению </a:t>
            </a:r>
            <a:r>
              <a:rPr lang="ru-RU" dirty="0" err="1" smtClean="0">
                <a:solidFill>
                  <a:schemeClr val="bg1"/>
                </a:solidFill>
              </a:rPr>
              <a:t>гемоглабина</a:t>
            </a:r>
            <a:r>
              <a:rPr lang="ru-RU" dirty="0" smtClean="0">
                <a:solidFill>
                  <a:schemeClr val="bg1"/>
                </a:solidFill>
              </a:rPr>
              <a:t> и витамина  «Д» в организме. Способствует улучшению настроения, зрения и слуха.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332656"/>
            <a:ext cx="4680520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78" y="-387424"/>
            <a:ext cx="5314950" cy="38227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178" y="3435329"/>
            <a:ext cx="5314950" cy="34400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56" y="3573016"/>
            <a:ext cx="4703388" cy="3352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318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107504" y="13736"/>
            <a:ext cx="9144000" cy="6844264"/>
          </a:xfr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228077767"/>
              </p:ext>
            </p:extLst>
          </p:nvPr>
        </p:nvGraphicFramePr>
        <p:xfrm>
          <a:off x="251521" y="404664"/>
          <a:ext cx="4536503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60542"/>
            <a:ext cx="3995936" cy="66974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80865"/>
            <a:ext cx="3744416" cy="3584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160543"/>
            <a:ext cx="4211960" cy="34497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30916"/>
            <a:ext cx="4067944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39425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-102632" y="0"/>
            <a:ext cx="9246631" cy="6844264"/>
          </a:xfrm>
          <a:effectLst>
            <a:glow>
              <a:schemeClr val="accent1"/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23928" cy="645333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1340768"/>
            <a:ext cx="3995936" cy="5503408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Если в безоблачную ночь посмотреть вверх, то взгляду предстанет картина звездного неба. Звезды, которые мы наблюдаем, различаются как по цвету, так и по яркости свечения. Яркость звезды зависит от ее массы и от расстояния до нее. А цвет свечения зависит от температуры на ее поверхности. Самые «холодные» звезды имеют красный цвет. А самые горячие – голубоватый оттенок. Подсчитать количество звезд невозможно. 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З</a:t>
            </a:r>
            <a:r>
              <a:rPr lang="ru-RU" sz="1600" b="1" dirty="0" smtClean="0">
                <a:solidFill>
                  <a:schemeClr val="bg1"/>
                </a:solidFill>
              </a:rPr>
              <a:t>везда-это </a:t>
            </a:r>
            <a:r>
              <a:rPr lang="ru-RU" sz="1600" b="1" dirty="0">
                <a:solidFill>
                  <a:schemeClr val="bg1"/>
                </a:solidFill>
              </a:rPr>
              <a:t>раскаленный шар. Свет от далеких звезд доходит до нас только через 4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97" y="0"/>
            <a:ext cx="5148064" cy="29966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9" y="2983128"/>
            <a:ext cx="5158916" cy="38610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509120"/>
            <a:ext cx="4680520" cy="23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4860032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97" y="3068960"/>
            <a:ext cx="4783801" cy="3936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4876" y="4221088"/>
            <a:ext cx="3147563" cy="2636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84" y="35349"/>
            <a:ext cx="6011804" cy="418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441"/>
            <a:ext cx="5384877" cy="392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3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7" b="537"/>
          <a:stretch>
            <a:fillRect/>
          </a:stretch>
        </p:blipFill>
        <p:spPr>
          <a:xfrm>
            <a:off x="0" y="13736"/>
            <a:ext cx="9144000" cy="684426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77272"/>
            <a:ext cx="7092280" cy="9807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51920" y="4509120"/>
            <a:ext cx="4680520" cy="23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0"/>
            <a:ext cx="478511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3559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442</Words>
  <Application>Microsoft Office PowerPoint</Application>
  <PresentationFormat>Экран (4:3)</PresentationFormat>
  <Paragraphs>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Подготовила  воспитатель   Несветаева Т.В. </vt:lpstr>
      <vt:lpstr>Слайд 2</vt:lpstr>
      <vt:lpstr>Солнце — самая важная для людей звезда, которая обеспечивает и поддерживает жизнь на планете. Солнце — это огромный, горячий, газовый шар,  который горит уже в 4,6 миллиарда лет. Расстояние от Солнца до Земли около 150 миллионов километров. Масса — в 327 тысяч раз больше массы Земли. Солнечный луч доходит до земли за 8 минут и 19 секунд.</vt:lpstr>
      <vt:lpstr>Польза Солнца: дает свет, помогает расти всему живому. Согревает и вырабатывает энергию. Убивает болезнетворные бактерии. Способствует повышению гемоглабина и витамина  «Д» в организме. Способствует улучшению настроения, зрения и слуха.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Наша планета Земля, на которой мы живём, входит в состав Солнечной системы. В центре Солнечной системы ярко светит горячая звезда – Солнце. Вокруг него на разном расстоянии от Солнца вращаются восемь главных планет. Одна их них, третья по счёту, и есть наша Земля.</vt:lpstr>
      <vt:lpstr>Слайд 14</vt:lpstr>
      <vt:lpstr>Слайд 15</vt:lpstr>
      <vt:lpstr>Слайд 16</vt:lpstr>
      <vt:lpstr>Слайд 17</vt:lpstr>
      <vt:lpstr>Слайд 18</vt:lpstr>
      <vt:lpstr>Подготовила: воспитатель МБДОУ «Детский сад №33» г.о. Балашиха Мацелевич Н.А.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Admin</cp:lastModifiedBy>
  <cp:revision>73</cp:revision>
  <dcterms:created xsi:type="dcterms:W3CDTF">2017-04-11T18:18:44Z</dcterms:created>
  <dcterms:modified xsi:type="dcterms:W3CDTF">2025-02-08T13:22:19Z</dcterms:modified>
</cp:coreProperties>
</file>