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8490-4752-45A5-B256-3DF7DA9964AD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192C-2516-4F46-B32D-8DF3BF34BE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http://abali.ru/wp-content/uploads/2011/10/ekra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316809" cy="6858000"/>
          </a:xfrm>
          <a:prstGeom prst="rect">
            <a:avLst/>
          </a:prstGeom>
          <a:noFill/>
        </p:spPr>
      </p:pic>
      <p:pic>
        <p:nvPicPr>
          <p:cNvPr id="8" name="Picture 7" descr="http://sportmassag.ru/userfiles/muscle-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20"/>
            <a:ext cx="2462438" cy="411530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8490-4752-45A5-B256-3DF7DA9964AD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192C-2516-4F46-B32D-8DF3BF34B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8490-4752-45A5-B256-3DF7DA9964AD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192C-2516-4F46-B32D-8DF3BF34B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8490-4752-45A5-B256-3DF7DA9964AD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192C-2516-4F46-B32D-8DF3BF34B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8490-4752-45A5-B256-3DF7DA9964AD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192C-2516-4F46-B32D-8DF3BF34B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8490-4752-45A5-B256-3DF7DA9964AD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192C-2516-4F46-B32D-8DF3BF34B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8490-4752-45A5-B256-3DF7DA9964AD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192C-2516-4F46-B32D-8DF3BF34B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8490-4752-45A5-B256-3DF7DA9964AD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192C-2516-4F46-B32D-8DF3BF34B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8490-4752-45A5-B256-3DF7DA9964AD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192C-2516-4F46-B32D-8DF3BF34BE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835696" y="0"/>
            <a:ext cx="7308304" cy="6858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http://sportmassag.ru/userfiles/muscle-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49080"/>
            <a:ext cx="1368152" cy="24305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8490-4752-45A5-B256-3DF7DA9964AD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192C-2516-4F46-B32D-8DF3BF34B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8490-4752-45A5-B256-3DF7DA9964AD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192C-2516-4F46-B32D-8DF3BF34B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18490-4752-45A5-B256-3DF7DA9964AD}" type="datetimeFigureOut">
              <a:rPr lang="ru-RU" smtClean="0"/>
              <a:pPr/>
              <a:t>22.06.2025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7192C-2516-4F46-B32D-8DF3BF34B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ikipedia.com/" TargetMode="External"/><Relationship Id="rId2" Type="http://schemas.openxmlformats.org/officeDocument/2006/relationships/hyperlink" Target="http://slovari.yandex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88640"/>
            <a:ext cx="7272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МОУ «СОШ № 13»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им.Ю.А.Гагарина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2276872"/>
            <a:ext cx="388843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Тема проекта: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6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«Что</a:t>
            </a:r>
            <a:r>
              <a:rPr kumimoji="0" lang="ru-RU" sz="4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такое плоскостопие и как с ним бороться?</a:t>
            </a: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3645024"/>
            <a:ext cx="3816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 проекта: 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Пескова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Марина Викторовна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4941168"/>
            <a:ext cx="22751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2022-2023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учебный год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43608" y="908720"/>
            <a:ext cx="388843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в номинации № 6 «Актуальные проблемы современности – практическое решение реальной проблемы в системе современных общественных отношений»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43608" y="620688"/>
            <a:ext cx="6696744" cy="4608512"/>
          </a:xfrm>
          <a:prstGeom prst="rect">
            <a:avLst/>
          </a:prstGeom>
          <a:gradFill rotWithShape="0">
            <a:gsLst>
              <a:gs pos="0">
                <a:srgbClr val="FABF8F">
                  <a:gamma/>
                  <a:tint val="20000"/>
                  <a:invGamma/>
                </a:srgbClr>
              </a:gs>
              <a:gs pos="100000">
                <a:srgbClr val="FABF8F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 typeface="+mj-lt"/>
              <a:buAutoNum type="romanUcPeriod"/>
            </a:pPr>
            <a:endParaRPr lang="ru-RU" dirty="0" smtClean="0"/>
          </a:p>
          <a:p>
            <a:pPr marL="514350" indent="-514350">
              <a:buFont typeface="+mj-lt"/>
              <a:buAutoNum type="romanUcPeriod"/>
            </a:pPr>
            <a:endParaRPr lang="ru-RU" dirty="0" smtClean="0"/>
          </a:p>
          <a:p>
            <a:pPr marL="514350" indent="-514350"/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88640"/>
            <a:ext cx="7272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МОУ «СОШ № 13»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им.Ю.А.Гагарина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908720"/>
            <a:ext cx="39624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9"/>
          <p:cNvSpPr txBox="1">
            <a:spLocks/>
          </p:cNvSpPr>
          <p:nvPr/>
        </p:nvSpPr>
        <p:spPr>
          <a:xfrm>
            <a:off x="1043608" y="620688"/>
            <a:ext cx="66967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Практические опыты: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10"/>
          <p:cNvSpPr txBox="1">
            <a:spLocks/>
          </p:cNvSpPr>
          <p:nvPr/>
        </p:nvSpPr>
        <p:spPr>
          <a:xfrm>
            <a:off x="1043608" y="1052736"/>
            <a:ext cx="669674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Всего участвовало 14 добровольцев. У каждого из них брались отпечатки ступней и проводилось их исследование.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1556792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Опыт №1</a:t>
            </a:r>
          </a:p>
        </p:txBody>
      </p:sp>
      <p:pic>
        <p:nvPicPr>
          <p:cNvPr id="11" name="Picture 2" descr="C:\Users\1\Desktop\Проект 2015-2016\Новая папка\yak-lkuvati-ploskostopst-u-dtey_2.jpeg"/>
          <p:cNvPicPr>
            <a:picLocks noChangeAspect="1" noChangeArrowheads="1"/>
          </p:cNvPicPr>
          <p:nvPr/>
        </p:nvPicPr>
        <p:blipFill>
          <a:blip r:embed="rId2" cstate="print"/>
          <a:srcRect l="3180" t="4450" r="3003" b="10617"/>
          <a:stretch>
            <a:fillRect/>
          </a:stretch>
        </p:blipFill>
        <p:spPr bwMode="auto">
          <a:xfrm>
            <a:off x="5508104" y="2060848"/>
            <a:ext cx="2201783" cy="1424486"/>
          </a:xfrm>
          <a:prstGeom prst="rect">
            <a:avLst/>
          </a:prstGeom>
          <a:noFill/>
        </p:spPr>
      </p:pic>
      <p:pic>
        <p:nvPicPr>
          <p:cNvPr id="12" name="Picture 2" descr="C:\Users\1\Desktop\Проект 2015-2016\фото\IMG_20160306_145507.jpg"/>
          <p:cNvPicPr>
            <a:picLocks noChangeAspect="1" noChangeArrowheads="1"/>
          </p:cNvPicPr>
          <p:nvPr/>
        </p:nvPicPr>
        <p:blipFill>
          <a:blip r:embed="rId3" cstate="print"/>
          <a:srcRect l="5172" t="2299" b="5747"/>
          <a:stretch>
            <a:fillRect/>
          </a:stretch>
        </p:blipFill>
        <p:spPr bwMode="auto">
          <a:xfrm>
            <a:off x="5508104" y="3573016"/>
            <a:ext cx="2158612" cy="1569888"/>
          </a:xfrm>
          <a:prstGeom prst="rect">
            <a:avLst/>
          </a:prstGeom>
          <a:noFill/>
        </p:spPr>
      </p:pic>
      <p:sp>
        <p:nvSpPr>
          <p:cNvPr id="13" name="Содержимое 10"/>
          <p:cNvSpPr txBox="1">
            <a:spLocks/>
          </p:cNvSpPr>
          <p:nvPr/>
        </p:nvSpPr>
        <p:spPr>
          <a:xfrm>
            <a:off x="1043608" y="1628800"/>
            <a:ext cx="4464496" cy="3600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900" b="1" i="1" u="sng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«Проверка на наличие плоскостопия»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лист бумаги, крем, карандаш.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Ход работы: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1.Берем лист бумаги и крем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Наносим крем на подошву стопы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Наступаем на бумагу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4. Внимательно рассматривая жирный отпечаток стопы, обводим контур карандашом.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5. Делаем выводы.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43608" y="620688"/>
            <a:ext cx="6696744" cy="4608512"/>
          </a:xfrm>
          <a:prstGeom prst="rect">
            <a:avLst/>
          </a:prstGeom>
          <a:gradFill rotWithShape="0">
            <a:gsLst>
              <a:gs pos="0">
                <a:srgbClr val="FABF8F">
                  <a:gamma/>
                  <a:tint val="20000"/>
                  <a:invGamma/>
                </a:srgbClr>
              </a:gs>
              <a:gs pos="100000">
                <a:srgbClr val="FABF8F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 typeface="+mj-lt"/>
              <a:buAutoNum type="romanUcPeriod"/>
            </a:pPr>
            <a:endParaRPr lang="ru-RU" dirty="0" smtClean="0"/>
          </a:p>
          <a:p>
            <a:pPr marL="514350" indent="-514350">
              <a:buFont typeface="+mj-lt"/>
              <a:buAutoNum type="romanUcPeriod"/>
            </a:pPr>
            <a:endParaRPr lang="ru-RU" dirty="0" smtClean="0"/>
          </a:p>
          <a:p>
            <a:pPr marL="514350" indent="-514350"/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88640"/>
            <a:ext cx="7272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МОУ «СОШ № 13»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им.Ю.А.Гагарина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908720"/>
            <a:ext cx="39624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9"/>
          <p:cNvSpPr txBox="1">
            <a:spLocks/>
          </p:cNvSpPr>
          <p:nvPr/>
        </p:nvSpPr>
        <p:spPr>
          <a:xfrm>
            <a:off x="1043608" y="620688"/>
            <a:ext cx="66967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Практические опыты: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1052736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Опыт №1</a:t>
            </a:r>
          </a:p>
        </p:txBody>
      </p:sp>
      <p:pic>
        <p:nvPicPr>
          <p:cNvPr id="14" name="Picture 3" descr="C:\Users\1\Desktop\Проект 2015-2016\фото\IMG_20160306_145823.jpg"/>
          <p:cNvPicPr>
            <a:picLocks noChangeAspect="1" noChangeArrowheads="1"/>
          </p:cNvPicPr>
          <p:nvPr/>
        </p:nvPicPr>
        <p:blipFill>
          <a:blip r:embed="rId2" cstate="print"/>
          <a:srcRect t="13953" b="18605"/>
          <a:stretch>
            <a:fillRect/>
          </a:stretch>
        </p:blipFill>
        <p:spPr bwMode="auto">
          <a:xfrm>
            <a:off x="1259632" y="1268760"/>
            <a:ext cx="2989570" cy="1512167"/>
          </a:xfrm>
          <a:prstGeom prst="rect">
            <a:avLst/>
          </a:prstGeom>
          <a:noFill/>
        </p:spPr>
      </p:pic>
      <p:pic>
        <p:nvPicPr>
          <p:cNvPr id="15" name="Picture 4" descr="C:\Users\1\Desktop\Проект 2015-2016\фото\IMG_20160306_150227.jpg"/>
          <p:cNvPicPr>
            <a:picLocks noChangeAspect="1" noChangeArrowheads="1"/>
          </p:cNvPicPr>
          <p:nvPr/>
        </p:nvPicPr>
        <p:blipFill>
          <a:blip r:embed="rId3" cstate="print"/>
          <a:srcRect t="10204" b="22449"/>
          <a:stretch>
            <a:fillRect/>
          </a:stretch>
        </p:blipFill>
        <p:spPr bwMode="auto">
          <a:xfrm>
            <a:off x="4448686" y="1700808"/>
            <a:ext cx="3136350" cy="1584176"/>
          </a:xfrm>
          <a:prstGeom prst="rect">
            <a:avLst/>
          </a:prstGeom>
          <a:noFill/>
        </p:spPr>
      </p:pic>
      <p:sp>
        <p:nvSpPr>
          <p:cNvPr id="16" name="Содержимое 10"/>
          <p:cNvSpPr txBox="1">
            <a:spLocks/>
          </p:cNvSpPr>
          <p:nvPr/>
        </p:nvSpPr>
        <p:spPr>
          <a:xfrm>
            <a:off x="1043608" y="3356992"/>
            <a:ext cx="6696744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R="0" lvl="0" indent="539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 провёл опыт№1 и выявили, что из 14 человек плоскостопие обнаружено у 2 человек.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43608" y="620688"/>
            <a:ext cx="6696744" cy="4608512"/>
          </a:xfrm>
          <a:prstGeom prst="rect">
            <a:avLst/>
          </a:prstGeom>
          <a:gradFill rotWithShape="0">
            <a:gsLst>
              <a:gs pos="0">
                <a:srgbClr val="FABF8F">
                  <a:gamma/>
                  <a:tint val="20000"/>
                  <a:invGamma/>
                </a:srgbClr>
              </a:gs>
              <a:gs pos="100000">
                <a:srgbClr val="FABF8F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 typeface="+mj-lt"/>
              <a:buAutoNum type="romanUcPeriod"/>
            </a:pPr>
            <a:endParaRPr lang="ru-RU" dirty="0" smtClean="0"/>
          </a:p>
          <a:p>
            <a:pPr marL="514350" indent="-514350">
              <a:buFont typeface="+mj-lt"/>
              <a:buAutoNum type="romanUcPeriod"/>
            </a:pPr>
            <a:endParaRPr lang="ru-RU" dirty="0" smtClean="0"/>
          </a:p>
          <a:p>
            <a:pPr marL="514350" indent="-514350"/>
            <a:endParaRPr lang="ru-RU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908720"/>
            <a:ext cx="39624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9"/>
          <p:cNvSpPr txBox="1">
            <a:spLocks/>
          </p:cNvSpPr>
          <p:nvPr/>
        </p:nvSpPr>
        <p:spPr>
          <a:xfrm>
            <a:off x="1043608" y="620688"/>
            <a:ext cx="66967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Практические опыты: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1052736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Опыт №2</a:t>
            </a:r>
          </a:p>
        </p:txBody>
      </p:sp>
      <p:sp>
        <p:nvSpPr>
          <p:cNvPr id="15" name="Содержимое 10"/>
          <p:cNvSpPr txBox="1">
            <a:spLocks/>
          </p:cNvSpPr>
          <p:nvPr/>
        </p:nvSpPr>
        <p:spPr>
          <a:xfrm>
            <a:off x="1043608" y="2276872"/>
            <a:ext cx="6696744" cy="292895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«Определение степени плоскостопия»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краски(гуашь), лист бумаги, карандаш, линейка.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Ход работы: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1.Беру  лист бумаги и краски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Гуашью смазываю подошву стопы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 Наступаем на бумагу и получаем отпечаток стопы на чистом листе бумаги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4.</a:t>
            </a: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Внимательно рассматриваю отпечаток стопы.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5.</a:t>
            </a:r>
            <a:r>
              <a:rPr kumimoji="0" lang="ru-RU" sz="8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Определяю степень плоскостопия и делаю выводы.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Picture 3" descr="C:\Users\1\Desktop\Проект 2015-2016\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052736"/>
            <a:ext cx="3143842" cy="127550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43608" y="620688"/>
            <a:ext cx="6696744" cy="4608512"/>
          </a:xfrm>
          <a:prstGeom prst="rect">
            <a:avLst/>
          </a:prstGeom>
          <a:gradFill rotWithShape="0">
            <a:gsLst>
              <a:gs pos="0">
                <a:srgbClr val="FABF8F">
                  <a:gamma/>
                  <a:tint val="20000"/>
                  <a:invGamma/>
                </a:srgbClr>
              </a:gs>
              <a:gs pos="100000">
                <a:srgbClr val="FABF8F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 typeface="+mj-lt"/>
              <a:buAutoNum type="romanUcPeriod"/>
            </a:pPr>
            <a:endParaRPr lang="ru-RU" dirty="0" smtClean="0"/>
          </a:p>
          <a:p>
            <a:pPr marL="514350" indent="-514350">
              <a:buFont typeface="+mj-lt"/>
              <a:buAutoNum type="romanUcPeriod"/>
            </a:pPr>
            <a:endParaRPr lang="ru-RU" dirty="0" smtClean="0"/>
          </a:p>
          <a:p>
            <a:pPr marL="514350" indent="-514350"/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88640"/>
            <a:ext cx="7272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МОУ «СОШ № 13»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им.Ю.А.Гагарина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908720"/>
            <a:ext cx="39624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9"/>
          <p:cNvSpPr txBox="1">
            <a:spLocks/>
          </p:cNvSpPr>
          <p:nvPr/>
        </p:nvSpPr>
        <p:spPr>
          <a:xfrm>
            <a:off x="1043608" y="620688"/>
            <a:ext cx="66967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Практические опыты: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43608" y="836712"/>
            <a:ext cx="669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Опыт №2</a:t>
            </a:r>
          </a:p>
        </p:txBody>
      </p:sp>
      <p:sp>
        <p:nvSpPr>
          <p:cNvPr id="11" name="Содержимое 10"/>
          <p:cNvSpPr txBox="1">
            <a:spLocks/>
          </p:cNvSpPr>
          <p:nvPr/>
        </p:nvSpPr>
        <p:spPr>
          <a:xfrm>
            <a:off x="1043608" y="3789040"/>
            <a:ext cx="6696744" cy="14287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я провёл опыт №2 и выявил, что плоскостопие обнаружено у  2 человек, уплощение не обнаружено, нормальная стопа – у 12 человек.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3" descr="C:\Users\1\Desktop\Проект 2015-2016\фото\IMG_20160306_155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1674185" cy="2232248"/>
          </a:xfrm>
          <a:prstGeom prst="rect">
            <a:avLst/>
          </a:prstGeom>
          <a:noFill/>
        </p:spPr>
      </p:pic>
      <p:pic>
        <p:nvPicPr>
          <p:cNvPr id="13" name="Picture 2" descr="C:\Users\1\Desktop\Проект 2015-2016\фото\IMG_20160306_155434.jpg"/>
          <p:cNvPicPr>
            <a:picLocks noChangeAspect="1" noChangeArrowheads="1"/>
          </p:cNvPicPr>
          <p:nvPr/>
        </p:nvPicPr>
        <p:blipFill>
          <a:blip r:embed="rId3" cstate="print"/>
          <a:srcRect l="3031" r="6926" b="3896"/>
          <a:stretch>
            <a:fillRect/>
          </a:stretch>
        </p:blipFill>
        <p:spPr bwMode="auto">
          <a:xfrm flipH="1">
            <a:off x="2987824" y="1412776"/>
            <a:ext cx="1568606" cy="2232248"/>
          </a:xfrm>
          <a:prstGeom prst="rect">
            <a:avLst/>
          </a:prstGeom>
          <a:noFill/>
        </p:spPr>
      </p:pic>
      <p:pic>
        <p:nvPicPr>
          <p:cNvPr id="17" name="Picture 2" descr="C:\Users\1\Desktop\Проект 2015-2016\kak-opredelit-ploskostopie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4308" y="1412776"/>
            <a:ext cx="2678012" cy="22495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43608" y="620688"/>
            <a:ext cx="6696744" cy="4608512"/>
          </a:xfrm>
          <a:prstGeom prst="rect">
            <a:avLst/>
          </a:prstGeom>
          <a:gradFill rotWithShape="0">
            <a:gsLst>
              <a:gs pos="0">
                <a:srgbClr val="FABF8F">
                  <a:gamma/>
                  <a:tint val="20000"/>
                  <a:invGamma/>
                </a:srgbClr>
              </a:gs>
              <a:gs pos="100000">
                <a:srgbClr val="FABF8F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 typeface="+mj-lt"/>
              <a:buAutoNum type="romanUcPeriod"/>
            </a:pPr>
            <a:endParaRPr lang="ru-RU" dirty="0" smtClean="0"/>
          </a:p>
          <a:p>
            <a:pPr marL="514350" indent="-514350">
              <a:buFont typeface="+mj-lt"/>
              <a:buAutoNum type="romanUcPeriod"/>
            </a:pPr>
            <a:endParaRPr lang="ru-RU" dirty="0" smtClean="0"/>
          </a:p>
          <a:p>
            <a:pPr marL="514350" indent="-514350"/>
            <a:endParaRPr lang="ru-RU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908720"/>
            <a:ext cx="39624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9"/>
          <p:cNvSpPr txBox="1">
            <a:spLocks/>
          </p:cNvSpPr>
          <p:nvPr/>
        </p:nvSpPr>
        <p:spPr>
          <a:xfrm>
            <a:off x="1043608" y="620688"/>
            <a:ext cx="66967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Практические опыты: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1043608" y="1052736"/>
            <a:ext cx="66967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Девушка, 14 лет – врожденное плоскостопие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 descr="C:\Users\1\Desktop\Проект 2015-2016\фото\IMG_20160306_155447.jpg"/>
          <p:cNvPicPr>
            <a:picLocks noChangeAspect="1" noChangeArrowheads="1"/>
          </p:cNvPicPr>
          <p:nvPr/>
        </p:nvPicPr>
        <p:blipFill>
          <a:blip r:embed="rId2" cstate="print"/>
          <a:srcRect l="6987" b="5677"/>
          <a:stretch>
            <a:fillRect/>
          </a:stretch>
        </p:blipFill>
        <p:spPr bwMode="auto">
          <a:xfrm>
            <a:off x="5004048" y="1556792"/>
            <a:ext cx="2576536" cy="3483768"/>
          </a:xfrm>
          <a:prstGeom prst="rect">
            <a:avLst/>
          </a:prstGeom>
          <a:noFill/>
        </p:spPr>
      </p:pic>
      <p:sp>
        <p:nvSpPr>
          <p:cNvPr id="13" name="Содержимое 1"/>
          <p:cNvSpPr txBox="1">
            <a:spLocks/>
          </p:cNvSpPr>
          <p:nvPr/>
        </p:nvSpPr>
        <p:spPr>
          <a:xfrm>
            <a:off x="1043608" y="1484784"/>
            <a:ext cx="3960440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Ощущения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-при медленной ходьбе нет дискомфорта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-при быстрой ходьбе болят икры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-при длительной ходьбе чувствуется сильный дискомфорт стоп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-при беге очень сильно устают ноги и болят стопы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-при ходьбе на каблуках быстро устают ноги и болят стопы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-в повседневной жизни ноги устают довольно быстро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43608" y="620688"/>
            <a:ext cx="6696744" cy="4608512"/>
          </a:xfrm>
          <a:prstGeom prst="rect">
            <a:avLst/>
          </a:prstGeom>
          <a:gradFill rotWithShape="0">
            <a:gsLst>
              <a:gs pos="0">
                <a:srgbClr val="FABF8F">
                  <a:gamma/>
                  <a:tint val="20000"/>
                  <a:invGamma/>
                </a:srgbClr>
              </a:gs>
              <a:gs pos="100000">
                <a:srgbClr val="FABF8F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 typeface="+mj-lt"/>
              <a:buAutoNum type="romanUcPeriod"/>
            </a:pPr>
            <a:endParaRPr lang="ru-RU" dirty="0" smtClean="0"/>
          </a:p>
          <a:p>
            <a:pPr marL="514350" indent="-514350">
              <a:buFont typeface="+mj-lt"/>
              <a:buAutoNum type="romanUcPeriod"/>
            </a:pPr>
            <a:endParaRPr lang="ru-RU" dirty="0" smtClean="0"/>
          </a:p>
          <a:p>
            <a:pPr marL="514350" indent="-514350"/>
            <a:endParaRPr lang="ru-RU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908720"/>
            <a:ext cx="39624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9"/>
          <p:cNvSpPr txBox="1">
            <a:spLocks/>
          </p:cNvSpPr>
          <p:nvPr/>
        </p:nvSpPr>
        <p:spPr>
          <a:xfrm>
            <a:off x="1043608" y="620688"/>
            <a:ext cx="66967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Практические опыты: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9" name="Picture 2" descr="C:\Users\1\Desktop\Проект 2015-2016\фото\IMG_20160306_155434.jpg"/>
          <p:cNvPicPr>
            <a:picLocks noChangeAspect="1" noChangeArrowheads="1"/>
          </p:cNvPicPr>
          <p:nvPr/>
        </p:nvPicPr>
        <p:blipFill>
          <a:blip r:embed="rId2" cstate="print"/>
          <a:srcRect l="3031" r="6926" b="3896"/>
          <a:stretch>
            <a:fillRect/>
          </a:stretch>
        </p:blipFill>
        <p:spPr bwMode="auto">
          <a:xfrm>
            <a:off x="1115616" y="1587257"/>
            <a:ext cx="2520280" cy="3586552"/>
          </a:xfrm>
          <a:prstGeom prst="rect">
            <a:avLst/>
          </a:prstGeom>
          <a:noFill/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1043608" y="1052736"/>
            <a:ext cx="66967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Мальчик, 10 лет врожденное плоскостопие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Содержимое 1"/>
          <p:cNvSpPr txBox="1">
            <a:spLocks/>
          </p:cNvSpPr>
          <p:nvPr/>
        </p:nvSpPr>
        <p:spPr>
          <a:xfrm>
            <a:off x="3779912" y="1628800"/>
            <a:ext cx="3960440" cy="36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Ощущения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-при медленной ходьбе нет дискомфорта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-при быстрой ходьбе устают ноги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-при длительной ходьбе болят ступни и устает спина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-при беге болят ступни и ноги в целом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-в повседневной жизни ноги устают часто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43608" y="620688"/>
            <a:ext cx="6696744" cy="4608512"/>
          </a:xfrm>
          <a:prstGeom prst="rect">
            <a:avLst/>
          </a:prstGeom>
          <a:gradFill rotWithShape="0">
            <a:gsLst>
              <a:gs pos="0">
                <a:srgbClr val="FABF8F">
                  <a:gamma/>
                  <a:tint val="20000"/>
                  <a:invGamma/>
                </a:srgbClr>
              </a:gs>
              <a:gs pos="100000">
                <a:srgbClr val="FABF8F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 typeface="+mj-lt"/>
              <a:buAutoNum type="romanUcPeriod"/>
            </a:pPr>
            <a:endParaRPr lang="ru-RU" dirty="0" smtClean="0"/>
          </a:p>
          <a:p>
            <a:pPr marL="514350" indent="-514350">
              <a:buFont typeface="+mj-lt"/>
              <a:buAutoNum type="romanUcPeriod"/>
            </a:pPr>
            <a:endParaRPr lang="ru-RU" dirty="0" smtClean="0"/>
          </a:p>
          <a:p>
            <a:pPr marL="514350" indent="-514350"/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14290"/>
            <a:ext cx="7272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МОУ «СОШ № 13»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им.Ю.А.Гагарина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908720"/>
            <a:ext cx="39624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9"/>
          <p:cNvSpPr txBox="1">
            <a:spLocks/>
          </p:cNvSpPr>
          <p:nvPr/>
        </p:nvSpPr>
        <p:spPr>
          <a:xfrm>
            <a:off x="1043608" y="620688"/>
            <a:ext cx="66967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Практические опыты: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Заголовок 2"/>
          <p:cNvSpPr txBox="1">
            <a:spLocks/>
          </p:cNvSpPr>
          <p:nvPr/>
        </p:nvSpPr>
        <p:spPr>
          <a:xfrm>
            <a:off x="1043608" y="1124744"/>
            <a:ext cx="6696744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Юноша, 14 лет – приобретенное плоскостопие (травматическое), которое впоследствии вылечили.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Picture 4" descr="C:\Users\1\Desktop\Проект 2015-2016\фото\IMG_20160306_145909.jpg"/>
          <p:cNvPicPr>
            <a:picLocks noChangeAspect="1" noChangeArrowheads="1"/>
          </p:cNvPicPr>
          <p:nvPr/>
        </p:nvPicPr>
        <p:blipFill>
          <a:blip r:embed="rId2" cstate="print"/>
          <a:srcRect l="9678" t="6452" r="8601" b="3225"/>
          <a:stretch>
            <a:fillRect/>
          </a:stretch>
        </p:blipFill>
        <p:spPr bwMode="auto">
          <a:xfrm>
            <a:off x="5364088" y="1772815"/>
            <a:ext cx="2239088" cy="3299709"/>
          </a:xfrm>
          <a:prstGeom prst="rect">
            <a:avLst/>
          </a:prstGeom>
          <a:noFill/>
        </p:spPr>
      </p:pic>
      <p:sp>
        <p:nvSpPr>
          <p:cNvPr id="13" name="Содержимое 1"/>
          <p:cNvSpPr txBox="1">
            <a:spLocks/>
          </p:cNvSpPr>
          <p:nvPr/>
        </p:nvSpPr>
        <p:spPr>
          <a:xfrm>
            <a:off x="1043608" y="1772816"/>
            <a:ext cx="4248472" cy="3456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Когда было плоскостопие, испытывал практически всегда дискомфорт, усталость, а иногда и боль в ногах.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Вылечил плоскостопие с помощью специального комплекса упражнений, который составил врач-ортопед.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Ощущения после лечения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-при медленной ходьбе все в норме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-при быстрой ходьбе нет дискомфорта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-при длительной ходьбе небольшая боль, усталость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-при беге небольшой дискомфорт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-в повседневной жизни ноги устают крайне редко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43608" y="620688"/>
            <a:ext cx="6696744" cy="4608512"/>
          </a:xfrm>
          <a:prstGeom prst="rect">
            <a:avLst/>
          </a:prstGeom>
          <a:gradFill rotWithShape="0">
            <a:gsLst>
              <a:gs pos="0">
                <a:srgbClr val="FABF8F">
                  <a:gamma/>
                  <a:tint val="20000"/>
                  <a:invGamma/>
                </a:srgbClr>
              </a:gs>
              <a:gs pos="100000">
                <a:srgbClr val="FABF8F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 typeface="+mj-lt"/>
              <a:buAutoNum type="romanUcPeriod"/>
            </a:pPr>
            <a:endParaRPr lang="ru-RU" dirty="0" smtClean="0"/>
          </a:p>
          <a:p>
            <a:pPr marL="514350" indent="-514350">
              <a:buFont typeface="+mj-lt"/>
              <a:buAutoNum type="romanUcPeriod"/>
            </a:pPr>
            <a:endParaRPr lang="ru-RU" dirty="0" smtClean="0"/>
          </a:p>
          <a:p>
            <a:pPr marL="514350" indent="-514350"/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88640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МОУ «СОШ № 13»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им.Ю.А.Гагарина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908720"/>
            <a:ext cx="39624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9"/>
          <p:cNvSpPr txBox="1">
            <a:spLocks/>
          </p:cNvSpPr>
          <p:nvPr/>
        </p:nvSpPr>
        <p:spPr>
          <a:xfrm>
            <a:off x="1043608" y="620688"/>
            <a:ext cx="66967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ВЫВОДЫ: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1043608" y="1196752"/>
            <a:ext cx="6696744" cy="4032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Из  опытов видно, что можно определить наличие плоскостопия в домашних условиях.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Так же, в домашних условия, можно  определить степень заболевания.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НО!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Если присутствуют симптомы плоскостопия, и тем более, если его обнаружили в домашних условия, нужно обязательно обратиться к врачу.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ходе моего исследования поставленная цель  была достигнута.</a:t>
            </a:r>
          </a:p>
          <a:p>
            <a:pPr algn="just">
              <a:spcBef>
                <a:spcPct val="2000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Гипотеза: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Наличие и степень     плоскостопия можно определить в домашних условиях. Данное заболевание можно как вылечить, так и предотвратить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– ДОКАЗАНА!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43608" y="620688"/>
            <a:ext cx="6696744" cy="4608512"/>
          </a:xfrm>
          <a:prstGeom prst="rect">
            <a:avLst/>
          </a:prstGeom>
          <a:gradFill rotWithShape="0">
            <a:gsLst>
              <a:gs pos="0">
                <a:srgbClr val="FABF8F">
                  <a:gamma/>
                  <a:tint val="20000"/>
                  <a:invGamma/>
                </a:srgbClr>
              </a:gs>
              <a:gs pos="100000">
                <a:srgbClr val="FABF8F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 typeface="+mj-lt"/>
              <a:buAutoNum type="romanUcPeriod"/>
            </a:pPr>
            <a:endParaRPr lang="ru-RU" dirty="0" smtClean="0"/>
          </a:p>
          <a:p>
            <a:pPr marL="514350" indent="-514350">
              <a:buFont typeface="+mj-lt"/>
              <a:buAutoNum type="romanUcPeriod"/>
            </a:pPr>
            <a:endParaRPr lang="ru-RU" dirty="0" smtClean="0"/>
          </a:p>
          <a:p>
            <a:pPr marL="514350" indent="-514350"/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88640"/>
            <a:ext cx="7272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МОУ «СОШ № 13»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им.Ю.А.Гагарина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908720"/>
            <a:ext cx="39624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9"/>
          <p:cNvSpPr txBox="1">
            <a:spLocks/>
          </p:cNvSpPr>
          <p:nvPr/>
        </p:nvSpPr>
        <p:spPr>
          <a:xfrm>
            <a:off x="1043608" y="620688"/>
            <a:ext cx="66967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Заключение</a:t>
            </a:r>
            <a:endParaRPr kumimoji="0" lang="ru-RU" sz="28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одержимое 10"/>
          <p:cNvSpPr txBox="1">
            <a:spLocks/>
          </p:cNvSpPr>
          <p:nvPr/>
        </p:nvSpPr>
        <p:spPr>
          <a:xfrm>
            <a:off x="1043608" y="1052736"/>
            <a:ext cx="6696744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Врожденное плоскостопие передается по наследству.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Для профилактики и лечения плоскостопия может быть применен специальный  комплекс упражнений</a:t>
            </a: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Для правильного формирования сводов стопы у ребенка необходимо покупать качественную обувь.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Это заболевание можно вылечить и предотвратить.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3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Поставленные нами задачи были успешно выполнены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43608" y="620688"/>
            <a:ext cx="6696744" cy="4608512"/>
          </a:xfrm>
          <a:prstGeom prst="rect">
            <a:avLst/>
          </a:prstGeom>
          <a:gradFill rotWithShape="0">
            <a:gsLst>
              <a:gs pos="0">
                <a:srgbClr val="FABF8F">
                  <a:gamma/>
                  <a:tint val="20000"/>
                  <a:invGamma/>
                </a:srgbClr>
              </a:gs>
              <a:gs pos="100000">
                <a:srgbClr val="FABF8F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endParaRPr lang="ru-RU" dirty="0" smtClean="0"/>
          </a:p>
          <a:p>
            <a:pPr indent="449263"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И. С. Красикова «Плоскостопие.»</a:t>
            </a:r>
          </a:p>
          <a:p>
            <a:pPr indent="449263"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А. Васильева «Плоскостопие. Самые эффективные методы лечения.»</a:t>
            </a:r>
          </a:p>
          <a:p>
            <a:pPr indent="449263"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http://slovari.yandex.ru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indent="449263"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http://wikipedia.com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indent="449263" algn="just"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  <a:hlinkClick r:id="rId2" tooltip="http://slovari.yandex.ru"/>
              </a:rPr>
              <a:t>http://slovari.yandex.ru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88640"/>
            <a:ext cx="7272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МОУ «СОШ № 13»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им.Ю.А.Гагарина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908720"/>
            <a:ext cx="39624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043608" y="620688"/>
            <a:ext cx="6696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используемой  литературы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043608" y="620688"/>
            <a:ext cx="6696744" cy="4608512"/>
          </a:xfrm>
          <a:prstGeom prst="rect">
            <a:avLst/>
          </a:prstGeom>
          <a:gradFill rotWithShape="0">
            <a:gsLst>
              <a:gs pos="0">
                <a:srgbClr val="FABF8F">
                  <a:gamma/>
                  <a:tint val="20000"/>
                  <a:invGamma/>
                </a:srgbClr>
              </a:gs>
              <a:gs pos="100000">
                <a:srgbClr val="FABF8F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908720"/>
            <a:ext cx="39624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548680"/>
            <a:ext cx="655272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 indent="352425">
              <a:buClr>
                <a:schemeClr val="accent2">
                  <a:lumMod val="50000"/>
                </a:schemeClr>
              </a:buClr>
            </a:pPr>
            <a:r>
              <a:rPr lang="ru-RU" sz="2400" b="1" i="1" u="sng" dirty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7938" indent="-7938">
              <a:buClr>
                <a:schemeClr val="accent2">
                  <a:lumMod val="50000"/>
                </a:schemeClr>
              </a:buClr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Наличие и степень     плоскостопия можно определить в домашних условиях. Данное заболевание можно как вылечить, так и предотвратить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>
                <a:schemeClr val="accent2">
                  <a:lumMod val="50000"/>
                </a:schemeClr>
              </a:buClr>
            </a:pP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1700808"/>
            <a:ext cx="6552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accent2">
                  <a:lumMod val="50000"/>
                </a:schemeClr>
              </a:buClr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i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algn="just">
              <a:buClr>
                <a:schemeClr val="accent2">
                  <a:lumMod val="50000"/>
                </a:schemeClr>
              </a:buClr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Подробное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изучение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плоскостопия у детей и подростков. </a:t>
            </a:r>
          </a:p>
          <a:p>
            <a:pPr marL="457200" indent="-457200" algn="just">
              <a:buClr>
                <a:schemeClr val="accent2">
                  <a:lumMod val="50000"/>
                </a:schemeClr>
              </a:buClr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Способы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профилактики и лечения данного заболевания. 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43608" y="2708920"/>
            <a:ext cx="612068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4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Обозначить медицинские требования к обуви.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Провести анкетирование  учащихся.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Провести практическую работу на выявление плоскостопия.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Подобрать упражнения для профилактики и лечения плоскостопия.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Подвести итоги и сделать выводы.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068960"/>
            <a:ext cx="1224136" cy="112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43608" y="620688"/>
            <a:ext cx="6696744" cy="4608512"/>
          </a:xfrm>
          <a:prstGeom prst="rect">
            <a:avLst/>
          </a:prstGeom>
          <a:gradFill rotWithShape="0">
            <a:gsLst>
              <a:gs pos="0">
                <a:srgbClr val="FABF8F">
                  <a:gamma/>
                  <a:tint val="20000"/>
                  <a:invGamma/>
                </a:srgbClr>
              </a:gs>
              <a:gs pos="100000">
                <a:srgbClr val="FABF8F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908720"/>
            <a:ext cx="39624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1043608" y="620688"/>
            <a:ext cx="6696744" cy="3456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 своем  исследовании мне удалось рассмотреть, проверить и доказать выдвинутую гипотезу: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6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«Наличие и степень плоскостопия можно определить в домашних условиях. Данное заболевание можно как вылечить, так и предотвратить».  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335699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Материалы исследования могут быть использованы для диагностики и профилактики плоскостопия.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4581128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88640"/>
            <a:ext cx="7272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МОУ « СОШ № 13»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им.Ю.А.Гагарина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908720"/>
            <a:ext cx="39624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43608" y="620688"/>
            <a:ext cx="6696744" cy="4608512"/>
          </a:xfrm>
          <a:prstGeom prst="rect">
            <a:avLst/>
          </a:prstGeom>
          <a:gradFill rotWithShape="0">
            <a:gsLst>
              <a:gs pos="0">
                <a:srgbClr val="FABF8F">
                  <a:gamma/>
                  <a:tint val="20000"/>
                  <a:invGamma/>
                </a:srgbClr>
              </a:gs>
              <a:gs pos="100000">
                <a:srgbClr val="FABF8F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Содержимое 1"/>
          <p:cNvSpPr txBox="1">
            <a:spLocks/>
          </p:cNvSpPr>
          <p:nvPr/>
        </p:nvSpPr>
        <p:spPr>
          <a:xfrm>
            <a:off x="1043608" y="620688"/>
            <a:ext cx="6696744" cy="458628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Этапы работы</a:t>
            </a:r>
          </a:p>
          <a:p>
            <a:pPr marL="0" marR="0" lvl="0" indent="3571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3571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1.Планирование и разработка исследовательских действий, включающий в себя информационно-теоретическую часть.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Проведение сбора, изучения и анализа информации по исследуемой теме в научных печатных и электронных изданиях.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3571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2.Практическая часть. </a:t>
            </a:r>
          </a:p>
          <a:p>
            <a:pPr marL="0" marR="0" lvl="0" indent="3571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Было опрошено  24 человека. Затем были сняты отпечатки ступни  добровольцев. Были проведены опыты, с помощью которых сначала определялось наличие плоскостопия. Где плоскостопие было подтверждено, определялась его степень и проводился опрос человека с наличием плоскостопия.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357188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Итоговая - аналитическая часть.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Анализ полученных данных, выводы, подтверждение или опровержение выдвинутой гипотезы.</a:t>
            </a: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552" y="3356992"/>
            <a:ext cx="223224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308304" y="3356992"/>
            <a:ext cx="2232248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908720"/>
            <a:ext cx="39624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43608" y="620688"/>
            <a:ext cx="6696744" cy="4608512"/>
          </a:xfrm>
          <a:prstGeom prst="rect">
            <a:avLst/>
          </a:prstGeom>
          <a:gradFill rotWithShape="0">
            <a:gsLst>
              <a:gs pos="0">
                <a:srgbClr val="FABF8F">
                  <a:gamma/>
                  <a:tint val="20000"/>
                  <a:invGamma/>
                </a:srgbClr>
              </a:gs>
              <a:gs pos="100000">
                <a:srgbClr val="FABF8F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47864" y="764704"/>
            <a:ext cx="2304256" cy="86409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Виды плоскостопия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7624" y="2204864"/>
            <a:ext cx="2643174" cy="64180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Врожденное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4048" y="2204864"/>
            <a:ext cx="2714645" cy="64180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Приобретенное</a:t>
            </a:r>
            <a:endParaRPr lang="ru-RU" sz="2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19672" y="3356992"/>
            <a:ext cx="2357454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Травматическое</a:t>
            </a:r>
            <a:endParaRPr lang="ru-RU" sz="23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508104" y="3356992"/>
            <a:ext cx="2214578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Рахитическое</a:t>
            </a:r>
            <a:endParaRPr lang="ru-RU" sz="2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47664" y="4365104"/>
            <a:ext cx="2428892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Паралитическое</a:t>
            </a:r>
            <a:endParaRPr lang="ru-RU" sz="2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427984" y="4365104"/>
            <a:ext cx="2262035" cy="50405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Статитическое</a:t>
            </a:r>
            <a:endParaRPr lang="ru-RU" sz="2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 стрелкой 18"/>
          <p:cNvCxnSpPr>
            <a:stCxn id="8" idx="1"/>
          </p:cNvCxnSpPr>
          <p:nvPr/>
        </p:nvCxnSpPr>
        <p:spPr>
          <a:xfrm flipH="1">
            <a:off x="2123728" y="1196752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652120" y="1196752"/>
            <a:ext cx="115212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3" idx="1"/>
            <a:endCxn id="14" idx="0"/>
          </p:cNvCxnSpPr>
          <p:nvPr/>
        </p:nvCxnSpPr>
        <p:spPr>
          <a:xfrm flipH="1">
            <a:off x="2798399" y="2525765"/>
            <a:ext cx="2205649" cy="8312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3851920" y="2780928"/>
            <a:ext cx="1224136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364088" y="2852936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13" idx="2"/>
          </p:cNvCxnSpPr>
          <p:nvPr/>
        </p:nvCxnSpPr>
        <p:spPr>
          <a:xfrm>
            <a:off x="6361371" y="2846666"/>
            <a:ext cx="10829" cy="5103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Рисунок 3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7569"/>
          <a:stretch>
            <a:fillRect/>
          </a:stretch>
        </p:blipFill>
        <p:spPr bwMode="auto">
          <a:xfrm>
            <a:off x="0" y="4893595"/>
            <a:ext cx="9144000" cy="196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188640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МОУ «СОШ № 13»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им.Ю.А.Гагарина</a:t>
            </a:r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908720"/>
            <a:ext cx="39624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043608" y="620688"/>
            <a:ext cx="6696744" cy="4608512"/>
          </a:xfrm>
          <a:prstGeom prst="rect">
            <a:avLst/>
          </a:prstGeom>
          <a:gradFill rotWithShape="0">
            <a:gsLst>
              <a:gs pos="0">
                <a:srgbClr val="FABF8F">
                  <a:gamma/>
                  <a:tint val="20000"/>
                  <a:invGamma/>
                </a:srgbClr>
              </a:gs>
              <a:gs pos="100000">
                <a:srgbClr val="FABF8F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Заголовок 9"/>
          <p:cNvSpPr txBox="1">
            <a:spLocks/>
          </p:cNvSpPr>
          <p:nvPr/>
        </p:nvSpPr>
        <p:spPr>
          <a:xfrm>
            <a:off x="1043608" y="500042"/>
            <a:ext cx="6696744" cy="82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Причины плоскостопия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" name="Содержимое 10"/>
          <p:cNvSpPr txBox="1">
            <a:spLocks/>
          </p:cNvSpPr>
          <p:nvPr/>
        </p:nvSpPr>
        <p:spPr>
          <a:xfrm>
            <a:off x="1043608" y="1124745"/>
            <a:ext cx="6696744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indent="4492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-Аномалия внутриутробного развития ребенка</a:t>
            </a:r>
          </a:p>
          <a:p>
            <a:pPr marR="0" lvl="0" indent="4492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-Наследственная предрасположенность</a:t>
            </a:r>
          </a:p>
          <a:p>
            <a:pPr marR="0" lvl="0" indent="4492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-Избыточный вес</a:t>
            </a:r>
          </a:p>
          <a:p>
            <a:pPr marR="0" lvl="0" indent="4492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-Длительное хождение босиком по ровной твёрдой поверхности</a:t>
            </a:r>
          </a:p>
          <a:p>
            <a:pPr marR="0" lvl="0" indent="4492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-Ношение некачественной обуви (слишком мягкая или слишком жесткая подошва, резиновая обувь, слишком высокий каблук или его отсутствие, слишком узкая или широкая )</a:t>
            </a:r>
          </a:p>
          <a:p>
            <a:pPr marR="0" lvl="0" indent="4492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-Неправильно сросшийся перелом</a:t>
            </a:r>
          </a:p>
          <a:p>
            <a:pPr marR="0" lvl="0" indent="4492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-Чрезмерная подвижность суставов</a:t>
            </a:r>
          </a:p>
          <a:p>
            <a:pPr marR="0" lvl="0" indent="4492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-Регулярное поднятие тяжестей</a:t>
            </a:r>
          </a:p>
          <a:p>
            <a:pPr marR="0" lvl="0" indent="4492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-Малая физическая активность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907" b="57218"/>
          <a:stretch>
            <a:fillRect/>
          </a:stretch>
        </p:blipFill>
        <p:spPr bwMode="auto">
          <a:xfrm>
            <a:off x="5652120" y="3717032"/>
            <a:ext cx="2088232" cy="15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511" b="64829"/>
          <a:stretch>
            <a:fillRect/>
          </a:stretch>
        </p:blipFill>
        <p:spPr bwMode="auto">
          <a:xfrm>
            <a:off x="6948264" y="692696"/>
            <a:ext cx="194421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08" t="33071" r="26876" b="33071"/>
          <a:stretch>
            <a:fillRect/>
          </a:stretch>
        </p:blipFill>
        <p:spPr bwMode="auto">
          <a:xfrm>
            <a:off x="179512" y="5445224"/>
            <a:ext cx="2952328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656" r="66492"/>
          <a:stretch>
            <a:fillRect/>
          </a:stretch>
        </p:blipFill>
        <p:spPr bwMode="auto">
          <a:xfrm>
            <a:off x="-500098" y="1785926"/>
            <a:ext cx="18288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215" t="65354"/>
          <a:stretch>
            <a:fillRect/>
          </a:stretch>
        </p:blipFill>
        <p:spPr bwMode="auto">
          <a:xfrm>
            <a:off x="6156177" y="5373216"/>
            <a:ext cx="2987824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43608" y="620688"/>
            <a:ext cx="6696744" cy="4608512"/>
          </a:xfrm>
          <a:prstGeom prst="rect">
            <a:avLst/>
          </a:prstGeom>
          <a:gradFill rotWithShape="0">
            <a:gsLst>
              <a:gs pos="0">
                <a:srgbClr val="FABF8F">
                  <a:gamma/>
                  <a:tint val="20000"/>
                  <a:invGamma/>
                </a:srgbClr>
              </a:gs>
              <a:gs pos="100000">
                <a:srgbClr val="FABF8F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 typeface="+mj-lt"/>
              <a:buAutoNum type="romanUcPeriod"/>
            </a:pPr>
            <a:endParaRPr lang="ru-RU" dirty="0" smtClean="0"/>
          </a:p>
          <a:p>
            <a:pPr marL="514350" indent="-514350">
              <a:buFont typeface="+mj-lt"/>
              <a:buAutoNum type="romanUcPeriod"/>
            </a:pPr>
            <a:endParaRPr lang="ru-RU" dirty="0" smtClean="0"/>
          </a:p>
          <a:p>
            <a:pPr marL="514350" indent="-514350">
              <a:buFont typeface="+mj-lt"/>
              <a:buAutoNum type="romanUcPeriod"/>
            </a:pPr>
            <a:endParaRPr lang="ru-RU" dirty="0" smtClean="0"/>
          </a:p>
          <a:p>
            <a:pPr marL="4763" indent="444500">
              <a:buFont typeface="+mj-lt"/>
              <a:buAutoNum type="romanU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763" indent="4445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Обувь стоптана и изношена с внутренней стороны</a:t>
            </a:r>
          </a:p>
          <a:p>
            <a:pPr marL="4763" indent="4445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Ноги быстро утомляются</a:t>
            </a:r>
          </a:p>
          <a:p>
            <a:pPr marL="4763" indent="4445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Усталость и боли в ногах, чувство тяжести</a:t>
            </a:r>
          </a:p>
          <a:p>
            <a:pPr marL="4763" indent="4445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Отечность в области лодыжек</a:t>
            </a:r>
          </a:p>
          <a:p>
            <a:pPr marL="4763" indent="4445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Трудно ходить на каблуках</a:t>
            </a:r>
          </a:p>
          <a:p>
            <a:pPr marL="4763" indent="4445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Нога словно выросла - приходится покупать обувь на размер больше (особенно по ширине).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908720"/>
            <a:ext cx="39624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9"/>
          <p:cNvSpPr txBox="1">
            <a:spLocks/>
          </p:cNvSpPr>
          <p:nvPr/>
        </p:nvSpPr>
        <p:spPr>
          <a:xfrm>
            <a:off x="1043608" y="620688"/>
            <a:ext cx="6696744" cy="8286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Первые симптомы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приобретенного плоскостопия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43608" y="620688"/>
            <a:ext cx="6696744" cy="4608512"/>
          </a:xfrm>
          <a:prstGeom prst="rect">
            <a:avLst/>
          </a:prstGeom>
          <a:gradFill rotWithShape="0">
            <a:gsLst>
              <a:gs pos="0">
                <a:srgbClr val="FABF8F">
                  <a:gamma/>
                  <a:tint val="20000"/>
                  <a:invGamma/>
                </a:srgbClr>
              </a:gs>
              <a:gs pos="100000">
                <a:srgbClr val="FABF8F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 typeface="+mj-lt"/>
              <a:buAutoNum type="romanUcPeriod"/>
            </a:pPr>
            <a:endParaRPr lang="ru-RU" dirty="0" smtClean="0"/>
          </a:p>
          <a:p>
            <a:pPr marL="514350" indent="-514350">
              <a:buFont typeface="+mj-lt"/>
              <a:buAutoNum type="romanUcPeriod"/>
            </a:pPr>
            <a:endParaRPr lang="ru-RU" dirty="0" smtClean="0"/>
          </a:p>
          <a:p>
            <a:pPr marL="514350" indent="-514350">
              <a:buFont typeface="+mj-lt"/>
              <a:buAutoNum type="romanUcPeriod"/>
            </a:pPr>
            <a:endParaRPr lang="ru-RU" dirty="0" smtClean="0"/>
          </a:p>
          <a:p>
            <a:pPr marL="4763" indent="44450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88640"/>
            <a:ext cx="7272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МОУ «СОШ № 13»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им.Ю.А.Гагарина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908720"/>
            <a:ext cx="39624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2"/>
          <p:cNvSpPr txBox="1">
            <a:spLocks/>
          </p:cNvSpPr>
          <p:nvPr/>
        </p:nvSpPr>
        <p:spPr>
          <a:xfrm>
            <a:off x="1043608" y="571480"/>
            <a:ext cx="6696744" cy="697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Плоскостопие у детей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Picture 2" descr="C:\Users\1\Desktop\Проект 2015-2016\фото\IMG_20160306_145247.jpg"/>
          <p:cNvPicPr>
            <a:picLocks noChangeAspect="1" noChangeArrowheads="1"/>
          </p:cNvPicPr>
          <p:nvPr/>
        </p:nvPicPr>
        <p:blipFill>
          <a:blip r:embed="rId2" cstate="print"/>
          <a:srcRect t="13333" r="57647" b="22353"/>
          <a:stretch>
            <a:fillRect/>
          </a:stretch>
        </p:blipFill>
        <p:spPr bwMode="auto">
          <a:xfrm>
            <a:off x="395536" y="1484784"/>
            <a:ext cx="2452822" cy="2793492"/>
          </a:xfrm>
          <a:prstGeom prst="rect">
            <a:avLst/>
          </a:prstGeom>
          <a:noFill/>
        </p:spPr>
      </p:pic>
      <p:pic>
        <p:nvPicPr>
          <p:cNvPr id="10" name="Picture 2" descr="C:\Users\1\Desktop\Проект 2015-2016\фото\IMG_20160306_145247.jpg"/>
          <p:cNvPicPr>
            <a:picLocks noChangeAspect="1" noChangeArrowheads="1"/>
          </p:cNvPicPr>
          <p:nvPr/>
        </p:nvPicPr>
        <p:blipFill>
          <a:blip r:embed="rId3" cstate="print"/>
          <a:srcRect l="45902" t="24044" r="31147" b="27869"/>
          <a:stretch>
            <a:fillRect/>
          </a:stretch>
        </p:blipFill>
        <p:spPr bwMode="auto">
          <a:xfrm>
            <a:off x="3347864" y="1196752"/>
            <a:ext cx="2088232" cy="3281508"/>
          </a:xfrm>
          <a:prstGeom prst="rect">
            <a:avLst/>
          </a:prstGeom>
          <a:noFill/>
        </p:spPr>
      </p:pic>
      <p:pic>
        <p:nvPicPr>
          <p:cNvPr id="11" name="Picture 2" descr="C:\Users\1\Desktop\Проект 2015-2016\фото\IMG_20160306_145247.jpg"/>
          <p:cNvPicPr>
            <a:picLocks noChangeAspect="1" noChangeArrowheads="1"/>
          </p:cNvPicPr>
          <p:nvPr/>
        </p:nvPicPr>
        <p:blipFill>
          <a:blip r:embed="rId4" cstate="print"/>
          <a:srcRect l="74293" t="23585" r="943" b="31603"/>
          <a:stretch>
            <a:fillRect/>
          </a:stretch>
        </p:blipFill>
        <p:spPr bwMode="auto">
          <a:xfrm>
            <a:off x="5940152" y="1484783"/>
            <a:ext cx="2088232" cy="2834029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043608" y="4293096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года 11 месяцев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19872" y="4509120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год 4 месяца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940152" y="4365104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года 8 месяцев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43608" y="620688"/>
            <a:ext cx="6696744" cy="4608512"/>
          </a:xfrm>
          <a:prstGeom prst="rect">
            <a:avLst/>
          </a:prstGeom>
          <a:gradFill rotWithShape="0">
            <a:gsLst>
              <a:gs pos="0">
                <a:srgbClr val="FABF8F">
                  <a:gamma/>
                  <a:tint val="20000"/>
                  <a:invGamma/>
                </a:srgbClr>
              </a:gs>
              <a:gs pos="100000">
                <a:srgbClr val="FABF8F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 typeface="+mj-lt"/>
              <a:buAutoNum type="romanU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88640"/>
            <a:ext cx="7272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043608" y="908720"/>
            <a:ext cx="39624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642918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Последствия плоскостопия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9"/>
          <p:cNvSpPr txBox="1">
            <a:spLocks/>
          </p:cNvSpPr>
          <p:nvPr/>
        </p:nvSpPr>
        <p:spPr>
          <a:xfrm>
            <a:off x="1043608" y="1196752"/>
            <a:ext cx="6696744" cy="25202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R="0" lvl="0" indent="44926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Сколиоз</a:t>
            </a:r>
          </a:p>
          <a:p>
            <a:pPr marR="0" lvl="0" indent="44926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Остеохондроз</a:t>
            </a:r>
            <a:endParaRPr lang="ru-RU" sz="2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indent="44926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Радикулит</a:t>
            </a:r>
            <a:endParaRPr lang="ru-RU" sz="2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indent="44926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Артрит</a:t>
            </a:r>
            <a:endParaRPr lang="ru-RU" sz="2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indent="44926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Артроз</a:t>
            </a:r>
            <a:endParaRPr lang="ru-RU" sz="2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R="0" lvl="0" indent="44926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Варикозное расширение вен</a:t>
            </a:r>
          </a:p>
          <a:p>
            <a:pPr marR="0" lvl="0" indent="449263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- Ускорение износа всего опорно-двигательного аппарата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/>
          <a:srcRect r="63260" b="9117"/>
          <a:stretch>
            <a:fillRect/>
          </a:stretch>
        </p:blipFill>
        <p:spPr bwMode="auto">
          <a:xfrm>
            <a:off x="6660232" y="1196752"/>
            <a:ext cx="744336" cy="184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rcRect l="65746" b="9117"/>
          <a:stretch>
            <a:fillRect/>
          </a:stretch>
        </p:blipFill>
        <p:spPr bwMode="auto">
          <a:xfrm flipH="1">
            <a:off x="5364088" y="1196752"/>
            <a:ext cx="708089" cy="1880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258"/>
          <a:stretch>
            <a:fillRect/>
          </a:stretch>
        </p:blipFill>
        <p:spPr bwMode="auto">
          <a:xfrm>
            <a:off x="4918259" y="3933056"/>
            <a:ext cx="422574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4368" y="980728"/>
            <a:ext cx="1062063" cy="141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14412" y="3143248"/>
            <a:ext cx="197888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5915" b="37569"/>
          <a:stretch>
            <a:fillRect/>
          </a:stretch>
        </p:blipFill>
        <p:spPr bwMode="auto">
          <a:xfrm>
            <a:off x="323528" y="3833813"/>
            <a:ext cx="4031109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043608" y="620688"/>
            <a:ext cx="6696744" cy="4608512"/>
          </a:xfrm>
          <a:prstGeom prst="rect">
            <a:avLst/>
          </a:prstGeom>
          <a:gradFill rotWithShape="0">
            <a:gsLst>
              <a:gs pos="0">
                <a:srgbClr val="FABF8F">
                  <a:gamma/>
                  <a:tint val="20000"/>
                  <a:invGamma/>
                </a:srgbClr>
              </a:gs>
              <a:gs pos="100000">
                <a:srgbClr val="FABF8F"/>
              </a:gs>
            </a:gsLst>
            <a:lin ang="27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buFont typeface="+mj-lt"/>
              <a:buAutoNum type="romanUcPeriod"/>
            </a:pPr>
            <a:endParaRPr lang="ru-RU" dirty="0" smtClean="0"/>
          </a:p>
          <a:p>
            <a:pPr marL="514350" indent="-514350">
              <a:buFont typeface="+mj-lt"/>
              <a:buAutoNum type="romanUcPeriod"/>
            </a:pPr>
            <a:endParaRPr lang="ru-RU" dirty="0" smtClean="0"/>
          </a:p>
          <a:p>
            <a:pPr marL="514350" indent="-514350">
              <a:buFont typeface="+mj-lt"/>
              <a:buAutoNum type="romanUcPeriod"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88640"/>
            <a:ext cx="72728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МОУ «СОШ № 13»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им.Ю.А.Гагарина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620688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Профилактика и лечение плоскостопия</a:t>
            </a:r>
            <a:endParaRPr lang="ru-RU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10"/>
          <p:cNvSpPr txBox="1">
            <a:spLocks/>
          </p:cNvSpPr>
          <p:nvPr/>
        </p:nvSpPr>
        <p:spPr>
          <a:xfrm>
            <a:off x="1043608" y="1484784"/>
            <a:ext cx="3528392" cy="792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Хирургическим путем: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Операция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Заголовок 9"/>
          <p:cNvSpPr txBox="1">
            <a:spLocks/>
          </p:cNvSpPr>
          <p:nvPr/>
        </p:nvSpPr>
        <p:spPr>
          <a:xfrm>
            <a:off x="4427984" y="1412776"/>
            <a:ext cx="3052762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Консервативным путем: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лечебная гимнастика, массаж, ножные ванны, физиотерапия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>
            <a:endCxn id="10" idx="0"/>
          </p:cNvCxnSpPr>
          <p:nvPr/>
        </p:nvCxnSpPr>
        <p:spPr>
          <a:xfrm flipH="1">
            <a:off x="2807804" y="1124744"/>
            <a:ext cx="46805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11" idx="0"/>
          </p:cNvCxnSpPr>
          <p:nvPr/>
        </p:nvCxnSpPr>
        <p:spPr>
          <a:xfrm>
            <a:off x="5508104" y="1124744"/>
            <a:ext cx="446261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Заголовок 9"/>
          <p:cNvSpPr txBox="1">
            <a:spLocks/>
          </p:cNvSpPr>
          <p:nvPr/>
        </p:nvSpPr>
        <p:spPr>
          <a:xfrm>
            <a:off x="1043608" y="2780928"/>
            <a:ext cx="669674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Как правильно подобрать обувь ребенку</a:t>
            </a:r>
            <a:endParaRPr kumimoji="0" lang="ru-RU" sz="2600" b="1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" name="Содержимое 10"/>
          <p:cNvSpPr txBox="1">
            <a:spLocks/>
          </p:cNvSpPr>
          <p:nvPr/>
        </p:nvSpPr>
        <p:spPr>
          <a:xfrm>
            <a:off x="1043608" y="3212976"/>
            <a:ext cx="6696744" cy="7920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R="0" lvl="0" indent="449263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Обувь должна иметь: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жесткий задник;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небольшой каблучок ;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стельку с небольшим супинатором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3608" y="3933056"/>
            <a:ext cx="6696744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Важно!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x-none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x-none" sz="3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льзя донашивать чужую обувь!</a:t>
            </a: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/>
          <p:cNvPicPr/>
          <p:nvPr/>
        </p:nvPicPr>
        <p:blipFill>
          <a:blip r:embed="rId2" cstate="print"/>
          <a:srcRect l="13635" t="2723" r="33030" b="11815"/>
          <a:stretch>
            <a:fillRect/>
          </a:stretch>
        </p:blipFill>
        <p:spPr>
          <a:xfrm>
            <a:off x="7415808" y="5057800"/>
            <a:ext cx="1728192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1115</Words>
  <Application>Microsoft Office PowerPoint</Application>
  <PresentationFormat>Экран (4:3)</PresentationFormat>
  <Paragraphs>183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Наталья</dc:creator>
  <cp:lastModifiedBy>19colymb87@mail.ru</cp:lastModifiedBy>
  <cp:revision>66</cp:revision>
  <dcterms:created xsi:type="dcterms:W3CDTF">2014-07-24T19:04:55Z</dcterms:created>
  <dcterms:modified xsi:type="dcterms:W3CDTF">2025-06-22T06:15:45Z</dcterms:modified>
</cp:coreProperties>
</file>