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8" r:id="rId2"/>
    <p:sldId id="309" r:id="rId3"/>
    <p:sldId id="310" r:id="rId4"/>
    <p:sldId id="259" r:id="rId5"/>
    <p:sldId id="261" r:id="rId6"/>
    <p:sldId id="260" r:id="rId7"/>
    <p:sldId id="263" r:id="rId8"/>
    <p:sldId id="262" r:id="rId9"/>
    <p:sldId id="264" r:id="rId10"/>
    <p:sldId id="286" r:id="rId11"/>
    <p:sldId id="265" r:id="rId12"/>
    <p:sldId id="266" r:id="rId13"/>
    <p:sldId id="267" r:id="rId14"/>
    <p:sldId id="284" r:id="rId15"/>
    <p:sldId id="285" r:id="rId16"/>
    <p:sldId id="269" r:id="rId17"/>
    <p:sldId id="268" r:id="rId18"/>
    <p:sldId id="270" r:id="rId19"/>
    <p:sldId id="272" r:id="rId20"/>
    <p:sldId id="271" r:id="rId21"/>
    <p:sldId id="273" r:id="rId22"/>
    <p:sldId id="274" r:id="rId23"/>
    <p:sldId id="275" r:id="rId24"/>
    <p:sldId id="287" r:id="rId25"/>
    <p:sldId id="276" r:id="rId26"/>
    <p:sldId id="277" r:id="rId27"/>
    <p:sldId id="311" r:id="rId28"/>
    <p:sldId id="278" r:id="rId29"/>
    <p:sldId id="279" r:id="rId30"/>
    <p:sldId id="280" r:id="rId31"/>
    <p:sldId id="281" r:id="rId32"/>
    <p:sldId id="282" r:id="rId33"/>
    <p:sldId id="288" r:id="rId34"/>
    <p:sldId id="283" r:id="rId35"/>
    <p:sldId id="289" r:id="rId36"/>
    <p:sldId id="290" r:id="rId37"/>
    <p:sldId id="292" r:id="rId38"/>
    <p:sldId id="294" r:id="rId39"/>
    <p:sldId id="298" r:id="rId40"/>
    <p:sldId id="293" r:id="rId41"/>
    <p:sldId id="297" r:id="rId42"/>
    <p:sldId id="296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8" r:id="rId51"/>
    <p:sldId id="306" r:id="rId52"/>
    <p:sldId id="312" r:id="rId53"/>
    <p:sldId id="30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841A620-2E6E-4FA1-A2B8-0533C51DA6B1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595802-5EB7-4B94-BC6D-6BC81D0CA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A620-2E6E-4FA1-A2B8-0533C51DA6B1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5802-5EB7-4B94-BC6D-6BC81D0CA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841A620-2E6E-4FA1-A2B8-0533C51DA6B1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B595802-5EB7-4B94-BC6D-6BC81D0CA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A620-2E6E-4FA1-A2B8-0533C51DA6B1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595802-5EB7-4B94-BC6D-6BC81D0CA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A620-2E6E-4FA1-A2B8-0533C51DA6B1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B595802-5EB7-4B94-BC6D-6BC81D0CA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41A620-2E6E-4FA1-A2B8-0533C51DA6B1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595802-5EB7-4B94-BC6D-6BC81D0CA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41A620-2E6E-4FA1-A2B8-0533C51DA6B1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595802-5EB7-4B94-BC6D-6BC81D0CA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A620-2E6E-4FA1-A2B8-0533C51DA6B1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595802-5EB7-4B94-BC6D-6BC81D0CA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A620-2E6E-4FA1-A2B8-0533C51DA6B1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595802-5EB7-4B94-BC6D-6BC81D0CA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A620-2E6E-4FA1-A2B8-0533C51DA6B1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595802-5EB7-4B94-BC6D-6BC81D0CA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841A620-2E6E-4FA1-A2B8-0533C51DA6B1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B595802-5EB7-4B94-BC6D-6BC81D0CA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41A620-2E6E-4FA1-A2B8-0533C51DA6B1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595802-5EB7-4B94-BC6D-6BC81D0CA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9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9.pn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9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9.pn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9.png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9.pn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9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9.png"/><Relationship Id="rId4" Type="http://schemas.openxmlformats.org/officeDocument/2006/relationships/image" Target="../media/image7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9.png"/><Relationship Id="rId4" Type="http://schemas.openxmlformats.org/officeDocument/2006/relationships/image" Target="../media/image7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audio" Target="../media/audio15.wav"/><Relationship Id="rId7" Type="http://schemas.openxmlformats.org/officeDocument/2006/relationships/image" Target="../media/image79.jpeg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http://900igr.net/datai/okruzhajuschij-mir/Pereletnye-i-zimujuschie/0004-003-Ptits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556792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Зимующие птицы Хабаровского края.</a:t>
            </a:r>
            <a:endParaRPr lang="ru-RU" sz="6600" b="1" dirty="0">
              <a:ln w="24500" cmpd="dbl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576" y="36933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МБОУ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СОШ №44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5661248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Calibri" pitchFamily="34" charset="0"/>
              </a:rPr>
              <a:t>Автор-составитель: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Calibri" pitchFamily="34" charset="0"/>
              </a:rPr>
              <a:t>Толченицына Алина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716016" y="692696"/>
            <a:ext cx="44279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Кто стучит в лесу с утра?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Отвечай-ка детвора,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То: "Тук-тук", то:"Так, так, так!"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Строит дом другим чудак,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красной шапочке приятель,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Кто же он?- Конечно...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429309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Дятел</a:t>
            </a:r>
          </a:p>
        </p:txBody>
      </p:sp>
      <p:pic>
        <p:nvPicPr>
          <p:cNvPr id="40963" name="Picture 3" descr="http://foto.spbland.ru/data/media/7/lrg_142427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Задание: отгадать загадку.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Большой пёстрый дятел</a:t>
            </a:r>
          </a:p>
        </p:txBody>
      </p:sp>
      <p:pic>
        <p:nvPicPr>
          <p:cNvPr id="231426" name="Picture 2" descr="http://ibc.lynxeds.com/files/pictures/hembra-picapino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268760"/>
            <a:ext cx="8377410" cy="5256584"/>
          </a:xfrm>
          <a:prstGeom prst="rect">
            <a:avLst/>
          </a:prstGeom>
          <a:noFill/>
        </p:spPr>
      </p:pic>
      <p:pic>
        <p:nvPicPr>
          <p:cNvPr id="5" name="Bolshoj_pyostryj_dyatel_-_Bolshoj_pyostryj_dyatel_drob_i_trevozhnyj_krik_(get-tune.net).wav">
            <a:hlinkClick r:id="" action="ppaction://media"/>
          </p:cNvPr>
          <p:cNvPicPr>
            <a:picLocks noRot="1" noChangeAspect="1"/>
          </p:cNvPicPr>
          <p:nvPr>
            <a:wavAudioFile r:embed="rId1" name="Bolshoj_pyostryj_dyatel_-_Bolshoj_pyostryj_dyatel_drob_i_trevozhnyj_krik_(get-tune.net).wav"/>
          </p:nvPr>
        </p:nvPicPr>
        <p:blipFill>
          <a:blip r:embed="rId5" cstate="email"/>
          <a:stretch>
            <a:fillRect/>
          </a:stretch>
        </p:blipFill>
        <p:spPr>
          <a:xfrm>
            <a:off x="539552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0402" name="Picture 2" descr="http://www.sevcikphoto.com/images/dendrocopos-maj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3" y="620688"/>
            <a:ext cx="2952328" cy="59766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Дятлы питаются: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4046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Насекомыми: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602128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Семенами и плодами различных растений</a:t>
            </a:r>
            <a:endParaRPr lang="ru-RU" sz="2000" b="1" dirty="0"/>
          </a:p>
        </p:txBody>
      </p:sp>
      <p:pic>
        <p:nvPicPr>
          <p:cNvPr id="230404" name="Picture 4" descr="File:Erannis-defoliaria-Raupe-Frostspann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908720"/>
            <a:ext cx="2470575" cy="2160240"/>
          </a:xfrm>
          <a:prstGeom prst="rect">
            <a:avLst/>
          </a:prstGeom>
          <a:noFill/>
        </p:spPr>
      </p:pic>
      <p:pic>
        <p:nvPicPr>
          <p:cNvPr id="230406" name="Picture 6" descr="File:Meat eater ant qeen excavating hol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908720"/>
            <a:ext cx="2952328" cy="2160240"/>
          </a:xfrm>
          <a:prstGeom prst="rect">
            <a:avLst/>
          </a:prstGeom>
          <a:noFill/>
        </p:spPr>
      </p:pic>
      <p:pic>
        <p:nvPicPr>
          <p:cNvPr id="9" name="Picture 14" descr="https://upload.wikimedia.org/wikipedia/commons/thumb/c/c6/FagusSylvNuts.jpg/640px-FagusSylvNut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5856" y="3573016"/>
            <a:ext cx="2183560" cy="2232248"/>
          </a:xfrm>
          <a:prstGeom prst="rect">
            <a:avLst/>
          </a:prstGeom>
          <a:noFill/>
        </p:spPr>
      </p:pic>
      <p:pic>
        <p:nvPicPr>
          <p:cNvPr id="10" name="Picture 16" descr="File:Corylus avellana (Russia) 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27347" y="3573016"/>
            <a:ext cx="3065132" cy="2196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620688"/>
            <a:ext cx="46622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-Способен </a:t>
            </a:r>
            <a:r>
              <a:rPr lang="ru-RU" sz="2400" b="1" dirty="0">
                <a:solidFill>
                  <a:srgbClr val="002060"/>
                </a:solidFill>
              </a:rPr>
              <a:t>стучать со скоростью 20 ударов в секунду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-Передвигаются дятлы снизу вверх, цепляясь за кору острыми когтями и активно помогая себе хвостом. Хвост выполняет настолько важную роль и несет такую большую нагрузку, что за год стирается на одну десятую часть.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-Дятел может за один прием пищи съесть до 1000 муравьев.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29378" name="Picture 2" descr="http://upload.wikimedia.org/wikipedia/commons/d/d0/Dendrocopos_major_-Finland_-female_and_juvenile_on_tree-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6"/>
            <a:ext cx="374441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Почему у дятла не болит голова?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700808"/>
            <a:ext cx="57961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Дятел обладает устройством для успокоения колебаний.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2. Спасают дятла еще мышцы шеи. Они столь замечательно скоординированы, что, когда дятел наносит удар, его голова и клюв движутся по абсолютно прямой линии.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Так же 99,7% энергии от ударных нагрузок распределяется по телу дятла и только 0,3% энергии удара остается на долю мозга.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027" name="Picture 3" descr="http://ic.pics.livejournal.com/mrandreich/32788452/100175/100175_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0"/>
            <a:ext cx="26997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http://900igr.net/datai/nasekomye-i-ptitsy/Ptitsy-lesa-2.files/0013-012-Obyknovennyj-sviristel-obyknovennyj-sviristel-razmerom-so-skvorts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435597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1268760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Эти птички с хохолком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И красивые притом,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На рябину прилетели.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Птички эти -… 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544522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Свиристели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188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Задание: отгадать загадку.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Свиристели</a:t>
            </a:r>
            <a:endParaRPr lang="ru-RU" sz="48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6386" name="Picture 2" descr="http://www.animalsglobe.ru/wp-content/uploads/2011/10/sviristel-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412776"/>
            <a:ext cx="8568952" cy="5040560"/>
          </a:xfrm>
          <a:prstGeom prst="rect">
            <a:avLst/>
          </a:prstGeom>
          <a:noFill/>
        </p:spPr>
      </p:pic>
      <p:pic>
        <p:nvPicPr>
          <p:cNvPr id="5" name="Sviristel_-_Sviristel_(get-tune.net).wav">
            <a:hlinkClick r:id="" action="ppaction://media"/>
          </p:cNvPr>
          <p:cNvPicPr>
            <a:picLocks noRot="1" noChangeAspect="1"/>
          </p:cNvPicPr>
          <p:nvPr>
            <a:wavAudioFile r:embed="rId1" name="Sviristel_-_Sviristel_(get-tune.net).wav"/>
          </p:nvPr>
        </p:nvPicPr>
        <p:blipFill>
          <a:blip r:embed="rId5" cstate="email"/>
          <a:stretch>
            <a:fillRect/>
          </a:stretch>
        </p:blipFill>
        <p:spPr>
          <a:xfrm>
            <a:off x="46754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8354" name="Picture 2" descr="http://leesbirdblog.files.wordpress.com/2012/04/170-bohemian-waxwing-bombycilla-garrulus-c2a9-by-paul-higgin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44824"/>
            <a:ext cx="4752528" cy="4608512"/>
          </a:xfrm>
          <a:prstGeom prst="rect">
            <a:avLst/>
          </a:prstGeom>
          <a:noFill/>
        </p:spPr>
      </p:pic>
      <p:pic>
        <p:nvPicPr>
          <p:cNvPr id="228356" name="Picture 4" descr="http://www.perunica.ru/uploads/posts/2012-03/1330720357_22092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1916832"/>
            <a:ext cx="3600400" cy="2376264"/>
          </a:xfrm>
          <a:prstGeom prst="rect">
            <a:avLst/>
          </a:prstGeom>
          <a:noFill/>
        </p:spPr>
      </p:pic>
      <p:pic>
        <p:nvPicPr>
          <p:cNvPr id="228358" name="Picture 6" descr="http://www.origins.org.ua/kategor/dragonfl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4437112"/>
            <a:ext cx="3617640" cy="21036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Летом питаются насекомыми, которых нередко ловят на лету, личинками, различными ягодами и молодыми побегами растений. В иное время питаются преимущественно ягодами и плодами, например,</a:t>
            </a:r>
            <a:r>
              <a:rPr lang="ru-RU" sz="2000" b="1" dirty="0" smtClean="0">
                <a:solidFill>
                  <a:srgbClr val="002060"/>
                </a:solidFill>
              </a:rPr>
              <a:t> брусникой,  калиной,  омелой, рябиной.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Прожорливость </a:t>
            </a:r>
            <a:r>
              <a:rPr lang="ru-RU" sz="2400" b="1" dirty="0">
                <a:solidFill>
                  <a:srgbClr val="002060"/>
                </a:solidFill>
              </a:rPr>
              <a:t>свиристелей так велика, что не вся пища, съеденная ими, усваивается организмом: часть ягод и плодов в не переваренном виде выделяется из кишечника птиц и, попав в почву, дает полноценные всходы. Так свиристели способствуют распространению растений.</a:t>
            </a:r>
          </a:p>
        </p:txBody>
      </p:sp>
      <p:pic>
        <p:nvPicPr>
          <p:cNvPr id="226306" name="Picture 2" descr="http://blog.silverifoto.com/images/2009083102170701_pilt3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348880"/>
            <a:ext cx="842493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http://otvetin.ru/uploads/posts/2009-11/1257430599_popolzen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4176464" cy="6264696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860032" y="734507"/>
            <a:ext cx="385192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Тащит в дупла лип упорно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Желуди, орехи, зерна,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Как заправский кладовщик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Бойкий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...               -ямщик.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14908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Поползень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88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Задание: отгадать загадку.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68313" y="184150"/>
            <a:ext cx="7954962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ctr"/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Введение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269875" algn="just" eaLnBrk="0" hangingPunct="0"/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Данное занятие относится к пятому разделу программы «Юный эколог», первый год обучения, раздел «Живая природа».</a:t>
            </a:r>
          </a:p>
          <a:p>
            <a:pPr indent="269875" algn="just" eaLnBrk="0" hangingPunct="0"/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Занятие имеет практическое значение, так как учащиеся знакомятся с зимующими птицами Хабаровского края, запоминают особенности пения, узнают об особенностях питания и поведения.</a:t>
            </a:r>
          </a:p>
          <a:p>
            <a:pPr indent="269875" algn="just" eaLnBrk="0" hangingPunct="0"/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Специфика данного занятия состоит в том, что  учащимся задаётся достаточно большое количество вопросов, что способствует созданию дружеской атмосферы, ребята понимают, что их мнение важно.</a:t>
            </a:r>
          </a:p>
          <a:p>
            <a:pPr indent="269875" algn="just" eaLnBrk="0" hangingPunct="0"/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На занятии избегается перегрузка, так как присутствует чередование различных видов деятельности. Есть динамическая пауза.</a:t>
            </a:r>
          </a:p>
          <a:p>
            <a:pPr indent="269875" algn="just" eaLnBrk="0" hangingPunct="0"/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Подготовлена презентация,  присутствует яркий и интересный раздаточный материал.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://www.photodrom.com/netcat_files/86/106/h_ffa0997a8efcb1678d34f2090392c8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340768"/>
            <a:ext cx="8424936" cy="5250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Поползень</a:t>
            </a:r>
            <a:endParaRPr lang="ru-RU" sz="48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Zvuki_ptic_-_87._Popolzen_pesnya_i_pozyvki_(get-tune.net).wav">
            <a:hlinkClick r:id="" action="ppaction://media"/>
          </p:cNvPr>
          <p:cNvPicPr>
            <a:picLocks noRot="1" noChangeAspect="1"/>
          </p:cNvPicPr>
          <p:nvPr>
            <a:wavAudioFile r:embed="rId1" name="Zvuki_ptic_-_87._Popolzen_pesnya_i_pozyvki_(get-tune.net).wav"/>
          </p:nvPr>
        </p:nvPicPr>
        <p:blipFill>
          <a:blip r:embed="rId5" cstate="email"/>
          <a:stretch>
            <a:fillRect/>
          </a:stretch>
        </p:blipFill>
        <p:spPr>
          <a:xfrm>
            <a:off x="467544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4046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Она всегда поражает своей способностью быстро лазать по стволам деревьев в любом направлении.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topguns.ru/images/birdsdata/data/20610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</p:spPr>
      </p:pic>
      <p:pic>
        <p:nvPicPr>
          <p:cNvPr id="12292" name="Picture 4" descr="http://www.photodrom.com/netcat_files/86/106/h_ffa0997a8efcb1678d34f2090392c8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2780928"/>
            <a:ext cx="432048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Клюв у поползня длинный и острый. Им поползень может раздолбить даже лесной орех.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nature.sfu-kras.ru/files/nature/%D0%BF%D0%BE%D0%BF%D0%BE%D0%BB%D0%B7%D0%B5%D0%BD%D1%8C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340768"/>
            <a:ext cx="856895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cdn01.ru/files/users/images/9a/db/9adb8fe421cff722bde6b8d79321dcc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860032" y="692696"/>
            <a:ext cx="40679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Кто сидит в тенистом парке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рябиновых ветвях?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Красногрудый, в черной шапке,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Сзади крылышки блестят.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Весь напыщенный и важный,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Как из дальних стран визирь.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Знают все, и знает каждый,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Что зовут его 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48691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Снегирь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88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Задание: отгадать загадку.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0" name="Picture 2" descr="http://www.bankoboev.ru/images/NDU1MDA1/Bankoboev.Ru_snegiri_na_sneg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268760"/>
            <a:ext cx="8568952" cy="53350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Снегири</a:t>
            </a:r>
            <a:endParaRPr lang="ru-RU" sz="48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Zvuki_ptic_-_94._Snegir_(get-tune.net).wav">
            <a:hlinkClick r:id="" action="ppaction://media"/>
          </p:cNvPr>
          <p:cNvPicPr>
            <a:picLocks noRot="1" noChangeAspect="1"/>
          </p:cNvPicPr>
          <p:nvPr>
            <a:wavAudioFile r:embed="rId1" name="Zvuki_ptic_-_94._Snegir_(get-tune.net).wav"/>
          </p:nvPr>
        </p:nvPicPr>
        <p:blipFill>
          <a:blip r:embed="rId5" cstate="email"/>
          <a:stretch>
            <a:fillRect/>
          </a:stretch>
        </p:blipFill>
        <p:spPr>
          <a:xfrm>
            <a:off x="539552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File:Snegir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3960440" cy="5760640"/>
          </a:xfrm>
          <a:prstGeom prst="rect">
            <a:avLst/>
          </a:prstGeom>
          <a:noFill/>
        </p:spPr>
      </p:pic>
      <p:pic>
        <p:nvPicPr>
          <p:cNvPr id="6" name="Picture 4" descr="File:Pyrrhula pyrrhula female (Yaroslav Murashkin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04664"/>
            <a:ext cx="3800475" cy="57054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623731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Самец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61653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Самка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Питается снегирь преимущественно семенами, почками, некоторыми паукообразными и ягодами. Кормясь ягодами, выедает из них семена, оставляя мякоть.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www.mypriroda.ru/im/birds_les/big_snegi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44824"/>
            <a:ext cx="4320480" cy="4680520"/>
          </a:xfrm>
          <a:prstGeom prst="rect">
            <a:avLst/>
          </a:prstGeom>
          <a:noFill/>
        </p:spPr>
      </p:pic>
      <p:pic>
        <p:nvPicPr>
          <p:cNvPr id="8196" name="Picture 4" descr="http://www.8lap.ru/upload/resize_cache/iblock/73e/341_341_2/73ecd179af1e820c1ae499b4f3a0fbe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844824"/>
            <a:ext cx="403244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179388" y="619125"/>
            <a:ext cx="86772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Динамическая пауза.</a:t>
            </a:r>
          </a:p>
          <a:p>
            <a:pPr indent="450850" algn="ctr"/>
            <a:endParaRPr lang="ru-RU" sz="20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Журевлёнок встал на ножки, (встать, выпрямить спинки, плечи          расправить)</a:t>
            </a:r>
            <a:b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Пошагать решил немножко, (шаги с высоко поднятыми коленями)</a:t>
            </a:r>
          </a:p>
          <a:p>
            <a:pPr indent="450850"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Смотрит вдаль из-под ладошки, (движения в соответствии с текстом)</a:t>
            </a:r>
          </a:p>
          <a:p>
            <a:pPr indent="450850"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Кто там скачет по дорожке? (прыгать на месте, руки на поясе)</a:t>
            </a:r>
          </a:p>
          <a:p>
            <a:pPr indent="450850"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Жабы вышли на лужок, (шаги на месте)</a:t>
            </a:r>
          </a:p>
          <a:p>
            <a:pPr indent="450850"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Жабы встали все в кружок, (образовать круг)</a:t>
            </a:r>
          </a:p>
          <a:p>
            <a:pPr indent="450850"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Важно подняли головки, (поднять голову)</a:t>
            </a:r>
          </a:p>
          <a:p>
            <a:pPr indent="450850"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Посмотрите, как мы ловки! («гордые» повороты головы вправо - влево)</a:t>
            </a:r>
          </a:p>
          <a:p>
            <a:pPr indent="450850"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Вот похлопали в ладошки, (похлопать в ладоши)</a:t>
            </a:r>
          </a:p>
          <a:p>
            <a:pPr indent="450850"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Посмотрите, как мы ловки!</a:t>
            </a:r>
          </a:p>
          <a:p>
            <a:pPr indent="450850"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Вот попрыгали немножко, (прыгать на обеих ногах)</a:t>
            </a:r>
          </a:p>
          <a:p>
            <a:pPr indent="450850"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Поскакали, поскакали, (прыгать то на правой, то на левой ноге)</a:t>
            </a:r>
          </a:p>
          <a:p>
            <a:pPr indent="450850"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Покружились, покружились (кружиться на месте).</a:t>
            </a:r>
          </a:p>
          <a:p>
            <a:pPr indent="450850"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А потом остановились, (остановиться, наклониться вперёд, покачать прямыми руками)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1412776"/>
            <a:ext cx="4355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Ест, висит на тонких ветках, 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Часто дети держат в клетках, 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Глянь-ка, коли разглядишь: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Изжелта-зеленый ...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80312" y="46531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Чиж</a:t>
            </a:r>
          </a:p>
        </p:txBody>
      </p:sp>
      <p:pic>
        <p:nvPicPr>
          <p:cNvPr id="7170" name="Picture 2" descr="http://farm6.static.flickr.com/5015/5418301456_0f06421c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188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Задание: отгадать загадку.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zoomet.ru/mal/foto2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484784"/>
            <a:ext cx="8568952" cy="50676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Чиж</a:t>
            </a:r>
            <a:endParaRPr lang="ru-RU" sz="48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Golosa_ptic_-_CHizh_Spinus_spinus_(get-tune.net).wav">
            <a:hlinkClick r:id="" action="ppaction://media"/>
          </p:cNvPr>
          <p:cNvPicPr>
            <a:picLocks noRot="1" noChangeAspect="1"/>
          </p:cNvPicPr>
          <p:nvPr>
            <a:wavAudioFile r:embed="rId1" name="Golosa_ptic_-_CHizh_Spinus_spinus_(get-tune.net).wav"/>
          </p:nvPr>
        </p:nvPicPr>
        <p:blipFill>
          <a:blip r:embed="rId5" cstate="email"/>
          <a:stretch>
            <a:fillRect/>
          </a:stretch>
        </p:blipFill>
        <p:spPr>
          <a:xfrm>
            <a:off x="539552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250825" y="4763"/>
            <a:ext cx="8605838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занятия: 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Формировать основное представление о видовом разнообразии зимующих птиц Хабаровского края.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 занятия по формированию УУД: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1) образовательные: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 формировать основное представление о видовом разнообразии зимующих птиц Хабаровского края: морфологических отличиях, особенностях местообитаний, питания, вокализации;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ru-RU" sz="2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развивающие: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Развивать умение грамотно выражать  мысли, речь учащихся и логическое мышление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ru-RU" sz="2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воспитательные: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Воспитывать</a:t>
            </a:r>
            <a:r>
              <a:rPr lang="ru-RU" sz="2400">
                <a:solidFill>
                  <a:srgbClr val="373737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заботливое и доброжелательное отношение к птицам.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Тип занятия: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 комбинированное.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Основные понятия: 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зимующие птицы, вокализация, тип питания.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Оборудование и материалы: 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Презентация «Зимующие птицы Хабаровского края», интерактивная доска, проектор, колонки,  раздаточный материал: набор смайлов с разным выражением «лица» у детей на столах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File:Carduelis spinus ma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5010150" cy="3343275"/>
          </a:xfrm>
          <a:prstGeom prst="rect">
            <a:avLst/>
          </a:prstGeom>
          <a:noFill/>
        </p:spPr>
      </p:pic>
      <p:pic>
        <p:nvPicPr>
          <p:cNvPr id="5124" name="Picture 4" descr="File:Carduelis spinus femal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068960"/>
            <a:ext cx="4819650" cy="3219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386104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Самец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633478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Самка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ic.pics.livejournal.com/ryzhkov_sergey/51900141/64410/64410_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204864"/>
            <a:ext cx="8568952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Чижи любят обитать в хвойных лесах. Питается насекомыми и семенами хвойных и лиственных деревьев; осенью любимую пищу чижа составляют семена берёзы и ольхи.  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4048" y="1124744"/>
            <a:ext cx="392392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Синих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крылышков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красу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Разглядеть нельзя в лесу,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 сучкам порхает бойко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 резким хриплым криком 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240" y="472514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Сойка</a:t>
            </a:r>
          </a:p>
        </p:txBody>
      </p:sp>
      <p:pic>
        <p:nvPicPr>
          <p:cNvPr id="3075" name="Picture 3" descr="http://ibc.lynxeds.com/files/pictures/gaai-35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188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Задание: отгадать загадку.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9394" name="Picture 2" descr="http://upload.wikimedia.org/wikipedia/commons/f/fa/Garrulus_glandarius_B_Luc_Viatou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412776"/>
            <a:ext cx="8496944" cy="52565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Сойка</a:t>
            </a:r>
            <a:endParaRPr lang="ru-RU" sz="48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Zvuki_ptic_-_97._Sojka_tokovanie_i_bespokoj_(get-tune.net).wav">
            <a:hlinkClick r:id="" action="ppaction://media"/>
          </p:cNvPr>
          <p:cNvPicPr>
            <a:picLocks noRot="1" noChangeAspect="1"/>
          </p:cNvPicPr>
          <p:nvPr>
            <a:wavAudioFile r:embed="rId1" name="Zvuki_ptic_-_97._Sojka_tokovanie_i_bespokoj_(get-tune.net).wav"/>
          </p:nvPr>
        </p:nvPicPr>
        <p:blipFill>
          <a:blip r:embed="rId5" cstate="email"/>
          <a:stretch>
            <a:fillRect/>
          </a:stretch>
        </p:blipFill>
        <p:spPr>
          <a:xfrm>
            <a:off x="68356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3974"/>
            <a:ext cx="8244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Питается различными ягодами, семенами, насекомыми, при случае -  мелкими грызунами, ящерицами, лягушками, другими птицами, к примеру, воробьями. Поедает яйца и птенцов из гнезд.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2051" name="Picture 3" descr="http://www.nhm.ac.uk/resources-rx/images/1049/garrulus-glandarius-01_65004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700808"/>
            <a:ext cx="3672408" cy="2376264"/>
          </a:xfrm>
          <a:prstGeom prst="rect">
            <a:avLst/>
          </a:prstGeom>
          <a:noFill/>
        </p:spPr>
      </p:pic>
      <p:pic>
        <p:nvPicPr>
          <p:cNvPr id="2053" name="Picture 5" descr="http://nature.sfu-kras.ru/files/nature/ljagushka-oz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3932" y="1772816"/>
            <a:ext cx="2471461" cy="2232248"/>
          </a:xfrm>
          <a:prstGeom prst="rect">
            <a:avLst/>
          </a:prstGeom>
          <a:noFill/>
        </p:spPr>
      </p:pic>
      <p:pic>
        <p:nvPicPr>
          <p:cNvPr id="2055" name="Picture 7" descr="http://upload.wikimedia.org/wikipedia/commons/3/39/Jes_chot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4365104"/>
            <a:ext cx="2555776" cy="2261678"/>
          </a:xfrm>
          <a:prstGeom prst="rect">
            <a:avLst/>
          </a:prstGeom>
          <a:noFill/>
        </p:spPr>
      </p:pic>
      <p:pic>
        <p:nvPicPr>
          <p:cNvPr id="2057" name="Picture 9" descr="http://animals-wild.ru/uploads/1296751540_48762077_vo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4365104"/>
            <a:ext cx="3109580" cy="2335521"/>
          </a:xfrm>
          <a:prstGeom prst="rect">
            <a:avLst/>
          </a:prstGeom>
          <a:noFill/>
        </p:spPr>
      </p:pic>
      <p:pic>
        <p:nvPicPr>
          <p:cNvPr id="2059" name="Picture 11" descr="http://www.microstocker.com.ua/upload/image/fotos/big/efd1d75b091bee3935bd92328886e10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4293096"/>
            <a:ext cx="2520280" cy="2304256"/>
          </a:xfrm>
          <a:prstGeom prst="rect">
            <a:avLst/>
          </a:prstGeom>
          <a:noFill/>
        </p:spPr>
      </p:pic>
      <p:pic>
        <p:nvPicPr>
          <p:cNvPr id="2061" name="Picture 13" descr="http://www.bings.ru/wp-content/uploads/2009/11/gnezdo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11960" y="1700808"/>
            <a:ext cx="201622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4048" y="548680"/>
            <a:ext cx="3582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Вот птичка так птичка,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Не дрозд, не синичка,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Не лебедь, не утка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не козодой.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Но эта вот птичка,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Хоть и невеличка,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Выводит птенцов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Только лютой зимой.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501317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Клёст</a:t>
            </a:r>
          </a:p>
        </p:txBody>
      </p:sp>
      <p:pic>
        <p:nvPicPr>
          <p:cNvPr id="58370" name="Picture 2" descr="https://farm9.staticflickr.com/8211/8298844398_3ba37869f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Задание: отгадать загадку.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7346" name="Picture 2" descr="http://ibc.lynxeds.com/files/pictures/DSC_0243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340768"/>
            <a:ext cx="8568952" cy="53285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Клёст-еловик</a:t>
            </a:r>
            <a:endParaRPr lang="ru-RU" sz="48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ticy_Evropy_-_Klest-elovik_(get-tune.net).wav">
            <a:hlinkClick r:id="" action="ppaction://media"/>
          </p:cNvPr>
          <p:cNvPicPr>
            <a:picLocks noRot="1" noChangeAspect="1"/>
          </p:cNvPicPr>
          <p:nvPr>
            <a:wavAudioFile r:embed="rId1" name="Pticy_Evropy_-_Klest-elovik_(get-tune.net).wav"/>
          </p:nvPr>
        </p:nvPicPr>
        <p:blipFill>
          <a:blip r:embed="rId5" cstate="email"/>
          <a:stretch>
            <a:fillRect/>
          </a:stretch>
        </p:blipFill>
        <p:spPr>
          <a:xfrm>
            <a:off x="539552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образе жизни всех видов клестов есть интересная особенность. Поскольку клесты кормятся почти преимущественно хвойными семенами, урожай которых бывает не каждый год, в сезонных явлениях этих птиц можно заметить годовые колебания.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File:Red Crossbill (Female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276872"/>
            <a:ext cx="4261609" cy="3888432"/>
          </a:xfrm>
          <a:prstGeom prst="rect">
            <a:avLst/>
          </a:prstGeom>
          <a:noFill/>
        </p:spPr>
      </p:pic>
      <p:pic>
        <p:nvPicPr>
          <p:cNvPr id="5" name="Picture 2" descr="http://pticefauneevrope.files.wordpress.com/2012/01/crossbill-loxia-curvirostr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2276872"/>
            <a:ext cx="4053817" cy="38884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8104" y="61653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Самец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61653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Самка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3250" name="Picture 2" descr="http://www.proza.ru/pics/2011/04/20/14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064497" cy="685800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292080" y="1844824"/>
            <a:ext cx="3851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Найдешь её в своём дворе,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Она на радость детворе.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Ты обижать её не смей!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Эта птичка - ...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35010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Воробей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5568" y="54868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Задание: отгадать загадку.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Воробей</a:t>
            </a:r>
            <a:endParaRPr lang="ru-RU" sz="48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9154" name="Picture 2" descr="http://naturelight.ru/photo/2011-01-19/373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268760"/>
            <a:ext cx="8568952" cy="5328592"/>
          </a:xfrm>
          <a:prstGeom prst="rect">
            <a:avLst/>
          </a:prstGeom>
          <a:noFill/>
        </p:spPr>
      </p:pic>
      <p:pic>
        <p:nvPicPr>
          <p:cNvPr id="5" name="Pticy_-_CHirikane_vorobev_(get-tune.net).wav">
            <a:hlinkClick r:id="" action="ppaction://media"/>
          </p:cNvPr>
          <p:cNvPicPr>
            <a:picLocks noRot="1" noChangeAspect="1"/>
          </p:cNvPicPr>
          <p:nvPr>
            <a:wavAudioFile r:embed="rId1" name="Pticy_-_CHirikane_vorobev_(get-tune.net).wav"/>
          </p:nvPr>
        </p:nvPicPr>
        <p:blipFill>
          <a:blip r:embed="rId5" cstate="email"/>
          <a:stretch>
            <a:fillRect/>
          </a:stretch>
        </p:blipFill>
        <p:spPr>
          <a:xfrm>
            <a:off x="82758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1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1973" name="Picture 5" descr="http://itop-gear.ru/uploads/posts/2013-12/1385999116_vopro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648"/>
            <a:ext cx="4716016" cy="6192688"/>
          </a:xfrm>
          <a:prstGeom prst="rect">
            <a:avLst/>
          </a:prstGeom>
          <a:noFill/>
        </p:spPr>
      </p:pic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5076056" y="884764"/>
            <a:ext cx="40679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 них есть крылья, голова,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Две лапки, клюв и перья.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Все появляются с яйца.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Слышны их песенки с деревьев.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544522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Птицы.</a:t>
            </a:r>
            <a:endParaRPr lang="ru-RU" sz="32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188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Задание: отгадать загадку.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2 0.4206 C 0.03907 0.4456 0.05035 0.4713 0.06771 0.48866 C 0.07778 0.50903 0.09271 0.50625 0.1092 0.51065 C 0.14011 0.50972 0.17118 0.50834 0.20226 0.50834 C 0.20452 0.50834 0.20643 0.51065 0.20886 0.51065 C 0.25712 0.51065 0.30556 0.49306 0.35347 0.48658 C 0.3842 0.48218 0.45903 0.48218 0.47136 0.48195 C 0.5 0.47153 0.53004 0.46528 0.55955 0.45996 C 0.57622 0.44884 0.59219 0.44792 0.61094 0.44051 C 0.63716 0.42986 0.65365 0.42037 0.68073 0.41621 C 0.70052 0.40926 0.72014 0.40556 0.74045 0.40324 C 0.75712 0.40394 0.77379 0.40417 0.79028 0.40533 C 0.80243 0.40625 0.81337 0.41621 0.82518 0.41852 C 0.85972 0.41528 0.89184 0.40926 0.92153 0.38334 C 0.93993 0.36713 0.94861 0.32639 0.95799 0.30232 C 0.97882 0.24908 1.00035 0.1963 1.01632 0.14028 C 1.01823 0.12338 1.02205 0.10162 1.02622 0.08542 C 1.02743 0.075 1.02969 0.06296 1.02969 0.05255 " pathEditMode="relative" rAng="0" ptsTypes="fffffffffffffffffA">
                                      <p:cBhvr>
                                        <p:cTn id="18" dur="20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File:Tree Sparrow August 2007 Osaka Jap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204864"/>
            <a:ext cx="4752528" cy="4104456"/>
          </a:xfrm>
          <a:prstGeom prst="rect">
            <a:avLst/>
          </a:prstGeom>
          <a:noFill/>
        </p:spPr>
      </p:pic>
      <p:pic>
        <p:nvPicPr>
          <p:cNvPr id="4" name="Picture 2" descr="File:Passer montanus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2132856"/>
            <a:ext cx="3681090" cy="4104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633478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Полевой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633478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Домовой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4868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Многие даже и не подозревают, что нашем городе водится не один, а два вида воробьёв – домовой и полевой.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78" name="Picture 2" descr="http://upload.wikimedia.org/wikipedia/commons/a/a6/ColumbaOena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220072" y="404664"/>
            <a:ext cx="352839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Птица Мира и добра!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Птица счастья и тепла!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Эта птица – почтальон,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 собьется с курса он.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 живет на площадях,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деревьях, и ветвях.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 воркует, не поет,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Бодро семечки клюет.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Реагирует на свист,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 боится хищных птиц.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Символом свободы стал...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Птицу эту кто узнал?..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551723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Голубь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Задание: отгадать загадку.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File:Feral Rock Dove nest with chick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772816"/>
            <a:ext cx="3888432" cy="4536504"/>
          </a:xfrm>
          <a:prstGeom prst="rect">
            <a:avLst/>
          </a:prstGeom>
          <a:noFill/>
        </p:spPr>
      </p:pic>
      <p:pic>
        <p:nvPicPr>
          <p:cNvPr id="4" name="Picture 2" descr="File:Rock dove - natures pic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1844824"/>
            <a:ext cx="4392488" cy="43924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Сизый голубь</a:t>
            </a:r>
            <a:endParaRPr lang="ru-RU" sz="48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Golosa_ptic_-_golub_(get-tune.net).wav">
            <a:hlinkClick r:id="" action="ppaction://media"/>
          </p:cNvPr>
          <p:cNvPicPr>
            <a:picLocks noRot="1" noChangeAspect="1"/>
          </p:cNvPicPr>
          <p:nvPr>
            <a:wavAudioFile r:embed="rId1" name="Golosa_ptic_-_golub_(get-tune.net).wav"/>
          </p:nvPr>
        </p:nvPicPr>
        <p:blipFill>
          <a:blip r:embed="rId6" cstate="email"/>
          <a:stretch>
            <a:fillRect/>
          </a:stretch>
        </p:blipFill>
        <p:spPr>
          <a:xfrm>
            <a:off x="395536" y="476672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64533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Птенцы голубя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6" name="Picture 2" descr="http://upload.wikimedia.org/wikipedia/commons/e/ea/Common_Raven_Grand_Canyon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148064" y="1916832"/>
            <a:ext cx="385192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Хрипло птенчики кричат,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Клювы их в гнезде торчат,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Скрыла их густая крона,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Проживает здесь 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371703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Ворона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88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Задание: отгадать загадку.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0" name="Picture 2" descr="http://img-fotki.yandex.ru/get/6519/137106206.1a4/0_9a356_a11135f1_or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556792"/>
            <a:ext cx="8712968" cy="51125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Вороны</a:t>
            </a:r>
            <a:endParaRPr lang="ru-RU" sz="48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enie_ptic_-_Vorona_seraya_(get-tune.net).wav">
            <a:hlinkClick r:id="" action="ppaction://media"/>
          </p:cNvPr>
          <p:cNvPicPr>
            <a:picLocks noRot="1" noChangeAspect="1"/>
          </p:cNvPicPr>
          <p:nvPr>
            <a:wavAudioFile r:embed="rId1" name="Penie_ptic_-_Vorona_seraya_(get-tune.net).wav"/>
          </p:nvPr>
        </p:nvPicPr>
        <p:blipFill>
          <a:blip r:embed="rId5" cstate="email"/>
          <a:stretch>
            <a:fillRect/>
          </a:stretch>
        </p:blipFill>
        <p:spPr>
          <a:xfrm>
            <a:off x="68356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2" name="Picture 2" descr="http://mkechinov.ru/stuff/images/raven/voron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916832"/>
            <a:ext cx="8496944" cy="4608512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23528" y="188640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Вороны уничтожают множество грызунов-вредителей полей и лесов, во втором – очищают леса от трупов умерших и погибших животных, которые могли бы стать источниками различных эпидемий,  поэтому ворону называют природным санитаром.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http://forest.geoman.ru/forest/item/f00/s02/e0002646/pic/00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932040" y="1844824"/>
            <a:ext cx="3995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Все стрекочет и вертится,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Ей на месте не сидится,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Длиннохвоста, белобока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Вороватая ...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35010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Сорока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88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Задание: отгадать загадку.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Picture 2" descr="http://pticyrus.info/wp-content/uploads/2012/03/sorok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196752"/>
            <a:ext cx="8496944" cy="53320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Сороки</a:t>
            </a:r>
            <a:endParaRPr lang="ru-RU" sz="48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Golosa_ptic_-_Soroka_(get-tune.net).wav">
            <a:hlinkClick r:id="" action="ppaction://media"/>
          </p:cNvPr>
          <p:cNvPicPr>
            <a:picLocks noRot="1" noChangeAspect="1"/>
          </p:cNvPicPr>
          <p:nvPr>
            <a:wavAudioFile r:embed="rId1" name="Golosa_ptic_-_Soroka_(get-tune.net).wav"/>
          </p:nvPr>
        </p:nvPicPr>
        <p:blipFill>
          <a:blip r:embed="rId5" cstate="email"/>
          <a:stretch>
            <a:fillRect/>
          </a:stretch>
        </p:blipFill>
        <p:spPr>
          <a:xfrm>
            <a:off x="683568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26876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Покормите птиц зимой!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Пусть со всех концов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К вам слетятся, как домой,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Стайки на крыльцо.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Не богаты их корма.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Горсть зерна нужна,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Горсть одна – и не страшна будет им зима.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Сколько гибнет их – не счесть, видеть тяжело.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А ведь в нашем сердце есть и для птиц тепло.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Разве можно забывать: улететь могли,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А остались зимовать заодно с людьми.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Приучите птиц в мороз к своему окну,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Чтоб без песен не пришлось нам встречать весну.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 А. Яшин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Поможем птицам пережить зиму</a:t>
            </a:r>
            <a:endParaRPr lang="ru-RU" sz="40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7586" name="Picture 2" descr="http://dachadecor.ru/images/korm_d_pt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124744"/>
            <a:ext cx="4176464" cy="2232248"/>
          </a:xfrm>
          <a:prstGeom prst="rect">
            <a:avLst/>
          </a:prstGeom>
          <a:noFill/>
        </p:spPr>
      </p:pic>
      <p:pic>
        <p:nvPicPr>
          <p:cNvPr id="67588" name="Picture 4" descr="http://greensector.ru/wp-content/uploads/2012/03/kormushka-300x2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501008"/>
            <a:ext cx="4225652" cy="3026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23528" y="414536"/>
            <a:ext cx="84249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 страшна бескормица для насекомоядных птиц, например,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синиц.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 помощи человека до весны доживает лишь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из 10 синиц.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кормушка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спасти от смерти до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 синиц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зиму.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Одна синица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спасает от вредителей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деревьев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сезон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Одно небольшое дерево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обеспечивает кислородом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человек.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3" name="Picture 3" descr="http://foto-index.ru/weekly/crw_9478R.jpg"/>
          <p:cNvPicPr>
            <a:picLocks noChangeAspect="1" noChangeArrowheads="1"/>
          </p:cNvPicPr>
          <p:nvPr/>
        </p:nvPicPr>
        <p:blipFill>
          <a:blip r:embed="rId3" cstate="email"/>
          <a:srcRect b="9169"/>
          <a:stretch>
            <a:fillRect/>
          </a:stretch>
        </p:blipFill>
        <p:spPr bwMode="auto">
          <a:xfrm>
            <a:off x="323528" y="2276872"/>
            <a:ext cx="4374654" cy="4268540"/>
          </a:xfrm>
          <a:prstGeom prst="rect">
            <a:avLst/>
          </a:prstGeom>
          <a:noFill/>
        </p:spPr>
      </p:pic>
      <p:pic>
        <p:nvPicPr>
          <p:cNvPr id="66565" name="Picture 5" descr="http://s01.yapfiles.ru/files/453327/derevo_klen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2204864"/>
            <a:ext cx="396044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 descr="http://technocredo.com/images/stories/birds/Bol'shaya-sinitsa/Bol'shaya-sinitsa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Большая синица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251520" y="1782687"/>
            <a:ext cx="367240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Повесь кормушку на опушке -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 быстро прилетят подружки,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Звонкоголосые красотки,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посвистуньи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трещотки,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Лесные птахи-невелички,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Лимонногрудые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472514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Синички.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Задание: отгадать загадку.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5525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Задание: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Послушай голос и отгадай, что за птица:</a:t>
            </a:r>
          </a:p>
        </p:txBody>
      </p:sp>
      <p:pic>
        <p:nvPicPr>
          <p:cNvPr id="6" name="поползень.wav">
            <a:hlinkClick r:id="" action="ppaction://media"/>
          </p:cNvPr>
          <p:cNvPicPr>
            <a:picLocks noRot="1" noChangeAspect="1"/>
          </p:cNvPicPr>
          <p:nvPr>
            <a:wavAudioFile r:embed="rId1" name="поползень.wav"/>
          </p:nvPr>
        </p:nvPicPr>
        <p:blipFill>
          <a:blip r:embed="rId6" cstate="email"/>
          <a:stretch>
            <a:fillRect/>
          </a:stretch>
        </p:blipFill>
        <p:spPr>
          <a:xfrm>
            <a:off x="755576" y="2852936"/>
            <a:ext cx="304800" cy="304800"/>
          </a:xfrm>
          <a:prstGeom prst="rect">
            <a:avLst/>
          </a:prstGeom>
        </p:spPr>
      </p:pic>
      <p:pic>
        <p:nvPicPr>
          <p:cNvPr id="7" name="воробей.wav">
            <a:hlinkClick r:id="" action="ppaction://media"/>
          </p:cNvPr>
          <p:cNvPicPr>
            <a:picLocks noRot="1" noChangeAspect="1"/>
          </p:cNvPicPr>
          <p:nvPr>
            <a:wavAudioFile r:embed="rId2" name="воробей.wav"/>
          </p:nvPr>
        </p:nvPicPr>
        <p:blipFill>
          <a:blip r:embed="rId6" cstate="email"/>
          <a:stretch>
            <a:fillRect/>
          </a:stretch>
        </p:blipFill>
        <p:spPr>
          <a:xfrm>
            <a:off x="4139952" y="2924944"/>
            <a:ext cx="304800" cy="304800"/>
          </a:xfrm>
          <a:prstGeom prst="rect">
            <a:avLst/>
          </a:prstGeom>
        </p:spPr>
      </p:pic>
      <p:pic>
        <p:nvPicPr>
          <p:cNvPr id="8" name="Свиристель.wav">
            <a:hlinkClick r:id="" action="ppaction://media"/>
          </p:cNvPr>
          <p:cNvPicPr>
            <a:picLocks noRot="1" noChangeAspect="1"/>
          </p:cNvPicPr>
          <p:nvPr>
            <a:wavAudioFile r:embed="rId3" name="Свиристель.wav"/>
          </p:nvPr>
        </p:nvPicPr>
        <p:blipFill>
          <a:blip r:embed="rId6" cstate="email"/>
          <a:stretch>
            <a:fillRect/>
          </a:stretch>
        </p:blipFill>
        <p:spPr>
          <a:xfrm>
            <a:off x="6876256" y="2996952"/>
            <a:ext cx="304800" cy="304800"/>
          </a:xfrm>
          <a:prstGeom prst="rect">
            <a:avLst/>
          </a:prstGeom>
        </p:spPr>
      </p:pic>
      <p:pic>
        <p:nvPicPr>
          <p:cNvPr id="9" name="Picture 4" descr="http://www.photodrom.com/netcat_files/86/106/h_ffa0997a8efcb1678d34f2090392c80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3284984"/>
            <a:ext cx="2664296" cy="3024336"/>
          </a:xfrm>
          <a:prstGeom prst="rect">
            <a:avLst/>
          </a:prstGeom>
          <a:noFill/>
        </p:spPr>
      </p:pic>
      <p:pic>
        <p:nvPicPr>
          <p:cNvPr id="10" name="Picture 2" descr="File:Tree Sparrow August 2007 Osaka Japan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1840" y="3356992"/>
            <a:ext cx="2448272" cy="2952328"/>
          </a:xfrm>
          <a:prstGeom prst="rect">
            <a:avLst/>
          </a:prstGeom>
          <a:noFill/>
        </p:spPr>
      </p:pic>
      <p:pic>
        <p:nvPicPr>
          <p:cNvPr id="11" name="Picture 2" descr="http://900igr.net/datai/nasekomye-i-ptitsy/Ptitsy-lesa-2.files/0013-012-Obyknovennyj-sviristel-obyknovennyj-sviristel-razmerom-so-skvortsa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40152" y="3356992"/>
            <a:ext cx="2736304" cy="29523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3528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Поползень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Воробей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Свиристель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31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hq-wallpapers.ru/wallpapers/4/hq-wallpapers_ru_cartoons_17409_1920x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72514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Спасибо за внимание.</a:t>
            </a:r>
            <a:endParaRPr lang="ru-RU" sz="40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hq-wallpapers.ru/wallpapers/4/hq-wallpapers_ru_cartoons_17409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4725144"/>
            <a:ext cx="82809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+mn-cs"/>
              </a:rPr>
              <a:t>Спасибо за внимание.</a:t>
            </a:r>
          </a:p>
        </p:txBody>
      </p:sp>
      <p:pic>
        <p:nvPicPr>
          <p:cNvPr id="60420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2"/>
          <p:cNvSpPr>
            <a:spLocks noChangeArrowheads="1"/>
          </p:cNvSpPr>
          <p:nvPr/>
        </p:nvSpPr>
        <p:spPr bwMode="auto">
          <a:xfrm>
            <a:off x="250825" y="188913"/>
            <a:ext cx="8497888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000" b="1">
                <a:solidFill>
                  <a:srgbClr val="00113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lang="ru-RU" sz="2000">
              <a:solidFill>
                <a:srgbClr val="00113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2000">
                <a:solidFill>
                  <a:srgbClr val="00113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и задачи занятия были достигнуты благодаря использованию различных форм работы на занятии, методов обучения, взаимосвязи элементов занятия, также учёта учебных и психологических особенностей учащихся. Содержание занятия соответствовало теме, цели и задачам.</a:t>
            </a:r>
          </a:p>
          <a:p>
            <a:pPr indent="449263" algn="just" eaLnBrk="0" hangingPunct="0"/>
            <a:r>
              <a:rPr lang="ru-RU" sz="2000">
                <a:solidFill>
                  <a:srgbClr val="00113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занятии применялись различные методы обучения: наглядные, практические, игровые.  Структурные элементы занятия взаимосвязаны, осуществлялся логичный переход от одного этапа к другому.</a:t>
            </a:r>
          </a:p>
          <a:p>
            <a:pPr indent="449263" algn="just" eaLnBrk="0" hangingPunct="0"/>
            <a:r>
              <a:rPr lang="ru-RU" sz="2000">
                <a:solidFill>
                  <a:srgbClr val="00113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Главным этапом на занятии было обобщение и проверка знаний учащихся, с этой целью были применены различные виды контроля: устный, письменный.</a:t>
            </a:r>
          </a:p>
          <a:p>
            <a:pPr indent="449263" algn="just" eaLnBrk="0" hangingPunct="0"/>
            <a:r>
              <a:rPr lang="ru-RU" sz="2000">
                <a:solidFill>
                  <a:srgbClr val="00113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Целесообразно использованы наглядные пособия, дидактический материал, технические средства обучения, что способствовало активизации познавательной деятельности учащихся на занятии, формированию интереса  к изучению материала темы.</a:t>
            </a:r>
          </a:p>
          <a:p>
            <a:pPr indent="449263" algn="just" eaLnBrk="0" hangingPunct="0"/>
            <a:r>
              <a:rPr lang="ru-RU" sz="2000">
                <a:solidFill>
                  <a:srgbClr val="00113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Активность учащихся была достаточно высокой, этому способствовали игровые моменты, элементы занимательности.</a:t>
            </a:r>
          </a:p>
          <a:p>
            <a:pPr indent="449263" algn="just" eaLnBrk="0" hangingPunct="0"/>
            <a:r>
              <a:rPr lang="ru-RU" sz="2000">
                <a:solidFill>
                  <a:srgbClr val="00113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Темп занятия оптимален. Атмосфера на занятии была доброжелательная, удалось создать положительный эмоциональный фон, стимулирующий деятельность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352928" cy="604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2725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Список литературы:</a:t>
            </a:r>
          </a:p>
          <a:p>
            <a:pPr indent="212725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1. </a:t>
            </a:r>
            <a:r>
              <a:rPr lang="ru-RU" sz="20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Бейчек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В., </a:t>
            </a:r>
            <a:r>
              <a:rPr lang="ru-RU" sz="20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Штястны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К. Птицы. Иллюстрированная энциклопедия. — Москва: Лабиринт-пресс, 2004. — С. 69. — 289 с. —ISBN 5-9287-0615-4 .</a:t>
            </a:r>
            <a:endParaRPr lang="ru-RU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212725" eaLnBrk="0" hangingPunct="0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2. Френсис П. Птицы. Полная иллюстрированная энциклопедия. — Москва: АСТ — </a:t>
            </a:r>
            <a:r>
              <a:rPr lang="ru-RU" sz="20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Дорлинг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Киндерсли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2008. — 512 с. — (</a:t>
            </a:r>
            <a:r>
              <a:rPr lang="ru-RU" sz="20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Дорлинг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Киндерсли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). — ISBN 978-5-17-053424-1.</a:t>
            </a:r>
            <a:endParaRPr lang="ru-RU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212725" eaLnBrk="0" hangingPunct="0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3. Птицы Советского Союза: В 6 т. / Под ред. Г. П. Дементьева и Н. А. Гладкова. — М.: Советская наука, 1951—1954.</a:t>
            </a:r>
            <a:endParaRPr lang="ru-RU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212725" eaLnBrk="0" hangingPunct="0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4. Атлас охотничьих и промысловых птиц и зверей СССР, под ред. проф. </a:t>
            </a:r>
            <a:r>
              <a:rPr lang="ru-RU" sz="20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А.Я.Тугаринова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и проф. </a:t>
            </a:r>
            <a:r>
              <a:rPr lang="ru-RU" sz="20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Л.А.Портенко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 Птицы. Общие сведения. — М.: АН СССР, 1952. — Т. 1. — С. 10-18. — 10 000 экз.</a:t>
            </a:r>
            <a:endParaRPr lang="ru-RU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212725" eaLnBrk="0" hangingPunct="0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5. http://ru.wikipedia.org/wiki/</a:t>
            </a:r>
            <a:endParaRPr lang="ru-RU" sz="20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</a:endParaRPr>
          </a:p>
          <a:p>
            <a:pPr indent="212725" eaLnBrk="0" hangingPunct="0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6. http://www.birds-online.ru – список птиц Хабаровского края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6546" name="Picture 2" descr="File:Parus major 1 (Marek Szczepanek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340768"/>
            <a:ext cx="4248472" cy="4824536"/>
          </a:xfrm>
          <a:prstGeom prst="rect">
            <a:avLst/>
          </a:prstGeom>
          <a:noFill/>
        </p:spPr>
      </p:pic>
      <p:pic>
        <p:nvPicPr>
          <p:cNvPr id="236548" name="Picture 4" descr="File:Great Tit (Parus major) 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1340768"/>
            <a:ext cx="4032448" cy="4824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623731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Самец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088" y="623731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Самка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60648"/>
            <a:ext cx="8118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smtClean="0"/>
              <a:t>Самки отличаются от самцов тем, что их окрас немного более тусклый.</a:t>
            </a:r>
            <a:endParaRPr lang="ru-RU" sz="2400" b="1" dirty="0"/>
          </a:p>
        </p:txBody>
      </p:sp>
      <p:pic>
        <p:nvPicPr>
          <p:cNvPr id="8" name="Bolshaya_sinica_-_Bolshaya_sinica_4_varianta_(get-tune.net).wav">
            <a:hlinkClick r:id="" action="ppaction://media"/>
          </p:cNvPr>
          <p:cNvPicPr>
            <a:picLocks noRot="1" noChangeAspect="1"/>
          </p:cNvPicPr>
          <p:nvPr>
            <a:wavAudioFile r:embed="rId1" name="Bolshaya_sinica_-_Bolshaya_sinica_4_varianta_(get-tune.net).wav"/>
          </p:nvPr>
        </p:nvPicPr>
        <p:blipFill>
          <a:blip r:embed="rId6" cstate="email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Синицы полезны нашим лесам, они истребляют в гнездовой период гусениц, а также яички и куколки насекомых. Синица собирает 500-600 гусениц в день. Пара синичек, поселившись в саду, может сохранить от вредных насекомых до 40 плодовых деревьев. </a:t>
            </a:r>
          </a:p>
        </p:txBody>
      </p:sp>
      <p:pic>
        <p:nvPicPr>
          <p:cNvPr id="233474" name="Picture 2" descr="http://upload.wikimedia.org/wikipedia/commons/9/98/Lubovskiy_l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8712968" cy="4896544"/>
          </a:xfrm>
          <a:prstGeom prst="rect">
            <a:avLst/>
          </a:prstGeom>
          <a:noFill/>
        </p:spPr>
      </p:pic>
      <p:pic>
        <p:nvPicPr>
          <p:cNvPr id="233476" name="Picture 4" descr="http://www.vakhlakov.narod.ru/2s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700808"/>
            <a:ext cx="316835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017.radikal.ru/i439/1112/0b/b3c8fe80d4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4498" name="Picture 2" descr="http://www.zooeco.com/Im2/Parus%20major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620688"/>
            <a:ext cx="2057400" cy="3133726"/>
          </a:xfrm>
          <a:prstGeom prst="rect">
            <a:avLst/>
          </a:prstGeom>
          <a:noFill/>
        </p:spPr>
      </p:pic>
      <p:pic>
        <p:nvPicPr>
          <p:cNvPr id="234500" name="Picture 4" descr="http://www.supersadovnik.ru/site_images/00000144/000761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980728"/>
            <a:ext cx="2598068" cy="2088232"/>
          </a:xfrm>
          <a:prstGeom prst="rect">
            <a:avLst/>
          </a:prstGeom>
          <a:noFill/>
        </p:spPr>
      </p:pic>
      <p:pic>
        <p:nvPicPr>
          <p:cNvPr id="234502" name="Picture 6" descr="http://www.zooeco.com/0-dom/Im/belanki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2779" y="980728"/>
            <a:ext cx="1641221" cy="1944216"/>
          </a:xfrm>
          <a:prstGeom prst="rect">
            <a:avLst/>
          </a:prstGeom>
          <a:noFill/>
        </p:spPr>
      </p:pic>
      <p:pic>
        <p:nvPicPr>
          <p:cNvPr id="234506" name="Picture 10" descr="http://zoofacts.ru/wp-content/uploads/agriop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1052736"/>
            <a:ext cx="1728192" cy="1970690"/>
          </a:xfrm>
          <a:prstGeom prst="rect">
            <a:avLst/>
          </a:prstGeom>
          <a:noFill/>
        </p:spPr>
      </p:pic>
      <p:pic>
        <p:nvPicPr>
          <p:cNvPr id="234508" name="Picture 12" descr="https://c-a.d-cd.net/56fa03u-96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3861048"/>
            <a:ext cx="2448272" cy="2304256"/>
          </a:xfrm>
          <a:prstGeom prst="rect">
            <a:avLst/>
          </a:prstGeom>
          <a:noFill/>
        </p:spPr>
      </p:pic>
      <p:pic>
        <p:nvPicPr>
          <p:cNvPr id="234510" name="Picture 14" descr="https://upload.wikimedia.org/wikipedia/commons/thumb/c/c6/FagusSylvNuts.jpg/640px-FagusSylvNuts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59832" y="3573016"/>
            <a:ext cx="2410985" cy="2232248"/>
          </a:xfrm>
          <a:prstGeom prst="rect">
            <a:avLst/>
          </a:prstGeom>
          <a:noFill/>
        </p:spPr>
      </p:pic>
      <p:pic>
        <p:nvPicPr>
          <p:cNvPr id="234512" name="Picture 16" descr="File:Corylus avellana (Russia) 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80112" y="3573016"/>
            <a:ext cx="3384376" cy="21962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1886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Синицы питаются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237312"/>
            <a:ext cx="334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 даже летучими мышами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602128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Семенами и плодами различных растений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39952" y="47667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Насекомыми: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File:Parus major in flight 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735</TotalTime>
  <Words>1029</Words>
  <Application>Microsoft Office PowerPoint</Application>
  <PresentationFormat>Экран (4:3)</PresentationFormat>
  <Paragraphs>160</Paragraphs>
  <Slides>53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83</cp:revision>
  <dcterms:created xsi:type="dcterms:W3CDTF">2014-10-19T07:54:19Z</dcterms:created>
  <dcterms:modified xsi:type="dcterms:W3CDTF">2025-06-22T12:23:05Z</dcterms:modified>
</cp:coreProperties>
</file>