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49"/>
  </p:notesMasterIdLst>
  <p:sldIdLst>
    <p:sldId id="427" r:id="rId2"/>
    <p:sldId id="259" r:id="rId3"/>
    <p:sldId id="260" r:id="rId4"/>
    <p:sldId id="261" r:id="rId5"/>
    <p:sldId id="400" r:id="rId6"/>
    <p:sldId id="401" r:id="rId7"/>
    <p:sldId id="402" r:id="rId8"/>
    <p:sldId id="403" r:id="rId9"/>
    <p:sldId id="408" r:id="rId10"/>
    <p:sldId id="404" r:id="rId11"/>
    <p:sldId id="405" r:id="rId12"/>
    <p:sldId id="406" r:id="rId13"/>
    <p:sldId id="407" r:id="rId14"/>
    <p:sldId id="409" r:id="rId15"/>
    <p:sldId id="399" r:id="rId16"/>
    <p:sldId id="262" r:id="rId17"/>
    <p:sldId id="263" r:id="rId18"/>
    <p:sldId id="264" r:id="rId19"/>
    <p:sldId id="266" r:id="rId20"/>
    <p:sldId id="265" r:id="rId21"/>
    <p:sldId id="300" r:id="rId22"/>
    <p:sldId id="304" r:id="rId23"/>
    <p:sldId id="290" r:id="rId24"/>
    <p:sldId id="293" r:id="rId25"/>
    <p:sldId id="410" r:id="rId26"/>
    <p:sldId id="291" r:id="rId27"/>
    <p:sldId id="392" r:id="rId28"/>
    <p:sldId id="288" r:id="rId29"/>
    <p:sldId id="308" r:id="rId30"/>
    <p:sldId id="398" r:id="rId31"/>
    <p:sldId id="395" r:id="rId32"/>
    <p:sldId id="272" r:id="rId33"/>
    <p:sldId id="396" r:id="rId34"/>
    <p:sldId id="397" r:id="rId35"/>
    <p:sldId id="294" r:id="rId36"/>
    <p:sldId id="411" r:id="rId37"/>
    <p:sldId id="422" r:id="rId38"/>
    <p:sldId id="342" r:id="rId39"/>
    <p:sldId id="415" r:id="rId40"/>
    <p:sldId id="416" r:id="rId41"/>
    <p:sldId id="419" r:id="rId42"/>
    <p:sldId id="420" r:id="rId43"/>
    <p:sldId id="421" r:id="rId44"/>
    <p:sldId id="424" r:id="rId45"/>
    <p:sldId id="423" r:id="rId46"/>
    <p:sldId id="425" r:id="rId47"/>
    <p:sldId id="426" r:id="rId4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831A-1B57-43E3-AE78-AB09C1FA41E1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1A01-D8B5-420F-A0E7-16F3ABDFB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6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и мы поприветствуем друг друга и начнем наш урок.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1A01-D8B5-420F-A0E7-16F3ABDFBB5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05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475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6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0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Отрезок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1A01-D8B5-420F-A0E7-16F3ABDFBB5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10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Отрезок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1A01-D8B5-420F-A0E7-16F3ABDFBB5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0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Отрезок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1A01-D8B5-420F-A0E7-16F3ABDFBB5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4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1A01-D8B5-420F-A0E7-16F3ABDFBB5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84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>
            <a:extLst>
              <a:ext uri="{FF2B5EF4-FFF2-40B4-BE49-F238E27FC236}">
                <a16:creationId xmlns:a16="http://schemas.microsoft.com/office/drawing/2014/main" id="{25140C52-A876-4EE9-956D-098D6315A2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>
            <a:extLst>
              <a:ext uri="{FF2B5EF4-FFF2-40B4-BE49-F238E27FC236}">
                <a16:creationId xmlns:a16="http://schemas.microsoft.com/office/drawing/2014/main" id="{17B4BC5D-EEE3-4E84-9E52-F440F09D16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>
            <a:extLst>
              <a:ext uri="{FF2B5EF4-FFF2-40B4-BE49-F238E27FC236}">
                <a16:creationId xmlns:a16="http://schemas.microsoft.com/office/drawing/2014/main" id="{C06F4C9B-0798-4137-B8AE-1ED566F90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BEAB2B-8A02-4C5C-8BC4-8B55F2E773E8}" type="slidenum">
              <a:rPr lang="ru-RU" altLang="ru-RU" sz="1200"/>
              <a:pPr eaLnBrk="1" hangingPunct="1"/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22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4DD725-C8EB-4660-9870-5711AC57BC71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2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3B6419-6ADB-46EE-ADA6-3E3DD1D7E9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B9F2B0-50C8-436B-A75D-AB2475911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341C0-597C-4FCA-8547-24974488B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935C5-B737-4D4E-B836-01F98CD701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907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957C-FC3C-4F59-BF1C-0C5396616ED8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96D7970-3F6E-41E6-832E-6F3859D3B2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1296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4DCFA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 rotWithShape="0">
            <a:gsLst>
              <a:gs pos="0">
                <a:srgbClr val="B4DCFA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4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/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PlaceHolder 5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712E1CB-883B-4466-A28D-870A3592D753}" type="datetime">
              <a:rPr lang="ru-RU" sz="1100" b="1" strike="noStrike" spc="-1">
                <a:solidFill>
                  <a:srgbClr val="808080"/>
                </a:solidFill>
                <a:latin typeface="Trebuchet MS"/>
              </a:rPr>
              <a:pPr algn="r">
                <a:lnSpc>
                  <a:spcPct val="100000"/>
                </a:lnSpc>
              </a:pPr>
              <a:t>20.11.2024</a:t>
            </a:fld>
            <a:endParaRPr lang="ru-RU" sz="1100" b="0" strike="noStrike" spc="-1"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8AA9D5A7-9A8A-46F0-BD05-C63085DB86BA}" type="slidenum">
              <a:rPr lang="ru-RU" sz="1200" b="1" strike="noStrike" spc="-1">
                <a:solidFill>
                  <a:srgbClr val="808080"/>
                </a:solidFill>
                <a:latin typeface="Trebuchet MS"/>
              </a:rPr>
              <a:pPr algn="ct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56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Trebuchet MS"/>
              </a:rPr>
              <a:t>Для правки текста заглавия щёлкните мышью</a:t>
            </a:r>
          </a:p>
        </p:txBody>
      </p:sp>
      <p:sp>
        <p:nvSpPr>
          <p:cNvPr id="57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00" b="0" strike="noStrike" spc="-1">
                <a:solidFill>
                  <a:srgbClr val="404040"/>
                </a:solidFill>
                <a:latin typeface="Trebuchet M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Trebuchet M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Trebuchet M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Trebuchet M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88F1E-59EE-4033-A5EF-B76D092D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001"/>
            <a:ext cx="8229240" cy="553998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«Основная школа № 4 имени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город Фролово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2BB1E7-B178-4B53-B29A-7CCF285C0D6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73968" y="2391636"/>
            <a:ext cx="8229240" cy="3877985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 математике в 5 классе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Шмакова Е.В.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21.11.2024 г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873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590187"/>
              </p:ext>
            </p:extLst>
          </p:nvPr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61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41873"/>
              </p:ext>
            </p:extLst>
          </p:nvPr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59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968148"/>
              </p:ext>
            </p:extLst>
          </p:nvPr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99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/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55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957351" cy="1280890"/>
          </a:xfrm>
        </p:spPr>
        <p:txBody>
          <a:bodyPr>
            <a:noAutofit/>
          </a:bodyPr>
          <a:lstStyle/>
          <a:p>
            <a:pPr algn="ctr"/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21.11.2024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Классная работа.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Точка, прямая, отрезок, луч,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6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0448"/>
            <a:ext cx="8229240" cy="1231106"/>
          </a:xfrm>
        </p:spPr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Вышла точка на прямую и пошла вдоль этой линии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3AF221-2469-4BC5-BF8D-739BC9D233F5}"/>
              </a:ext>
            </a:extLst>
          </p:cNvPr>
          <p:cNvCxnSpPr/>
          <p:nvPr/>
        </p:nvCxnSpPr>
        <p:spPr>
          <a:xfrm>
            <a:off x="1475656" y="3933056"/>
            <a:ext cx="6357982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02151-5592-4BBA-814C-3642A8D0952D}"/>
              </a:ext>
            </a:extLst>
          </p:cNvPr>
          <p:cNvSpPr/>
          <p:nvPr/>
        </p:nvSpPr>
        <p:spPr>
          <a:xfrm>
            <a:off x="1363402" y="2132856"/>
            <a:ext cx="77296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FBAD8D-09AC-462D-893B-041943E9F3D1}"/>
              </a:ext>
            </a:extLst>
          </p:cNvPr>
          <p:cNvSpPr/>
          <p:nvPr/>
        </p:nvSpPr>
        <p:spPr>
          <a:xfrm>
            <a:off x="2136371" y="3297616"/>
            <a:ext cx="603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65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240" cy="1846659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-Тогда я наверное поверну назад.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Я, наверное, пошла не в ту сторону</a:t>
            </a:r>
            <a:r>
              <a:rPr lang="ru-RU" sz="1800" dirty="0"/>
              <a:t>.</a:t>
            </a:r>
            <a:br>
              <a:rPr lang="ru-RU" sz="18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3AF221-2469-4BC5-BF8D-739BC9D233F5}"/>
              </a:ext>
            </a:extLst>
          </p:cNvPr>
          <p:cNvCxnSpPr/>
          <p:nvPr/>
        </p:nvCxnSpPr>
        <p:spPr>
          <a:xfrm>
            <a:off x="1259632" y="3861048"/>
            <a:ext cx="6357982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02151-5592-4BBA-814C-3642A8D0952D}"/>
              </a:ext>
            </a:extLst>
          </p:cNvPr>
          <p:cNvSpPr/>
          <p:nvPr/>
        </p:nvSpPr>
        <p:spPr>
          <a:xfrm>
            <a:off x="6831234" y="2056026"/>
            <a:ext cx="77296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FBAD8D-09AC-462D-893B-041943E9F3D1}"/>
              </a:ext>
            </a:extLst>
          </p:cNvPr>
          <p:cNvSpPr/>
          <p:nvPr/>
        </p:nvSpPr>
        <p:spPr>
          <a:xfrm rot="10800000">
            <a:off x="6228184" y="3207129"/>
            <a:ext cx="603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0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37"/>
            <a:ext cx="8229240" cy="1477328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откуда не возьмись, появились Ножницы. Щелкнули перед самым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Точкиным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носом и разрезали прямую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3AF221-2469-4BC5-BF8D-739BC9D233F5}"/>
              </a:ext>
            </a:extLst>
          </p:cNvPr>
          <p:cNvCxnSpPr>
            <a:cxnSpLocks/>
          </p:cNvCxnSpPr>
          <p:nvPr/>
        </p:nvCxnSpPr>
        <p:spPr>
          <a:xfrm>
            <a:off x="827584" y="3108717"/>
            <a:ext cx="235061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02151-5592-4BBA-814C-3642A8D0952D}"/>
              </a:ext>
            </a:extLst>
          </p:cNvPr>
          <p:cNvSpPr/>
          <p:nvPr/>
        </p:nvSpPr>
        <p:spPr>
          <a:xfrm>
            <a:off x="5487662" y="1413064"/>
            <a:ext cx="77296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ADC779E-6AEC-456F-A4CD-13BBB2A1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90" y="3541433"/>
            <a:ext cx="2556964" cy="25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70E257-83C6-43BB-9EB4-368093F9104E}"/>
              </a:ext>
            </a:extLst>
          </p:cNvPr>
          <p:cNvCxnSpPr>
            <a:cxnSpLocks/>
          </p:cNvCxnSpPr>
          <p:nvPr/>
        </p:nvCxnSpPr>
        <p:spPr>
          <a:xfrm flipV="1">
            <a:off x="3275856" y="3085250"/>
            <a:ext cx="2358998" cy="23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FC815E4-D130-481C-BF33-59A15E840F4A}"/>
              </a:ext>
            </a:extLst>
          </p:cNvPr>
          <p:cNvCxnSpPr>
            <a:cxnSpLocks/>
          </p:cNvCxnSpPr>
          <p:nvPr/>
        </p:nvCxnSpPr>
        <p:spPr>
          <a:xfrm>
            <a:off x="5692777" y="3089523"/>
            <a:ext cx="2367382" cy="143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1B9D97-A026-4092-973D-0894B15534A9}"/>
              </a:ext>
            </a:extLst>
          </p:cNvPr>
          <p:cNvSpPr/>
          <p:nvPr/>
        </p:nvSpPr>
        <p:spPr>
          <a:xfrm rot="5400000">
            <a:off x="5127509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08C454F-44CB-40AE-9514-2B823DE721DB}"/>
              </a:ext>
            </a:extLst>
          </p:cNvPr>
          <p:cNvSpPr/>
          <p:nvPr/>
        </p:nvSpPr>
        <p:spPr>
          <a:xfrm rot="5400000">
            <a:off x="2723873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6180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38"/>
            <a:ext cx="8229240" cy="1477328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откуда не возьмись, появились Ножницы. Щелкнули перед самым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Точкиным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носом и разрезали прямую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3AF221-2469-4BC5-BF8D-739BC9D233F5}"/>
              </a:ext>
            </a:extLst>
          </p:cNvPr>
          <p:cNvCxnSpPr>
            <a:cxnSpLocks/>
          </p:cNvCxnSpPr>
          <p:nvPr/>
        </p:nvCxnSpPr>
        <p:spPr>
          <a:xfrm>
            <a:off x="877682" y="3104178"/>
            <a:ext cx="235061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02151-5592-4BBA-814C-3642A8D0952D}"/>
              </a:ext>
            </a:extLst>
          </p:cNvPr>
          <p:cNvSpPr/>
          <p:nvPr/>
        </p:nvSpPr>
        <p:spPr>
          <a:xfrm>
            <a:off x="5462050" y="1361633"/>
            <a:ext cx="77296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ADC779E-6AEC-456F-A4CD-13BBB2A1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90" y="3541433"/>
            <a:ext cx="2556964" cy="25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70E257-83C6-43BB-9EB4-368093F9104E}"/>
              </a:ext>
            </a:extLst>
          </p:cNvPr>
          <p:cNvCxnSpPr>
            <a:cxnSpLocks/>
          </p:cNvCxnSpPr>
          <p:nvPr/>
        </p:nvCxnSpPr>
        <p:spPr>
          <a:xfrm flipV="1">
            <a:off x="3275856" y="3085250"/>
            <a:ext cx="2358998" cy="23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FC815E4-D130-481C-BF33-59A15E840F4A}"/>
              </a:ext>
            </a:extLst>
          </p:cNvPr>
          <p:cNvCxnSpPr>
            <a:cxnSpLocks/>
          </p:cNvCxnSpPr>
          <p:nvPr/>
        </p:nvCxnSpPr>
        <p:spPr>
          <a:xfrm>
            <a:off x="5666455" y="3089787"/>
            <a:ext cx="2367382" cy="143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1B9D97-A026-4092-973D-0894B15534A9}"/>
              </a:ext>
            </a:extLst>
          </p:cNvPr>
          <p:cNvSpPr/>
          <p:nvPr/>
        </p:nvSpPr>
        <p:spPr>
          <a:xfrm rot="5400000">
            <a:off x="5127509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08C454F-44CB-40AE-9514-2B823DE721DB}"/>
              </a:ext>
            </a:extLst>
          </p:cNvPr>
          <p:cNvSpPr/>
          <p:nvPr/>
        </p:nvSpPr>
        <p:spPr>
          <a:xfrm rot="5400000">
            <a:off x="2723873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DD61E-14D5-4EA5-8A24-32860E835665}"/>
              </a:ext>
            </a:extLst>
          </p:cNvPr>
          <p:cNvSpPr/>
          <p:nvPr/>
        </p:nvSpPr>
        <p:spPr>
          <a:xfrm>
            <a:off x="3523665" y="2408041"/>
            <a:ext cx="1727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Отрезок</a:t>
            </a:r>
          </a:p>
        </p:txBody>
      </p:sp>
    </p:spTree>
    <p:extLst>
      <p:ext uri="{BB962C8B-B14F-4D97-AF65-F5344CB8AC3E}">
        <p14:creationId xmlns:p14="http://schemas.microsoft.com/office/powerpoint/2010/main" val="35020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337"/>
            <a:ext cx="8229240" cy="1477328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откуда не возьмись, появились Ножницы. Щелкнули перед самым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Точкиным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носом и разрезали прямую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3AF221-2469-4BC5-BF8D-739BC9D233F5}"/>
              </a:ext>
            </a:extLst>
          </p:cNvPr>
          <p:cNvCxnSpPr>
            <a:cxnSpLocks/>
          </p:cNvCxnSpPr>
          <p:nvPr/>
        </p:nvCxnSpPr>
        <p:spPr>
          <a:xfrm>
            <a:off x="877682" y="3104178"/>
            <a:ext cx="2350614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EC02151-5592-4BBA-814C-3642A8D0952D}"/>
              </a:ext>
            </a:extLst>
          </p:cNvPr>
          <p:cNvSpPr/>
          <p:nvPr/>
        </p:nvSpPr>
        <p:spPr>
          <a:xfrm>
            <a:off x="5543900" y="1365845"/>
            <a:ext cx="77296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ADC779E-6AEC-456F-A4CD-13BBB2A1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90" y="3541433"/>
            <a:ext cx="2556964" cy="255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A70E257-83C6-43BB-9EB4-368093F9104E}"/>
              </a:ext>
            </a:extLst>
          </p:cNvPr>
          <p:cNvCxnSpPr>
            <a:cxnSpLocks/>
          </p:cNvCxnSpPr>
          <p:nvPr/>
        </p:nvCxnSpPr>
        <p:spPr>
          <a:xfrm flipV="1">
            <a:off x="3275856" y="3085250"/>
            <a:ext cx="2358998" cy="234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FC815E4-D130-481C-BF33-59A15E840F4A}"/>
              </a:ext>
            </a:extLst>
          </p:cNvPr>
          <p:cNvCxnSpPr>
            <a:cxnSpLocks/>
          </p:cNvCxnSpPr>
          <p:nvPr/>
        </p:nvCxnSpPr>
        <p:spPr>
          <a:xfrm>
            <a:off x="5666455" y="3089787"/>
            <a:ext cx="2367382" cy="143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1B9D97-A026-4092-973D-0894B15534A9}"/>
              </a:ext>
            </a:extLst>
          </p:cNvPr>
          <p:cNvSpPr/>
          <p:nvPr/>
        </p:nvSpPr>
        <p:spPr>
          <a:xfrm rot="5400000">
            <a:off x="5127509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08C454F-44CB-40AE-9514-2B823DE721DB}"/>
              </a:ext>
            </a:extLst>
          </p:cNvPr>
          <p:cNvSpPr/>
          <p:nvPr/>
        </p:nvSpPr>
        <p:spPr>
          <a:xfrm rot="5400000">
            <a:off x="2723873" y="2756827"/>
            <a:ext cx="1103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</a:t>
            </a:r>
            <a:endParaRPr lang="ru-RU" sz="7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DDD61E-14D5-4EA5-8A24-32860E835665}"/>
              </a:ext>
            </a:extLst>
          </p:cNvPr>
          <p:cNvSpPr/>
          <p:nvPr/>
        </p:nvSpPr>
        <p:spPr>
          <a:xfrm>
            <a:off x="3523665" y="2408041"/>
            <a:ext cx="1627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отрезок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5F5C8A-591A-4F64-8584-187BA2F909F4}"/>
              </a:ext>
            </a:extLst>
          </p:cNvPr>
          <p:cNvSpPr/>
          <p:nvPr/>
        </p:nvSpPr>
        <p:spPr>
          <a:xfrm>
            <a:off x="1460092" y="2369818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луч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CAD490-F521-4487-87CF-997826AFD5F5}"/>
              </a:ext>
            </a:extLst>
          </p:cNvPr>
          <p:cNvSpPr/>
          <p:nvPr/>
        </p:nvSpPr>
        <p:spPr>
          <a:xfrm>
            <a:off x="6354083" y="2391547"/>
            <a:ext cx="841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луч</a:t>
            </a:r>
          </a:p>
        </p:txBody>
      </p:sp>
    </p:spTree>
    <p:extLst>
      <p:ext uri="{BB962C8B-B14F-4D97-AF65-F5344CB8AC3E}">
        <p14:creationId xmlns:p14="http://schemas.microsoft.com/office/powerpoint/2010/main" val="28910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27726" y="4104456"/>
            <a:ext cx="9144000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Всемирный день приветствий отмечается ежегодно с 1973 года. Его придумали два брата – американца в то время, когда многие страны не дружили друг с другом. Им не нравились такие отношения между странами, ведь это могло привести к войне.</a:t>
            </a:r>
            <a:endParaRPr lang="ru-RU" sz="2000" b="0" strike="noStrike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Однажды поздней осенью 1973 г. два брата после долгой разлуки – Майкл и Брайен </a:t>
            </a:r>
            <a:r>
              <a:rPr lang="ru-RU" sz="2000" b="0" strike="noStrike" spc="-1" dirty="0" err="1">
                <a:solidFill>
                  <a:srgbClr val="000000"/>
                </a:solidFill>
              </a:rPr>
              <a:t>Маккомак</a:t>
            </a:r>
            <a:r>
              <a:rPr lang="ru-RU" sz="2000" b="0" strike="noStrike" spc="-1" dirty="0">
                <a:solidFill>
                  <a:srgbClr val="000000"/>
                </a:solidFill>
              </a:rPr>
              <a:t> – встретились. Пережив радость встречи, они решили поделиться ею с другими и разослали письма с радушными приветствиями во все концы мира.</a:t>
            </a:r>
            <a:endParaRPr lang="ru-RU" sz="2000" b="0" strike="noStrike" spc="-1" dirty="0"/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E166B772-AA84-4FCE-B034-8A9D51BD9E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580385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487AF-6B3F-4A4D-87B9-24D0593D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A7462CCD-38F8-400F-B5AA-B3712B33E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00" y="0"/>
            <a:ext cx="930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3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2BDF1A96-F803-4C0F-9B9F-5072F0A5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18" y="634946"/>
            <a:ext cx="8229240" cy="114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1200" dirty="0">
                <a:solidFill>
                  <a:srgbClr val="008000"/>
                </a:solidFill>
                <a:latin typeface="Georgia" panose="02040502050405020303" pitchFamily="18" charset="0"/>
              </a:rPr>
              <a:t>Луч</a:t>
            </a:r>
            <a:r>
              <a:rPr lang="ru-RU" altLang="ru-RU" sz="3000" kern="1200" dirty="0">
                <a:solidFill>
                  <a:prstClr val="black"/>
                </a:solidFill>
                <a:latin typeface="Georgia" panose="02040502050405020303" pitchFamily="18" charset="0"/>
              </a:rPr>
              <a:t> – часть прямой, ограниченная одной точкой. </a:t>
            </a:r>
            <a:br>
              <a:rPr lang="ru-RU" altLang="ru-RU" sz="3000" kern="120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altLang="ru-RU" sz="3000" kern="1200" dirty="0">
                <a:solidFill>
                  <a:prstClr val="black"/>
                </a:solidFill>
                <a:latin typeface="Georgia" panose="02040502050405020303" pitchFamily="18" charset="0"/>
              </a:rPr>
              <a:t>Эта точка называется </a:t>
            </a:r>
            <a:r>
              <a:rPr lang="ru-RU" altLang="ru-RU" sz="3000" kern="1200" dirty="0">
                <a:solidFill>
                  <a:srgbClr val="008000"/>
                </a:solidFill>
                <a:latin typeface="Georgia" panose="02040502050405020303" pitchFamily="18" charset="0"/>
              </a:rPr>
              <a:t>началом</a:t>
            </a:r>
            <a:r>
              <a:rPr lang="ru-RU" altLang="ru-RU" sz="3000" kern="1200" dirty="0">
                <a:solidFill>
                  <a:prstClr val="black"/>
                </a:solidFill>
                <a:latin typeface="Georgia" panose="02040502050405020303" pitchFamily="18" charset="0"/>
              </a:rPr>
              <a:t> луча</a:t>
            </a:r>
            <a:br>
              <a:rPr lang="ru-RU" altLang="ru-RU" sz="3000" kern="120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endParaRPr lang="ru-RU" altLang="ru-RU" sz="3000" kern="12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2292" name="TextBox 12">
            <a:extLst>
              <a:ext uri="{FF2B5EF4-FFF2-40B4-BE49-F238E27FC236}">
                <a16:creationId xmlns:a16="http://schemas.microsoft.com/office/drawing/2014/main" id="{BA403156-C4F5-4D5A-9206-F63B7BAA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02" y="2350188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A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2293" name="TextBox 19">
            <a:extLst>
              <a:ext uri="{FF2B5EF4-FFF2-40B4-BE49-F238E27FC236}">
                <a16:creationId xmlns:a16="http://schemas.microsoft.com/office/drawing/2014/main" id="{B3C4E5A1-3CB0-47F7-8424-BFDC8F289E4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84082" y="2436768"/>
            <a:ext cx="2522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B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2296" name="TextBox 20">
            <a:extLst>
              <a:ext uri="{FF2B5EF4-FFF2-40B4-BE49-F238E27FC236}">
                <a16:creationId xmlns:a16="http://schemas.microsoft.com/office/drawing/2014/main" id="{F0095A37-C4B6-4178-9084-23DF942BD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971" y="3249836"/>
            <a:ext cx="436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solidFill>
                  <a:srgbClr val="008000"/>
                </a:solidFill>
                <a:latin typeface="Georgia" panose="02040502050405020303" pitchFamily="18" charset="0"/>
              </a:rPr>
              <a:t>AB</a:t>
            </a:r>
            <a:r>
              <a:rPr lang="ru-RU" altLang="ru-RU" i="1" dirty="0">
                <a:solidFill>
                  <a:srgbClr val="008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i="1" dirty="0">
                <a:latin typeface="Georgia" panose="02040502050405020303" pitchFamily="18" charset="0"/>
              </a:rPr>
              <a:t>- </a:t>
            </a:r>
            <a:r>
              <a:rPr lang="ru-RU" altLang="ru-RU" dirty="0">
                <a:latin typeface="Georgia" panose="02040502050405020303" pitchFamily="18" charset="0"/>
              </a:rPr>
              <a:t>луч</a:t>
            </a:r>
          </a:p>
        </p:txBody>
      </p:sp>
      <p:sp>
        <p:nvSpPr>
          <p:cNvPr id="12297" name="TextBox 2">
            <a:extLst>
              <a:ext uri="{FF2B5EF4-FFF2-40B4-BE49-F238E27FC236}">
                <a16:creationId xmlns:a16="http://schemas.microsoft.com/office/drawing/2014/main" id="{7D9AAE72-C23C-4E6C-907C-80731D86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869160"/>
            <a:ext cx="8763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6600" dirty="0">
                <a:solidFill>
                  <a:srgbClr val="FF0000"/>
                </a:solidFill>
                <a:latin typeface="Georgia" panose="02040502050405020303" pitchFamily="18" charset="0"/>
              </a:rPr>
              <a:t>!</a:t>
            </a:r>
            <a:r>
              <a:rPr lang="ru-RU" altLang="ru-RU" sz="3000" dirty="0">
                <a:latin typeface="Georgia" panose="02040502050405020303" pitchFamily="18" charset="0"/>
              </a:rPr>
              <a:t> У луча есть начало, но нет конца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45F512-D270-481D-BD3E-5940B6603EDC}"/>
              </a:ext>
            </a:extLst>
          </p:cNvPr>
          <p:cNvCxnSpPr/>
          <p:nvPr/>
        </p:nvCxnSpPr>
        <p:spPr>
          <a:xfrm>
            <a:off x="1643042" y="3144061"/>
            <a:ext cx="6000792" cy="15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78B8CF-B697-4FCF-99E9-EBCAD0F247AA}"/>
              </a:ext>
            </a:extLst>
          </p:cNvPr>
          <p:cNvSpPr/>
          <p:nvPr/>
        </p:nvSpPr>
        <p:spPr>
          <a:xfrm>
            <a:off x="1324685" y="2005881"/>
            <a:ext cx="6367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>
                <a:solidFill>
                  <a:srgbClr val="00B0F0"/>
                </a:solidFill>
                <a:latin typeface="Trebuchet MS"/>
              </a:rPr>
              <a:t>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63D8186-D968-446D-9A1E-9D271C81DC08}"/>
              </a:ext>
            </a:extLst>
          </p:cNvPr>
          <p:cNvCxnSpPr/>
          <p:nvPr/>
        </p:nvCxnSpPr>
        <p:spPr>
          <a:xfrm>
            <a:off x="1729121" y="4700125"/>
            <a:ext cx="6000792" cy="158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62ABCB-4393-44A2-8294-0356BFFB1E85}"/>
              </a:ext>
            </a:extLst>
          </p:cNvPr>
          <p:cNvSpPr/>
          <p:nvPr/>
        </p:nvSpPr>
        <p:spPr>
          <a:xfrm>
            <a:off x="1410764" y="3535738"/>
            <a:ext cx="6367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>
                <a:solidFill>
                  <a:srgbClr val="00B0F0"/>
                </a:solidFill>
                <a:latin typeface="Trebuchet MS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C6351A-5E60-4D4B-BA8C-012394073204}"/>
              </a:ext>
            </a:extLst>
          </p:cNvPr>
          <p:cNvSpPr/>
          <p:nvPr/>
        </p:nvSpPr>
        <p:spPr>
          <a:xfrm>
            <a:off x="1502902" y="386840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6811CCB3-94BE-471A-9D52-5A4777C7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лучи</a:t>
            </a:r>
          </a:p>
        </p:txBody>
      </p:sp>
      <p:sp>
        <p:nvSpPr>
          <p:cNvPr id="14339" name="TextBox 12">
            <a:extLst>
              <a:ext uri="{FF2B5EF4-FFF2-40B4-BE49-F238E27FC236}">
                <a16:creationId xmlns:a16="http://schemas.microsoft.com/office/drawing/2014/main" id="{BBF8B036-A000-45E4-AB84-4D4821306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1819275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M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4340" name="TextBox 19">
            <a:extLst>
              <a:ext uri="{FF2B5EF4-FFF2-40B4-BE49-F238E27FC236}">
                <a16:creationId xmlns:a16="http://schemas.microsoft.com/office/drawing/2014/main" id="{74F3C3C7-BD3F-4141-87B8-10D09CC21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675" y="1819275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N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AB74DE7-4656-4B7A-A6AD-FDD0CDD54EA7}"/>
              </a:ext>
            </a:extLst>
          </p:cNvPr>
          <p:cNvCxnSpPr/>
          <p:nvPr/>
        </p:nvCxnSpPr>
        <p:spPr>
          <a:xfrm>
            <a:off x="1600200" y="2601913"/>
            <a:ext cx="577373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9918DF0D-CA26-4285-8DD0-651AEFC0A0E4}"/>
              </a:ext>
            </a:extLst>
          </p:cNvPr>
          <p:cNvSpPr/>
          <p:nvPr/>
        </p:nvSpPr>
        <p:spPr>
          <a:xfrm>
            <a:off x="1543050" y="25527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F10FE30-4E63-432D-82C6-395FFD059B55}"/>
              </a:ext>
            </a:extLst>
          </p:cNvPr>
          <p:cNvSpPr/>
          <p:nvPr/>
        </p:nvSpPr>
        <p:spPr>
          <a:xfrm>
            <a:off x="4800600" y="25273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0083C61-5740-4910-82C4-6256EB0B6CFC}"/>
              </a:ext>
            </a:extLst>
          </p:cNvPr>
          <p:cNvSpPr/>
          <p:nvPr/>
        </p:nvSpPr>
        <p:spPr>
          <a:xfrm>
            <a:off x="3200400" y="254476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45" name="TextBox 10">
            <a:extLst>
              <a:ext uri="{FF2B5EF4-FFF2-40B4-BE49-F238E27FC236}">
                <a16:creationId xmlns:a16="http://schemas.microsoft.com/office/drawing/2014/main" id="{F47E91DC-6A01-4ACF-B885-487CF73B3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1819275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C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4346" name="TextBox 13">
            <a:extLst>
              <a:ext uri="{FF2B5EF4-FFF2-40B4-BE49-F238E27FC236}">
                <a16:creationId xmlns:a16="http://schemas.microsoft.com/office/drawing/2014/main" id="{908312D6-4516-4E12-AD2E-02FF2201C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513" y="1858963"/>
            <a:ext cx="45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P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00DE0CB-8F69-4DFA-AB8A-6852FA4F25B6}"/>
              </a:ext>
            </a:extLst>
          </p:cNvPr>
          <p:cNvCxnSpPr/>
          <p:nvPr/>
        </p:nvCxnSpPr>
        <p:spPr>
          <a:xfrm>
            <a:off x="1600200" y="3581400"/>
            <a:ext cx="6048375" cy="914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443C3454-4793-4D59-896C-05508292F3B4}"/>
              </a:ext>
            </a:extLst>
          </p:cNvPr>
          <p:cNvSpPr/>
          <p:nvPr/>
        </p:nvSpPr>
        <p:spPr>
          <a:xfrm>
            <a:off x="3581400" y="38608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73D3AF4-82C3-48FE-A6EE-BBDEBB1B965D}"/>
              </a:ext>
            </a:extLst>
          </p:cNvPr>
          <p:cNvSpPr/>
          <p:nvPr/>
        </p:nvSpPr>
        <p:spPr>
          <a:xfrm>
            <a:off x="5519738" y="411321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50" name="TextBox 18">
            <a:extLst>
              <a:ext uri="{FF2B5EF4-FFF2-40B4-BE49-F238E27FC236}">
                <a16:creationId xmlns:a16="http://schemas.microsoft.com/office/drawing/2014/main" id="{044F845E-AAB5-4421-8D91-50236FE8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975" y="2873375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D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4351" name="TextBox 20">
            <a:extLst>
              <a:ext uri="{FF2B5EF4-FFF2-40B4-BE49-F238E27FC236}">
                <a16:creationId xmlns:a16="http://schemas.microsoft.com/office/drawing/2014/main" id="{51144A69-3050-4ADF-A4A8-3C2B7297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88" y="3157538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K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4352" name="TextBox 21">
            <a:extLst>
              <a:ext uri="{FF2B5EF4-FFF2-40B4-BE49-F238E27FC236}">
                <a16:creationId xmlns:a16="http://schemas.microsoft.com/office/drawing/2014/main" id="{6617A269-5C8D-44C3-8F1D-BE29A4A7D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462338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O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4353" name="TextBox 22">
            <a:extLst>
              <a:ext uri="{FF2B5EF4-FFF2-40B4-BE49-F238E27FC236}">
                <a16:creationId xmlns:a16="http://schemas.microsoft.com/office/drawing/2014/main" id="{D86AB015-6F11-4659-BB97-B29B05243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3684588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E</a:t>
            </a:r>
            <a:endParaRPr lang="ru-RU" altLang="ru-RU" i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93962AF7-2660-4CEE-995C-F450ACE1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Отрезок</a:t>
            </a:r>
            <a:r>
              <a:rPr lang="ru-RU" alt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часть прямой, </a:t>
            </a:r>
            <a:br>
              <a:rPr lang="ru-RU" alt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ограниченной двумя точками. </a:t>
            </a:r>
            <a:br>
              <a:rPr lang="ru-RU" alt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точки называются концами отрезка</a:t>
            </a:r>
            <a:endParaRPr lang="ru-RU" altLang="ru-RU" sz="3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Box 12">
            <a:extLst>
              <a:ext uri="{FF2B5EF4-FFF2-40B4-BE49-F238E27FC236}">
                <a16:creationId xmlns:a16="http://schemas.microsoft.com/office/drawing/2014/main" id="{DD356B98-99EF-4099-B691-62DCCDBAB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203" y="1796651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M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5364" name="TextBox 19">
            <a:extLst>
              <a:ext uri="{FF2B5EF4-FFF2-40B4-BE49-F238E27FC236}">
                <a16:creationId xmlns:a16="http://schemas.microsoft.com/office/drawing/2014/main" id="{D1C0DD53-0796-4B45-9DB4-F7D97B8D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865" y="1895674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N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5366" name="TextBox 20">
            <a:extLst>
              <a:ext uri="{FF2B5EF4-FFF2-40B4-BE49-F238E27FC236}">
                <a16:creationId xmlns:a16="http://schemas.microsoft.com/office/drawing/2014/main" id="{060287E4-7969-471D-BB3A-845D375F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9718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solidFill>
                  <a:srgbClr val="008000"/>
                </a:solidFill>
                <a:latin typeface="Georgia" panose="02040502050405020303" pitchFamily="18" charset="0"/>
              </a:rPr>
              <a:t>MN, NM</a:t>
            </a:r>
            <a:r>
              <a:rPr lang="ru-RU" altLang="ru-RU" i="1">
                <a:solidFill>
                  <a:srgbClr val="008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i="1">
                <a:solidFill>
                  <a:schemeClr val="tx2"/>
                </a:solidFill>
                <a:latin typeface="Georgia" panose="02040502050405020303" pitchFamily="18" charset="0"/>
              </a:rPr>
              <a:t>- </a:t>
            </a:r>
            <a:r>
              <a:rPr lang="ru-RU" altLang="ru-RU">
                <a:solidFill>
                  <a:schemeClr val="tx2"/>
                </a:solidFill>
                <a:latin typeface="Georgia" panose="02040502050405020303" pitchFamily="18" charset="0"/>
              </a:rPr>
              <a:t>отрезки</a:t>
            </a:r>
            <a:endParaRPr lang="ru-RU" altLang="ru-RU">
              <a:solidFill>
                <a:srgbClr val="008000"/>
              </a:solidFill>
              <a:latin typeface="Georgia" panose="02040502050405020303" pitchFamily="18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6EEE1BA-FD21-4870-8FA3-F1DB0742FF2A}"/>
              </a:ext>
            </a:extLst>
          </p:cNvPr>
          <p:cNvCxnSpPr>
            <a:cxnSpLocks/>
          </p:cNvCxnSpPr>
          <p:nvPr/>
        </p:nvCxnSpPr>
        <p:spPr>
          <a:xfrm>
            <a:off x="1619672" y="2780928"/>
            <a:ext cx="566355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064C69-3DB4-4A75-A414-D868BFADB427}"/>
              </a:ext>
            </a:extLst>
          </p:cNvPr>
          <p:cNvSpPr/>
          <p:nvPr/>
        </p:nvSpPr>
        <p:spPr>
          <a:xfrm>
            <a:off x="6982865" y="1615872"/>
            <a:ext cx="6367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E61320-C4D6-4EFF-8032-1CCC016BA0E9}"/>
              </a:ext>
            </a:extLst>
          </p:cNvPr>
          <p:cNvSpPr/>
          <p:nvPr/>
        </p:nvSpPr>
        <p:spPr>
          <a:xfrm>
            <a:off x="1301315" y="1627345"/>
            <a:ext cx="6367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1747DA64-9DD1-466F-ADAD-26FC0D65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отрезки</a:t>
            </a:r>
          </a:p>
        </p:txBody>
      </p:sp>
      <p:sp>
        <p:nvSpPr>
          <p:cNvPr id="16387" name="TextBox 12">
            <a:extLst>
              <a:ext uri="{FF2B5EF4-FFF2-40B4-BE49-F238E27FC236}">
                <a16:creationId xmlns:a16="http://schemas.microsoft.com/office/drawing/2014/main" id="{58E8ACF9-710D-4089-B15E-2972EFE6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30375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M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6388" name="TextBox 19">
            <a:extLst>
              <a:ext uri="{FF2B5EF4-FFF2-40B4-BE49-F238E27FC236}">
                <a16:creationId xmlns:a16="http://schemas.microsoft.com/office/drawing/2014/main" id="{D7E13DE4-389A-4322-8A02-04A3E025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1608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N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51FAB37-3B06-4B5A-880B-B51D60A26724}"/>
              </a:ext>
            </a:extLst>
          </p:cNvPr>
          <p:cNvCxnSpPr/>
          <p:nvPr/>
        </p:nvCxnSpPr>
        <p:spPr>
          <a:xfrm>
            <a:off x="2665413" y="2590800"/>
            <a:ext cx="3973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C28A7267-F9BB-4BAF-8B34-7D0B7C7384F5}"/>
              </a:ext>
            </a:extLst>
          </p:cNvPr>
          <p:cNvSpPr/>
          <p:nvPr/>
        </p:nvSpPr>
        <p:spPr>
          <a:xfrm>
            <a:off x="2608263" y="25336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0130FAB-BF6C-4C1D-B8A8-582C70A69F4B}"/>
              </a:ext>
            </a:extLst>
          </p:cNvPr>
          <p:cNvSpPr/>
          <p:nvPr/>
        </p:nvSpPr>
        <p:spPr>
          <a:xfrm>
            <a:off x="6581775" y="25400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671B0EF-A838-4996-AAFE-05EA266A35C5}"/>
              </a:ext>
            </a:extLst>
          </p:cNvPr>
          <p:cNvSpPr/>
          <p:nvPr/>
        </p:nvSpPr>
        <p:spPr>
          <a:xfrm>
            <a:off x="5181600" y="253206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3" name="TextBox 10">
            <a:extLst>
              <a:ext uri="{FF2B5EF4-FFF2-40B4-BE49-F238E27FC236}">
                <a16:creationId xmlns:a16="http://schemas.microsoft.com/office/drawing/2014/main" id="{3AC901F7-88BF-4333-A7A4-3CB5B710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1701800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C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6394" name="TextBox 14">
            <a:extLst>
              <a:ext uri="{FF2B5EF4-FFF2-40B4-BE49-F238E27FC236}">
                <a16:creationId xmlns:a16="http://schemas.microsoft.com/office/drawing/2014/main" id="{DE8B5BB5-937B-41B9-B5CA-B4CD5E23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1714500"/>
            <a:ext cx="377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D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78750AB-9D82-4AAC-A727-CBCA3FDD5575}"/>
              </a:ext>
            </a:extLst>
          </p:cNvPr>
          <p:cNvSpPr/>
          <p:nvPr/>
        </p:nvSpPr>
        <p:spPr>
          <a:xfrm>
            <a:off x="3714750" y="25527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1684D8-3D40-4851-9DE0-7DD42D5905BE}"/>
              </a:ext>
            </a:extLst>
          </p:cNvPr>
          <p:cNvSpPr/>
          <p:nvPr/>
        </p:nvSpPr>
        <p:spPr>
          <a:xfrm>
            <a:off x="179512" y="3008885"/>
            <a:ext cx="8733296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Начертите отрезок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отметьте на нем точки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все получившиеся отрезки.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id="{1747DA64-9DD1-466F-ADAD-26FC0D65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отрезки</a:t>
            </a:r>
          </a:p>
        </p:txBody>
      </p:sp>
      <p:sp>
        <p:nvSpPr>
          <p:cNvPr id="16387" name="TextBox 12">
            <a:extLst>
              <a:ext uri="{FF2B5EF4-FFF2-40B4-BE49-F238E27FC236}">
                <a16:creationId xmlns:a16="http://schemas.microsoft.com/office/drawing/2014/main" id="{58E8ACF9-710D-4089-B15E-2972EFE6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30375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M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6388" name="TextBox 19">
            <a:extLst>
              <a:ext uri="{FF2B5EF4-FFF2-40B4-BE49-F238E27FC236}">
                <a16:creationId xmlns:a16="http://schemas.microsoft.com/office/drawing/2014/main" id="{D7E13DE4-389A-4322-8A02-04A3E0256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1608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N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51FAB37-3B06-4B5A-880B-B51D60A26724}"/>
              </a:ext>
            </a:extLst>
          </p:cNvPr>
          <p:cNvCxnSpPr/>
          <p:nvPr/>
        </p:nvCxnSpPr>
        <p:spPr>
          <a:xfrm>
            <a:off x="2665413" y="2590800"/>
            <a:ext cx="3973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id="{C28A7267-F9BB-4BAF-8B34-7D0B7C7384F5}"/>
              </a:ext>
            </a:extLst>
          </p:cNvPr>
          <p:cNvSpPr/>
          <p:nvPr/>
        </p:nvSpPr>
        <p:spPr>
          <a:xfrm>
            <a:off x="2608263" y="25336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0130FAB-BF6C-4C1D-B8A8-582C70A69F4B}"/>
              </a:ext>
            </a:extLst>
          </p:cNvPr>
          <p:cNvSpPr/>
          <p:nvPr/>
        </p:nvSpPr>
        <p:spPr>
          <a:xfrm>
            <a:off x="6581775" y="25400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671B0EF-A838-4996-AAFE-05EA266A35C5}"/>
              </a:ext>
            </a:extLst>
          </p:cNvPr>
          <p:cNvSpPr/>
          <p:nvPr/>
        </p:nvSpPr>
        <p:spPr>
          <a:xfrm>
            <a:off x="5181600" y="253206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93" name="TextBox 10">
            <a:extLst>
              <a:ext uri="{FF2B5EF4-FFF2-40B4-BE49-F238E27FC236}">
                <a16:creationId xmlns:a16="http://schemas.microsoft.com/office/drawing/2014/main" id="{3AC901F7-88BF-4333-A7A4-3CB5B710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1701800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C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6394" name="TextBox 14">
            <a:extLst>
              <a:ext uri="{FF2B5EF4-FFF2-40B4-BE49-F238E27FC236}">
                <a16:creationId xmlns:a16="http://schemas.microsoft.com/office/drawing/2014/main" id="{DE8B5BB5-937B-41B9-B5CA-B4CD5E23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1714500"/>
            <a:ext cx="377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D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78750AB-9D82-4AAC-A727-CBCA3FDD5575}"/>
              </a:ext>
            </a:extLst>
          </p:cNvPr>
          <p:cNvSpPr/>
          <p:nvPr/>
        </p:nvSpPr>
        <p:spPr>
          <a:xfrm>
            <a:off x="3714750" y="25527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1684D8-3D40-4851-9DE0-7DD42D5905BE}"/>
              </a:ext>
            </a:extLst>
          </p:cNvPr>
          <p:cNvSpPr/>
          <p:nvPr/>
        </p:nvSpPr>
        <p:spPr>
          <a:xfrm>
            <a:off x="179512" y="3008885"/>
            <a:ext cx="8733296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Начертите отрезок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отметьте на нем точки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все получившиеся отрезки.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MD, MC, MN, DC, DN, CN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05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:a16="http://schemas.microsoft.com/office/drawing/2014/main" id="{955ACA0C-F123-4E35-B504-9C0C4DEF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rgbClr val="008000"/>
                </a:solidFill>
                <a:latin typeface="Georgia" panose="02040502050405020303" pitchFamily="18" charset="0"/>
              </a:rPr>
              <a:t>Равные отрезки</a:t>
            </a:r>
          </a:p>
        </p:txBody>
      </p:sp>
      <p:sp>
        <p:nvSpPr>
          <p:cNvPr id="18435" name="TextBox 12">
            <a:extLst>
              <a:ext uri="{FF2B5EF4-FFF2-40B4-BE49-F238E27FC236}">
                <a16:creationId xmlns:a16="http://schemas.microsoft.com/office/drawing/2014/main" id="{01B3F09D-4003-4D20-869E-46C6B6DAC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730375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M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8436" name="TextBox 19">
            <a:extLst>
              <a:ext uri="{FF2B5EF4-FFF2-40B4-BE49-F238E27FC236}">
                <a16:creationId xmlns:a16="http://schemas.microsoft.com/office/drawing/2014/main" id="{21A4F6BB-9031-453C-8974-3A667DE53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71608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N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8227B17-947D-4DE9-BCEA-ACAF431B211C}"/>
              </a:ext>
            </a:extLst>
          </p:cNvPr>
          <p:cNvCxnSpPr/>
          <p:nvPr/>
        </p:nvCxnSpPr>
        <p:spPr>
          <a:xfrm>
            <a:off x="2665413" y="2590800"/>
            <a:ext cx="3973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438" name="TextBox 20">
            <a:extLst>
              <a:ext uri="{FF2B5EF4-FFF2-40B4-BE49-F238E27FC236}">
                <a16:creationId xmlns:a16="http://schemas.microsoft.com/office/drawing/2014/main" id="{56F24C79-0CE0-4C28-88AA-0363C1338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048000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solidFill>
                  <a:srgbClr val="008000"/>
                </a:solidFill>
                <a:latin typeface="Georgia" panose="02040502050405020303" pitchFamily="18" charset="0"/>
              </a:rPr>
              <a:t>MN = AB</a:t>
            </a:r>
            <a:endParaRPr lang="ru-RU" altLang="ru-RU" i="1">
              <a:solidFill>
                <a:srgbClr val="00800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21D6A04-6F30-4628-B705-88344D89013B}"/>
              </a:ext>
            </a:extLst>
          </p:cNvPr>
          <p:cNvSpPr/>
          <p:nvPr/>
        </p:nvSpPr>
        <p:spPr>
          <a:xfrm>
            <a:off x="2608263" y="25336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F334979-66AF-4287-ACA2-61855CFD6A42}"/>
              </a:ext>
            </a:extLst>
          </p:cNvPr>
          <p:cNvSpPr/>
          <p:nvPr/>
        </p:nvSpPr>
        <p:spPr>
          <a:xfrm>
            <a:off x="6581775" y="254000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20981DB-6498-4A59-A7E1-BEEC52FC51D9}"/>
              </a:ext>
            </a:extLst>
          </p:cNvPr>
          <p:cNvCxnSpPr/>
          <p:nvPr/>
        </p:nvCxnSpPr>
        <p:spPr>
          <a:xfrm>
            <a:off x="2620963" y="4419600"/>
            <a:ext cx="39751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11B99039-9602-41CC-8DCB-41FC00ECA124}"/>
              </a:ext>
            </a:extLst>
          </p:cNvPr>
          <p:cNvSpPr/>
          <p:nvPr/>
        </p:nvSpPr>
        <p:spPr>
          <a:xfrm>
            <a:off x="2563813" y="43624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02A73C1-DBA1-4D3C-B053-68C2ED9116D3}"/>
              </a:ext>
            </a:extLst>
          </p:cNvPr>
          <p:cNvSpPr/>
          <p:nvPr/>
        </p:nvSpPr>
        <p:spPr>
          <a:xfrm>
            <a:off x="6524625" y="43624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444" name="TextBox 14">
            <a:extLst>
              <a:ext uri="{FF2B5EF4-FFF2-40B4-BE49-F238E27FC236}">
                <a16:creationId xmlns:a16="http://schemas.microsoft.com/office/drawing/2014/main" id="{C4FAB21C-C51E-445F-BBDF-24A049CB9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3654425"/>
            <a:ext cx="45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A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8445" name="TextBox 15">
            <a:extLst>
              <a:ext uri="{FF2B5EF4-FFF2-40B4-BE49-F238E27FC236}">
                <a16:creationId xmlns:a16="http://schemas.microsoft.com/office/drawing/2014/main" id="{F04E4A41-E459-4A8B-9945-70868ECCC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3" y="3711575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B</a:t>
            </a:r>
            <a:endParaRPr lang="ru-RU" altLang="ru-RU" i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077E2-97AC-4258-A22F-F4E4BDD4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карты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г.Фролово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31553-7DCE-45C1-A8BE-61B7F2E0A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0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9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0F92A81-0A6A-4BD2-BE7F-8D33D2920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Взаимное расположение прямых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3AC8805-0641-47A4-BF79-F0531E8EB496}"/>
              </a:ext>
            </a:extLst>
          </p:cNvPr>
          <p:cNvCxnSpPr/>
          <p:nvPr/>
        </p:nvCxnSpPr>
        <p:spPr>
          <a:xfrm flipV="1">
            <a:off x="4267200" y="2819400"/>
            <a:ext cx="2971800" cy="2438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1BBF8977-C151-4E56-83A8-7A596BCE8CCD}"/>
              </a:ext>
            </a:extLst>
          </p:cNvPr>
          <p:cNvSpPr/>
          <p:nvPr/>
        </p:nvSpPr>
        <p:spPr>
          <a:xfrm>
            <a:off x="6629400" y="3217863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4DC06D8-D158-46C5-9311-54FB28201751}"/>
              </a:ext>
            </a:extLst>
          </p:cNvPr>
          <p:cNvSpPr/>
          <p:nvPr/>
        </p:nvSpPr>
        <p:spPr>
          <a:xfrm>
            <a:off x="4838700" y="4705350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47" name="TextBox 12">
            <a:extLst>
              <a:ext uri="{FF2B5EF4-FFF2-40B4-BE49-F238E27FC236}">
                <a16:creationId xmlns:a16="http://schemas.microsoft.com/office/drawing/2014/main" id="{8521E45E-991B-44A6-94F8-1A3C37324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081463"/>
            <a:ext cx="45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A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10248" name="TextBox 19">
            <a:extLst>
              <a:ext uri="{FF2B5EF4-FFF2-40B4-BE49-F238E27FC236}">
                <a16:creationId xmlns:a16="http://schemas.microsoft.com/office/drawing/2014/main" id="{FF40F8EC-34E1-4F9A-A2F8-C0B84AF59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44763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B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8B2EBF4-6038-40B9-8FFC-BCEE4556660C}"/>
              </a:ext>
            </a:extLst>
          </p:cNvPr>
          <p:cNvCxnSpPr/>
          <p:nvPr/>
        </p:nvCxnSpPr>
        <p:spPr>
          <a:xfrm flipV="1">
            <a:off x="1066800" y="1769269"/>
            <a:ext cx="4419600" cy="2057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1707E18-4553-410A-9B35-D5D9D042219C}"/>
              </a:ext>
            </a:extLst>
          </p:cNvPr>
          <p:cNvCxnSpPr/>
          <p:nvPr/>
        </p:nvCxnSpPr>
        <p:spPr>
          <a:xfrm>
            <a:off x="1350257" y="1923447"/>
            <a:ext cx="3886200" cy="1600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252" name="TextBox 22">
            <a:extLst>
              <a:ext uri="{FF2B5EF4-FFF2-40B4-BE49-F238E27FC236}">
                <a16:creationId xmlns:a16="http://schemas.microsoft.com/office/drawing/2014/main" id="{D7866B0A-202B-4DC3-8C6C-E70C46B1E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7" y="1873720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 dirty="0">
                <a:latin typeface="Georgia" panose="02040502050405020303" pitchFamily="18" charset="0"/>
              </a:rPr>
              <a:t>O</a:t>
            </a:r>
            <a:endParaRPr lang="ru-RU" altLang="ru-RU" i="1" dirty="0">
              <a:latin typeface="Georgia" panose="02040502050405020303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95CB6E9-E734-4280-9275-49EA117BE2E6}"/>
              </a:ext>
            </a:extLst>
          </p:cNvPr>
          <p:cNvCxnSpPr/>
          <p:nvPr/>
        </p:nvCxnSpPr>
        <p:spPr>
          <a:xfrm flipV="1">
            <a:off x="4895850" y="3486150"/>
            <a:ext cx="2971800" cy="2438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254" name="TextBox 15">
            <a:extLst>
              <a:ext uri="{FF2B5EF4-FFF2-40B4-BE49-F238E27FC236}">
                <a16:creationId xmlns:a16="http://schemas.microsoft.com/office/drawing/2014/main" id="{6249EADB-7D7C-49C8-AE46-E796F27FD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5048250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l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1E4F4B-599D-4457-90EB-922F6487355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0200" y="4942301"/>
            <a:ext cx="2362200" cy="707886"/>
          </a:xfrm>
          <a:prstGeom prst="rect">
            <a:avLst/>
          </a:prstGeom>
          <a:blipFill rotWithShape="1">
            <a:blip r:embed="rId2"/>
            <a:stretch>
              <a:fillRect l="-9302" t="-15517" b="-36207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latin typeface="Arial" charset="0"/>
              </a:rPr>
              <a:t> 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7FFBC37-C66D-4C49-B7DD-F52AC64800E9}"/>
              </a:ext>
            </a:extLst>
          </p:cNvPr>
          <p:cNvSpPr/>
          <p:nvPr/>
        </p:nvSpPr>
        <p:spPr>
          <a:xfrm>
            <a:off x="3276600" y="2700338"/>
            <a:ext cx="114300" cy="1143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20562EFB-3EB7-4223-B84B-8E030B49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pPr algn="ctr" eaLnBrk="1" hangingPunct="1"/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Расшифруйте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ACF259-90C6-43BC-9913-65F5D51E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49810"/>
              </p:ext>
            </p:extLst>
          </p:nvPr>
        </p:nvGraphicFramePr>
        <p:xfrm>
          <a:off x="457200" y="1052735"/>
          <a:ext cx="8003230" cy="1214730"/>
        </p:xfrm>
        <a:graphic>
          <a:graphicData uri="http://schemas.openxmlformats.org/drawingml/2006/table">
            <a:tbl>
              <a:tblPr firstRow="1" firstCol="1" bandRow="1"/>
              <a:tblGrid>
                <a:gridCol w="799895">
                  <a:extLst>
                    <a:ext uri="{9D8B030D-6E8A-4147-A177-3AD203B41FA5}">
                      <a16:colId xmlns:a16="http://schemas.microsoft.com/office/drawing/2014/main" val="3728466123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3920693745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905143795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2693025866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2982373805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1192121526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2898713681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544400581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2198603256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4079868381"/>
                    </a:ext>
                  </a:extLst>
                </a:gridCol>
              </a:tblGrid>
              <a:tr h="607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24013"/>
                  </a:ext>
                </a:extLst>
              </a:tr>
              <a:tr h="607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15762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D6D4111-5484-4F59-A63C-170C673F3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388288"/>
              </p:ext>
            </p:extLst>
          </p:nvPr>
        </p:nvGraphicFramePr>
        <p:xfrm>
          <a:off x="179512" y="2691132"/>
          <a:ext cx="8784975" cy="1257222"/>
        </p:xfrm>
        <a:graphic>
          <a:graphicData uri="http://schemas.openxmlformats.org/drawingml/2006/table">
            <a:tbl>
              <a:tblPr firstRow="1" firstCol="1" bandRow="1"/>
              <a:tblGrid>
                <a:gridCol w="734571">
                  <a:extLst>
                    <a:ext uri="{9D8B030D-6E8A-4147-A177-3AD203B41FA5}">
                      <a16:colId xmlns:a16="http://schemas.microsoft.com/office/drawing/2014/main" val="4245452243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4069684335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435853882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63236664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867889296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704860551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445946957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686148345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611607393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817609004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3506344465"/>
                    </a:ext>
                  </a:extLst>
                </a:gridCol>
                <a:gridCol w="700539">
                  <a:extLst>
                    <a:ext uri="{9D8B030D-6E8A-4147-A177-3AD203B41FA5}">
                      <a16:colId xmlns:a16="http://schemas.microsoft.com/office/drawing/2014/main" val="3411878936"/>
                    </a:ext>
                  </a:extLst>
                </a:gridCol>
              </a:tblGrid>
              <a:tr h="447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4×7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7×7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422954"/>
                  </a:ext>
                </a:extLst>
              </a:tr>
              <a:tr h="8097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22036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3236D04-8EEE-455F-A719-F8941D8D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32" y="2571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3B811D1-E059-454D-B7DF-52E77F53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766" y="37953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ru-RU" altLang="ru-RU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3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1"/>
          <p:cNvPicPr/>
          <p:nvPr/>
        </p:nvPicPr>
        <p:blipFill>
          <a:blip r:embed="rId3"/>
          <a:stretch/>
        </p:blipFill>
        <p:spPr>
          <a:xfrm>
            <a:off x="-324544" y="1700808"/>
            <a:ext cx="3312368" cy="245344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2267744" y="476640"/>
            <a:ext cx="6768752" cy="41535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Они просили адресата поприветствовать еще кого-нибудь. По их мнению, люди, приветствуя друг друга, способствуют миру в разрядке международной напряженности.</a:t>
            </a:r>
            <a:endParaRPr lang="ru-RU" sz="2000" b="0" strike="noStrike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Наверное, так и есть. Ведь, когда мы здороваемся, то желаем друг другу чего-то хорошего. Эта идея была поддержана и руководителями государств и простыми людьми.</a:t>
            </a:r>
            <a:endParaRPr lang="ru-RU" sz="2000" b="0" strike="noStrike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Их идея была предельно проста и напоминала детскую игру. </a:t>
            </a:r>
            <a:endParaRPr lang="ru-RU" sz="2000" b="0" strike="noStrike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</a:rPr>
              <a:t>	С тех пор каждый год 21 ноября отмечается Всемирный день приветствий в 180 странах мира, радостных эмоций</a:t>
            </a:r>
            <a:r>
              <a:rPr lang="ru-RU" sz="2400" b="0" strike="noStrike" spc="-1" dirty="0">
                <a:solidFill>
                  <a:srgbClr val="000000"/>
                </a:solidFill>
              </a:rPr>
              <a:t> и хорошего настроения.</a:t>
            </a:r>
            <a:endParaRPr lang="ru-RU" sz="2400" b="0" strike="noStrike" spc="-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EF8D37-9705-4D05-9457-BB6068DCE269}"/>
              </a:ext>
            </a:extLst>
          </p:cNvPr>
          <p:cNvSpPr/>
          <p:nvPr/>
        </p:nvSpPr>
        <p:spPr>
          <a:xfrm>
            <a:off x="3491880" y="52345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Давайте и мы поприветствуем друг друга!</a:t>
            </a:r>
          </a:p>
          <a:p>
            <a:pPr algn="ctr"/>
            <a:r>
              <a:rPr lang="ru-RU" dirty="0"/>
              <a:t>И начнем наш урок.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C9A514-CAC1-4422-B990-BFA6152803D3}"/>
              </a:ext>
            </a:extLst>
          </p:cNvPr>
          <p:cNvPicPr/>
          <p:nvPr/>
        </p:nvPicPr>
        <p:blipFill>
          <a:blip r:embed="rId4"/>
          <a:srcRect l="3929" r="3898"/>
          <a:stretch/>
        </p:blipFill>
        <p:spPr>
          <a:xfrm>
            <a:off x="323528" y="4593447"/>
            <a:ext cx="2904840" cy="218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20562EFB-3EB7-4223-B84B-8E030B49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pPr algn="ctr" eaLnBrk="1" hangingPunct="1"/>
            <a:r>
              <a:rPr lang="ru-RU" alt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Расшифруйте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ACF259-90C6-43BC-9913-65F5D51EF8A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052735"/>
          <a:ext cx="8003230" cy="1214730"/>
        </p:xfrm>
        <a:graphic>
          <a:graphicData uri="http://schemas.openxmlformats.org/drawingml/2006/table">
            <a:tbl>
              <a:tblPr firstRow="1" firstCol="1" bandRow="1"/>
              <a:tblGrid>
                <a:gridCol w="799895">
                  <a:extLst>
                    <a:ext uri="{9D8B030D-6E8A-4147-A177-3AD203B41FA5}">
                      <a16:colId xmlns:a16="http://schemas.microsoft.com/office/drawing/2014/main" val="3728466123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3920693745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905143795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2693025866"/>
                    </a:ext>
                  </a:extLst>
                </a:gridCol>
                <a:gridCol w="799895">
                  <a:extLst>
                    <a:ext uri="{9D8B030D-6E8A-4147-A177-3AD203B41FA5}">
                      <a16:colId xmlns:a16="http://schemas.microsoft.com/office/drawing/2014/main" val="2982373805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1192121526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2898713681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544400581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2198603256"/>
                    </a:ext>
                  </a:extLst>
                </a:gridCol>
                <a:gridCol w="800751">
                  <a:extLst>
                    <a:ext uri="{9D8B030D-6E8A-4147-A177-3AD203B41FA5}">
                      <a16:colId xmlns:a16="http://schemas.microsoft.com/office/drawing/2014/main" val="4079868381"/>
                    </a:ext>
                  </a:extLst>
                </a:gridCol>
              </a:tblGrid>
              <a:tr h="607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24013"/>
                  </a:ext>
                </a:extLst>
              </a:tr>
              <a:tr h="607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64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49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15762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D6D4111-5484-4F59-A63C-170C673F3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006109"/>
              </p:ext>
            </p:extLst>
          </p:nvPr>
        </p:nvGraphicFramePr>
        <p:xfrm>
          <a:off x="179512" y="2691132"/>
          <a:ext cx="8784975" cy="1257222"/>
        </p:xfrm>
        <a:graphic>
          <a:graphicData uri="http://schemas.openxmlformats.org/drawingml/2006/table">
            <a:tbl>
              <a:tblPr firstRow="1" firstCol="1" bandRow="1"/>
              <a:tblGrid>
                <a:gridCol w="734571">
                  <a:extLst>
                    <a:ext uri="{9D8B030D-6E8A-4147-A177-3AD203B41FA5}">
                      <a16:colId xmlns:a16="http://schemas.microsoft.com/office/drawing/2014/main" val="4245452243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4069684335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435853882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63236664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867889296"/>
                    </a:ext>
                  </a:extLst>
                </a:gridCol>
                <a:gridCol w="734571">
                  <a:extLst>
                    <a:ext uri="{9D8B030D-6E8A-4147-A177-3AD203B41FA5}">
                      <a16:colId xmlns:a16="http://schemas.microsoft.com/office/drawing/2014/main" val="1704860551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445946957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686148345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611607393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2817609004"/>
                    </a:ext>
                  </a:extLst>
                </a:gridCol>
                <a:gridCol w="735402">
                  <a:extLst>
                    <a:ext uri="{9D8B030D-6E8A-4147-A177-3AD203B41FA5}">
                      <a16:colId xmlns:a16="http://schemas.microsoft.com/office/drawing/2014/main" val="3506344465"/>
                    </a:ext>
                  </a:extLst>
                </a:gridCol>
                <a:gridCol w="700539">
                  <a:extLst>
                    <a:ext uri="{9D8B030D-6E8A-4147-A177-3AD203B41FA5}">
                      <a16:colId xmlns:a16="http://schemas.microsoft.com/office/drawing/2014/main" val="3411878936"/>
                    </a:ext>
                  </a:extLst>
                </a:gridCol>
              </a:tblGrid>
              <a:tr h="4474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4×7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6×6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9×9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3×8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7×7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422954"/>
                  </a:ext>
                </a:extLst>
              </a:tr>
              <a:tr h="809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22036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3236D04-8EEE-455F-A719-F8941D8D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32" y="2571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006E79-3A59-4C0F-81EF-45DB67108DE2}"/>
              </a:ext>
            </a:extLst>
          </p:cNvPr>
          <p:cNvSpPr/>
          <p:nvPr/>
        </p:nvSpPr>
        <p:spPr>
          <a:xfrm>
            <a:off x="66327" y="4252552"/>
            <a:ext cx="87849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Пролетарская</a:t>
            </a: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</a:t>
            </a:r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самая длинная улица Фролово,  </a:t>
            </a:r>
            <a:r>
              <a:rPr lang="ru-RU" alt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км 450 м</a:t>
            </a:r>
          </a:p>
          <a:p>
            <a:pPr lvl="0"/>
            <a:r>
              <a:rPr lang="ru-RU" alt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 раз длиннее улицы Гагарина (1 км 183 м)</a:t>
            </a:r>
          </a:p>
        </p:txBody>
      </p:sp>
    </p:spTree>
    <p:extLst>
      <p:ext uri="{BB962C8B-B14F-4D97-AF65-F5344CB8AC3E}">
        <p14:creationId xmlns:p14="http://schemas.microsoft.com/office/powerpoint/2010/main" val="3064773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BF5A8D81-41F1-44A5-A8B5-9BB883EE3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1168" y="1268760"/>
            <a:ext cx="7776864" cy="495119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Воздух: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глубокий вдох и выдох, каждый представьте, что ваше тело словно губка, жадно впитывает кислород из воздуха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5364" name="Picture 4" descr="Picture background">
            <a:extLst>
              <a:ext uri="{FF2B5EF4-FFF2-40B4-BE49-F238E27FC236}">
                <a16:creationId xmlns:a16="http://schemas.microsoft.com/office/drawing/2014/main" id="{FE90416A-8231-4A07-8B0D-49BB3816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943"/>
            <a:ext cx="914769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24A7D3A9-CFC7-4D3C-A7E8-70CAD07CD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836716-4F1B-48CD-B09A-27D2784E5E9C}"/>
              </a:ext>
            </a:extLst>
          </p:cNvPr>
          <p:cNvSpPr/>
          <p:nvPr/>
        </p:nvSpPr>
        <p:spPr>
          <a:xfrm>
            <a:off x="395536" y="0"/>
            <a:ext cx="74268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altLang="ru-RU" sz="2800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kern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«Воздух, земля огонь и вода»</a:t>
            </a:r>
            <a:b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 это  состояние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62905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2099EDB-1983-4B13-8B7F-8F01620A6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«Воздух, земля огонь и вода» 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 это  состояние</a:t>
            </a:r>
            <a:b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dirty="0">
              <a:solidFill>
                <a:srgbClr val="008000"/>
              </a:solidFill>
              <a:latin typeface="Georgia" panose="02040502050405020303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F5A8D81-41F1-44A5-A8B5-9BB883EE3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1168" y="1268760"/>
            <a:ext cx="8361312" cy="49511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Земля: 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ожно потереть ногами пол, покрутиться на месте.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«установить контакт с землей».</a:t>
            </a: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24A7D3A9-CFC7-4D3C-A7E8-70CAD07CD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5CCABB-F795-49F9-856F-D9B7E7FB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4865"/>
            <a:ext cx="9144000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BF5A8D81-41F1-44A5-A8B5-9BB883EE3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1168" y="1028807"/>
            <a:ext cx="7776864" cy="495119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живые расслабляющие движения рук и ног. Вы должны ощутить энергию в своем теле.</a:t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24A7D3A9-CFC7-4D3C-A7E8-70CAD07CD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6EAFC-0A9E-4E14-AE7F-C133398FE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832"/>
            <a:ext cx="9144000" cy="442116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DB89437-142D-40EF-AE97-52220792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«Воздух, земля огонь и вода» 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 это  состояние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214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2099EDB-1983-4B13-8B7F-8F01620A6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«Воздух, земля огонь и вода»</a:t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 это  состояние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F5A8D81-41F1-44A5-A8B5-9BB883EE3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028807"/>
            <a:ext cx="8580896" cy="4951199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Вода: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представьте себе, что кабинет превращается в бассейн, плавайте!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AutoShape 6" descr="Picture background">
            <a:extLst>
              <a:ext uri="{FF2B5EF4-FFF2-40B4-BE49-F238E27FC236}">
                <a16:creationId xmlns:a16="http://schemas.microsoft.com/office/drawing/2014/main" id="{24A7D3A9-CFC7-4D3C-A7E8-70CAD07CD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D40FC-1B8D-4CF8-9C4B-2F43ADFB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4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8CD3856D-12D4-4E91-9DA5-8848C0F4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Рассортируйте</a:t>
            </a:r>
          </a:p>
        </p:txBody>
      </p:sp>
      <p:sp>
        <p:nvSpPr>
          <p:cNvPr id="23555" name="TextBox 12">
            <a:extLst>
              <a:ext uri="{FF2B5EF4-FFF2-40B4-BE49-F238E27FC236}">
                <a16:creationId xmlns:a16="http://schemas.microsoft.com/office/drawing/2014/main" id="{B235BF89-C0B7-48FC-816F-A444DD347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84325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M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56" name="TextBox 19">
            <a:extLst>
              <a:ext uri="{FF2B5EF4-FFF2-40B4-BE49-F238E27FC236}">
                <a16:creationId xmlns:a16="http://schemas.microsoft.com/office/drawing/2014/main" id="{43B04E32-CF7D-430C-855D-EDD7DD5A1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2292350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N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512D07B-9970-4861-9847-CBDD13DE5FE2}"/>
              </a:ext>
            </a:extLst>
          </p:cNvPr>
          <p:cNvCxnSpPr/>
          <p:nvPr/>
        </p:nvCxnSpPr>
        <p:spPr>
          <a:xfrm>
            <a:off x="827088" y="1719263"/>
            <a:ext cx="1905000" cy="685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B1819985-4EE9-4DAB-8214-47565A4A6A5A}"/>
              </a:ext>
            </a:extLst>
          </p:cNvPr>
          <p:cNvSpPr/>
          <p:nvPr/>
        </p:nvSpPr>
        <p:spPr>
          <a:xfrm>
            <a:off x="750888" y="1638300"/>
            <a:ext cx="15240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59" name="TextBox 10">
            <a:extLst>
              <a:ext uri="{FF2B5EF4-FFF2-40B4-BE49-F238E27FC236}">
                <a16:creationId xmlns:a16="http://schemas.microsoft.com/office/drawing/2014/main" id="{EC581ED7-C680-4EE5-83D4-7C565E93F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363" y="1230313"/>
            <a:ext cx="452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C</a:t>
            </a:r>
            <a:endParaRPr lang="ru-RU" altLang="ru-RU" i="1">
              <a:latin typeface="Georgia" panose="02040502050405020303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E466B51-68F4-412C-8A8D-41447BBA8E1B}"/>
              </a:ext>
            </a:extLst>
          </p:cNvPr>
          <p:cNvCxnSpPr/>
          <p:nvPr/>
        </p:nvCxnSpPr>
        <p:spPr>
          <a:xfrm flipV="1">
            <a:off x="674688" y="3071813"/>
            <a:ext cx="2322512" cy="3810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739E660-62CF-4594-87EB-F5D50005FD96}"/>
              </a:ext>
            </a:extLst>
          </p:cNvPr>
          <p:cNvCxnSpPr/>
          <p:nvPr/>
        </p:nvCxnSpPr>
        <p:spPr>
          <a:xfrm>
            <a:off x="685800" y="4140200"/>
            <a:ext cx="2438400" cy="3429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79C0D30-F7E7-42BB-B25A-CD82B0B09AB9}"/>
              </a:ext>
            </a:extLst>
          </p:cNvPr>
          <p:cNvCxnSpPr/>
          <p:nvPr/>
        </p:nvCxnSpPr>
        <p:spPr>
          <a:xfrm>
            <a:off x="849313" y="5170488"/>
            <a:ext cx="1560512" cy="11430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481E254-B3EC-48B8-B357-7377A1564EC5}"/>
              </a:ext>
            </a:extLst>
          </p:cNvPr>
          <p:cNvCxnSpPr/>
          <p:nvPr/>
        </p:nvCxnSpPr>
        <p:spPr>
          <a:xfrm flipV="1">
            <a:off x="4038600" y="1804988"/>
            <a:ext cx="1600200" cy="12668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E092FD4-042E-449A-ACC6-DC92C3B02554}"/>
              </a:ext>
            </a:extLst>
          </p:cNvPr>
          <p:cNvCxnSpPr/>
          <p:nvPr/>
        </p:nvCxnSpPr>
        <p:spPr>
          <a:xfrm>
            <a:off x="4038600" y="3684588"/>
            <a:ext cx="1905000" cy="685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85271DF-FC62-42B1-9848-43B86E283036}"/>
              </a:ext>
            </a:extLst>
          </p:cNvPr>
          <p:cNvCxnSpPr/>
          <p:nvPr/>
        </p:nvCxnSpPr>
        <p:spPr>
          <a:xfrm flipV="1">
            <a:off x="4040188" y="4800600"/>
            <a:ext cx="1905000" cy="5715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0973BD4-016C-4B7C-AD67-15649F3058E7}"/>
              </a:ext>
            </a:extLst>
          </p:cNvPr>
          <p:cNvCxnSpPr/>
          <p:nvPr/>
        </p:nvCxnSpPr>
        <p:spPr>
          <a:xfrm>
            <a:off x="5943600" y="2971800"/>
            <a:ext cx="2481263" cy="914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388ADCF-CD30-4954-82EF-2549FDDDFD98}"/>
              </a:ext>
            </a:extLst>
          </p:cNvPr>
          <p:cNvCxnSpPr/>
          <p:nvPr/>
        </p:nvCxnSpPr>
        <p:spPr>
          <a:xfrm>
            <a:off x="6132513" y="2292350"/>
            <a:ext cx="1905000" cy="6858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625C6BE5-EB11-40F2-B5BD-0C48471F733E}"/>
              </a:ext>
            </a:extLst>
          </p:cNvPr>
          <p:cNvSpPr/>
          <p:nvPr/>
        </p:nvSpPr>
        <p:spPr>
          <a:xfrm>
            <a:off x="2655888" y="2335213"/>
            <a:ext cx="152400" cy="1412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0282CD74-11CB-4918-8450-3EE04FDFE796}"/>
              </a:ext>
            </a:extLst>
          </p:cNvPr>
          <p:cNvSpPr/>
          <p:nvPr/>
        </p:nvSpPr>
        <p:spPr>
          <a:xfrm>
            <a:off x="5562600" y="1735138"/>
            <a:ext cx="15240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D3C361A-6699-4337-ACEA-63E6B3D63727}"/>
              </a:ext>
            </a:extLst>
          </p:cNvPr>
          <p:cNvSpPr/>
          <p:nvPr/>
        </p:nvSpPr>
        <p:spPr>
          <a:xfrm>
            <a:off x="4038600" y="2971800"/>
            <a:ext cx="152400" cy="141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E1AE202-87A2-436F-88B2-B7B4972CD73C}"/>
              </a:ext>
            </a:extLst>
          </p:cNvPr>
          <p:cNvSpPr/>
          <p:nvPr/>
        </p:nvSpPr>
        <p:spPr>
          <a:xfrm>
            <a:off x="5868988" y="2897188"/>
            <a:ext cx="152400" cy="1412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227B1B15-029D-440A-A4FA-BD001DFE1241}"/>
              </a:ext>
            </a:extLst>
          </p:cNvPr>
          <p:cNvSpPr/>
          <p:nvPr/>
        </p:nvSpPr>
        <p:spPr>
          <a:xfrm>
            <a:off x="8272463" y="3814763"/>
            <a:ext cx="15240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5596997-3306-4362-A82B-15BE2AF607AF}"/>
              </a:ext>
            </a:extLst>
          </p:cNvPr>
          <p:cNvSpPr/>
          <p:nvPr/>
        </p:nvSpPr>
        <p:spPr>
          <a:xfrm>
            <a:off x="6056313" y="2220913"/>
            <a:ext cx="152400" cy="1412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28C71CE-C3CE-44F0-AE53-89A0648E1C85}"/>
              </a:ext>
            </a:extLst>
          </p:cNvPr>
          <p:cNvSpPr/>
          <p:nvPr/>
        </p:nvSpPr>
        <p:spPr>
          <a:xfrm>
            <a:off x="4040188" y="5300663"/>
            <a:ext cx="15240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545CEAC-E68D-45D8-A513-22FB76A6D64E}"/>
              </a:ext>
            </a:extLst>
          </p:cNvPr>
          <p:cNvSpPr/>
          <p:nvPr/>
        </p:nvSpPr>
        <p:spPr>
          <a:xfrm>
            <a:off x="2333625" y="6242050"/>
            <a:ext cx="152400" cy="141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F4AD359-966A-46D1-949F-0F31980A75AF}"/>
              </a:ext>
            </a:extLst>
          </p:cNvPr>
          <p:cNvSpPr/>
          <p:nvPr/>
        </p:nvSpPr>
        <p:spPr>
          <a:xfrm>
            <a:off x="674688" y="3403600"/>
            <a:ext cx="15240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577" name="TextBox 39">
            <a:extLst>
              <a:ext uri="{FF2B5EF4-FFF2-40B4-BE49-F238E27FC236}">
                <a16:creationId xmlns:a16="http://schemas.microsoft.com/office/drawing/2014/main" id="{CF9F3B68-CAF7-43F7-A1FB-AF1D1B031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938" y="3162300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i="1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23578" name="TextBox 40">
            <a:extLst>
              <a:ext uri="{FF2B5EF4-FFF2-40B4-BE49-F238E27FC236}">
                <a16:creationId xmlns:a16="http://schemas.microsoft.com/office/drawing/2014/main" id="{3F15E5D0-1D6A-4E63-97B3-F55E51C2C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463" y="230663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A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79" name="TextBox 41">
            <a:extLst>
              <a:ext uri="{FF2B5EF4-FFF2-40B4-BE49-F238E27FC236}">
                <a16:creationId xmlns:a16="http://schemas.microsoft.com/office/drawing/2014/main" id="{05A235C2-DC7E-4D9E-8181-6DA77CA8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1044575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P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0" name="TextBox 42">
            <a:extLst>
              <a:ext uri="{FF2B5EF4-FFF2-40B4-BE49-F238E27FC236}">
                <a16:creationId xmlns:a16="http://schemas.microsoft.com/office/drawing/2014/main" id="{BD90F683-F62A-4F92-9CAA-12FCA638A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6053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O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1" name="TextBox 43">
            <a:extLst>
              <a:ext uri="{FF2B5EF4-FFF2-40B4-BE49-F238E27FC236}">
                <a16:creationId xmlns:a16="http://schemas.microsoft.com/office/drawing/2014/main" id="{ECFB38FF-1EBC-46F5-BB8B-EBDCC5898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80193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X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2" name="TextBox 44">
            <a:extLst>
              <a:ext uri="{FF2B5EF4-FFF2-40B4-BE49-F238E27FC236}">
                <a16:creationId xmlns:a16="http://schemas.microsoft.com/office/drawing/2014/main" id="{38A32184-DFAC-46C9-A209-AF003FE0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532188"/>
            <a:ext cx="935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F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3" name="TextBox 45">
            <a:extLst>
              <a:ext uri="{FF2B5EF4-FFF2-40B4-BE49-F238E27FC236}">
                <a16:creationId xmlns:a16="http://schemas.microsoft.com/office/drawing/2014/main" id="{E593618C-6450-4495-8088-284BE5603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3814763"/>
            <a:ext cx="83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E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4" name="TextBox 46">
            <a:extLst>
              <a:ext uri="{FF2B5EF4-FFF2-40B4-BE49-F238E27FC236}">
                <a16:creationId xmlns:a16="http://schemas.microsoft.com/office/drawing/2014/main" id="{5ECCB905-A962-4C07-8CDB-D76F23166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363" y="2495550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G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5" name="TextBox 47">
            <a:extLst>
              <a:ext uri="{FF2B5EF4-FFF2-40B4-BE49-F238E27FC236}">
                <a16:creationId xmlns:a16="http://schemas.microsoft.com/office/drawing/2014/main" id="{4FEBCDF2-A3F8-4229-B1D7-9A94B63B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5578475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K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6" name="TextBox 48">
            <a:extLst>
              <a:ext uri="{FF2B5EF4-FFF2-40B4-BE49-F238E27FC236}">
                <a16:creationId xmlns:a16="http://schemas.microsoft.com/office/drawing/2014/main" id="{F75AB085-69BB-468F-A3F8-6FC0B7E0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4592638"/>
            <a:ext cx="48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L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7" name="TextBox 49">
            <a:extLst>
              <a:ext uri="{FF2B5EF4-FFF2-40B4-BE49-F238E27FC236}">
                <a16:creationId xmlns:a16="http://schemas.microsoft.com/office/drawing/2014/main" id="{55E105C1-B332-4C92-99F7-2D606097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664075"/>
            <a:ext cx="45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R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8" name="TextBox 50">
            <a:extLst>
              <a:ext uri="{FF2B5EF4-FFF2-40B4-BE49-F238E27FC236}">
                <a16:creationId xmlns:a16="http://schemas.microsoft.com/office/drawing/2014/main" id="{938535FF-9BA0-4F39-886D-E19C75530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4650" y="4278313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T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89" name="TextBox 51">
            <a:extLst>
              <a:ext uri="{FF2B5EF4-FFF2-40B4-BE49-F238E27FC236}">
                <a16:creationId xmlns:a16="http://schemas.microsoft.com/office/drawing/2014/main" id="{C9765ED5-5C76-42DB-B0A9-73FD60DC7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228850"/>
            <a:ext cx="477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D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90" name="TextBox 52">
            <a:extLst>
              <a:ext uri="{FF2B5EF4-FFF2-40B4-BE49-F238E27FC236}">
                <a16:creationId xmlns:a16="http://schemas.microsoft.com/office/drawing/2014/main" id="{B374DEB0-8BAD-4891-954E-1C3678D2F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5" y="3071813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Q</a:t>
            </a:r>
            <a:endParaRPr lang="ru-RU" altLang="ru-RU" i="1">
              <a:latin typeface="Georgia" panose="02040502050405020303" pitchFamily="18" charset="0"/>
            </a:endParaRPr>
          </a:p>
        </p:txBody>
      </p:sp>
      <p:sp>
        <p:nvSpPr>
          <p:cNvPr id="23591" name="TextBox 53">
            <a:extLst>
              <a:ext uri="{FF2B5EF4-FFF2-40B4-BE49-F238E27FC236}">
                <a16:creationId xmlns:a16="http://schemas.microsoft.com/office/drawing/2014/main" id="{68BA074D-3369-4BE1-A971-D0AB87F5B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3570288"/>
            <a:ext cx="32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i="1">
                <a:latin typeface="Georgia" panose="02040502050405020303" pitchFamily="18" charset="0"/>
              </a:rPr>
              <a:t>S</a:t>
            </a:r>
            <a:endParaRPr lang="ru-RU" altLang="ru-RU" i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24" y="571479"/>
            <a:ext cx="3496907" cy="289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571472" y="785794"/>
            <a:ext cx="47149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accent4">
                    <a:lumMod val="50000"/>
                  </a:schemeClr>
                </a:solidFill>
              </a:rPr>
              <a:t>Вариант I</a:t>
            </a:r>
            <a:endParaRPr lang="ru-RU" altLang="ru-RU" sz="24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altLang="ru-RU" sz="2400" dirty="0"/>
              <a:t>Рассмотрите рисунок.</a:t>
            </a:r>
          </a:p>
          <a:p>
            <a:r>
              <a:rPr lang="ru-RU" altLang="ru-RU" sz="2400" dirty="0"/>
              <a:t>1. Заполните пропуски. На чертеже даны:</a:t>
            </a:r>
          </a:p>
          <a:p>
            <a:r>
              <a:rPr lang="ru-RU" altLang="ru-RU" sz="2400" dirty="0"/>
              <a:t>Отрезки:  </a:t>
            </a:r>
            <a:r>
              <a:rPr lang="en-US" altLang="ru-RU" sz="2400" dirty="0"/>
              <a:t> </a:t>
            </a:r>
            <a:r>
              <a:rPr lang="ru-RU" altLang="ru-RU" sz="2400" dirty="0"/>
              <a:t>__</a:t>
            </a:r>
            <a:r>
              <a:rPr lang="ru-RU" altLang="ru-RU" sz="2400" u="sng" dirty="0"/>
              <a:t>_     ;  ____.</a:t>
            </a:r>
          </a:p>
          <a:p>
            <a:r>
              <a:rPr lang="ru-RU" altLang="ru-RU" sz="2400" dirty="0"/>
              <a:t>Лучи:          </a:t>
            </a:r>
            <a:r>
              <a:rPr lang="ru-RU" altLang="ru-RU" sz="2400" u="sng" dirty="0"/>
              <a:t>_____;______.</a:t>
            </a:r>
          </a:p>
          <a:p>
            <a:r>
              <a:rPr lang="ru-RU" altLang="ru-RU" sz="2400" dirty="0"/>
              <a:t>Прямые:    </a:t>
            </a:r>
            <a:r>
              <a:rPr lang="ru-RU" altLang="ru-RU" sz="2400" u="sng" dirty="0"/>
              <a:t>____  ; ______.  </a:t>
            </a:r>
            <a:r>
              <a:rPr lang="ru-RU" altLang="ru-RU" u="sng" dirty="0"/>
              <a:t>            </a:t>
            </a:r>
          </a:p>
        </p:txBody>
      </p:sp>
      <p:sp>
        <p:nvSpPr>
          <p:cNvPr id="21508" name="Прямоугольник 2"/>
          <p:cNvSpPr>
            <a:spLocks noChangeArrowheads="1"/>
          </p:cNvSpPr>
          <p:nvPr/>
        </p:nvSpPr>
        <p:spPr bwMode="auto">
          <a:xfrm>
            <a:off x="714348" y="3714752"/>
            <a:ext cx="457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006600"/>
                </a:solidFill>
              </a:rPr>
              <a:t>Вариант II</a:t>
            </a:r>
            <a:endParaRPr lang="ru-RU" altLang="ru-RU" sz="2400" dirty="0">
              <a:solidFill>
                <a:srgbClr val="006600"/>
              </a:solidFill>
            </a:endParaRPr>
          </a:p>
          <a:p>
            <a:r>
              <a:rPr lang="ru-RU" altLang="ru-RU" sz="2400" dirty="0"/>
              <a:t>Рассмотрите рисунок.</a:t>
            </a:r>
          </a:p>
          <a:p>
            <a:r>
              <a:rPr lang="ru-RU" altLang="ru-RU" sz="2400" dirty="0"/>
              <a:t>1. Заполните пропуски. На чертеже даны:</a:t>
            </a:r>
          </a:p>
          <a:p>
            <a:r>
              <a:rPr lang="ru-RU" altLang="ru-RU" sz="2400" dirty="0"/>
              <a:t>Отрезки:  </a:t>
            </a:r>
            <a:r>
              <a:rPr lang="en-US" altLang="ru-RU" sz="2400" dirty="0"/>
              <a:t> </a:t>
            </a:r>
            <a:r>
              <a:rPr lang="ru-RU" altLang="ru-RU" sz="2400" dirty="0"/>
              <a:t>__</a:t>
            </a:r>
            <a:r>
              <a:rPr lang="ru-RU" altLang="ru-RU" sz="2400" u="sng" dirty="0"/>
              <a:t>_     ;  ____.</a:t>
            </a:r>
          </a:p>
          <a:p>
            <a:r>
              <a:rPr lang="ru-RU" altLang="ru-RU" sz="2400" dirty="0"/>
              <a:t>Лучи:          </a:t>
            </a:r>
            <a:r>
              <a:rPr lang="ru-RU" altLang="ru-RU" sz="2400" u="sng" dirty="0"/>
              <a:t>_____;______.</a:t>
            </a:r>
          </a:p>
          <a:p>
            <a:r>
              <a:rPr lang="ru-RU" altLang="ru-RU" sz="2400" dirty="0"/>
              <a:t>Прямые:    </a:t>
            </a:r>
            <a:r>
              <a:rPr lang="ru-RU" altLang="ru-RU" sz="2400" u="sng" dirty="0"/>
              <a:t>____  ; ______.              </a:t>
            </a:r>
          </a:p>
          <a:p>
            <a:endParaRPr lang="ru-RU" altLang="ru-RU" sz="2400" dirty="0"/>
          </a:p>
          <a:p>
            <a:endParaRPr lang="ru-RU" altLang="ru-RU" sz="2400" dirty="0"/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22" y="3677765"/>
            <a:ext cx="3992910" cy="31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034" y="214290"/>
            <a:ext cx="5693803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002060"/>
                </a:solidFill>
                <a:latin typeface="+mj-lt"/>
              </a:rPr>
              <a:t>Самостоятельная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422906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360039"/>
          </a:xfrm>
        </p:spPr>
        <p:txBody>
          <a:bodyPr>
            <a:noAutofit/>
          </a:bodyPr>
          <a:lstStyle/>
          <a:p>
            <a:r>
              <a:rPr lang="ru-RU" sz="2800" dirty="0"/>
              <a:t>Графический диктант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753025"/>
              </p:ext>
            </p:extLst>
          </p:nvPr>
        </p:nvGraphicFramePr>
        <p:xfrm>
          <a:off x="1066800" y="756520"/>
          <a:ext cx="6096000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191236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67135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97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164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90428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49" y="935114"/>
            <a:ext cx="2664296" cy="114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19" y="2325741"/>
            <a:ext cx="2901925" cy="130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9" y="4077072"/>
            <a:ext cx="272384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06" y="892546"/>
            <a:ext cx="2513434" cy="109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02" y="2261027"/>
            <a:ext cx="2709093" cy="132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05064"/>
            <a:ext cx="2870795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137652"/>
      </p:ext>
    </p:extLst>
  </p:cSld>
  <p:clrMapOvr>
    <a:masterClrMapping/>
  </p:clrMapOvr>
  <p:transition>
    <p:wipe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749463"/>
              </p:ext>
            </p:extLst>
          </p:nvPr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24C6998-C10D-4155-B038-9A3CC4AD5CE1}"/>
              </a:ext>
            </a:extLst>
          </p:cNvPr>
          <p:cNvCxnSpPr>
            <a:cxnSpLocks/>
          </p:cNvCxnSpPr>
          <p:nvPr/>
        </p:nvCxnSpPr>
        <p:spPr>
          <a:xfrm flipH="1" flipV="1">
            <a:off x="2021511" y="1874141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24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86000"/>
            <a:ext cx="8229240" cy="1477328"/>
          </a:xfrm>
        </p:spPr>
        <p:txBody>
          <a:bodyPr/>
          <a:lstStyle/>
          <a:p>
            <a:pPr algn="ctr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Прямая</a:t>
            </a:r>
          </a:p>
        </p:txBody>
      </p:sp>
    </p:spTree>
    <p:extLst>
      <p:ext uri="{BB962C8B-B14F-4D97-AF65-F5344CB8AC3E}">
        <p14:creationId xmlns:p14="http://schemas.microsoft.com/office/powerpoint/2010/main" val="3679562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24C6998-C10D-4155-B038-9A3CC4AD5CE1}"/>
              </a:ext>
            </a:extLst>
          </p:cNvPr>
          <p:cNvCxnSpPr>
            <a:cxnSpLocks/>
          </p:cNvCxnSpPr>
          <p:nvPr/>
        </p:nvCxnSpPr>
        <p:spPr>
          <a:xfrm flipH="1" flipV="1">
            <a:off x="2021511" y="1874141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A5AEFC3-C919-4986-8C23-AB1E8F8B3DED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2780928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0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24C6998-C10D-4155-B038-9A3CC4AD5CE1}"/>
              </a:ext>
            </a:extLst>
          </p:cNvPr>
          <p:cNvCxnSpPr>
            <a:cxnSpLocks/>
          </p:cNvCxnSpPr>
          <p:nvPr/>
        </p:nvCxnSpPr>
        <p:spPr>
          <a:xfrm flipH="1" flipV="1">
            <a:off x="2021511" y="1874141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A5AEFC3-C919-4986-8C23-AB1E8F8B3DED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2780928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B42E86-74CE-49D4-AA4F-259839403372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3861048"/>
            <a:ext cx="1697469" cy="15121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465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24C6998-C10D-4155-B038-9A3CC4AD5CE1}"/>
              </a:ext>
            </a:extLst>
          </p:cNvPr>
          <p:cNvCxnSpPr>
            <a:cxnSpLocks/>
          </p:cNvCxnSpPr>
          <p:nvPr/>
        </p:nvCxnSpPr>
        <p:spPr>
          <a:xfrm flipH="1" flipV="1">
            <a:off x="2021511" y="1874141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A5AEFC3-C919-4986-8C23-AB1E8F8B3DED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2780928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B42E86-74CE-49D4-AA4F-259839403372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3861048"/>
            <a:ext cx="1697469" cy="15121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BEBA0C3-73D1-47D4-BED9-ACF53EEFDC98}"/>
              </a:ext>
            </a:extLst>
          </p:cNvPr>
          <p:cNvCxnSpPr>
            <a:cxnSpLocks/>
          </p:cNvCxnSpPr>
          <p:nvPr/>
        </p:nvCxnSpPr>
        <p:spPr>
          <a:xfrm flipH="1">
            <a:off x="2010435" y="2996952"/>
            <a:ext cx="1985501" cy="194421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581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3"/>
          <p:cNvSpPr>
            <a:spLocks noChangeArrowheads="1" noChangeShapeType="1" noTextEdit="1"/>
          </p:cNvSpPr>
          <p:nvPr/>
        </p:nvSpPr>
        <p:spPr bwMode="auto">
          <a:xfrm>
            <a:off x="1320052" y="692696"/>
            <a:ext cx="7572428" cy="4508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Установить  соответствие</a:t>
            </a:r>
            <a:r>
              <a:rPr lang="ru-RU" b="1" kern="10" dirty="0">
                <a:ln w="9525" cap="sq">
                  <a:noFill/>
                  <a:round/>
                  <a:headEnd type="none" w="sm" len="sm"/>
                  <a:tailEnd type="none" w="sm" len="sm"/>
                </a:ln>
                <a:solidFill>
                  <a:schemeClr val="accent6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E7075-8DF0-4840-A4E9-96B2C63E40E3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1484785"/>
          <a:ext cx="8095105" cy="4666953"/>
        </p:xfrm>
        <a:graphic>
          <a:graphicData uri="http://schemas.openxmlformats.org/drawingml/2006/table">
            <a:tbl>
              <a:tblPr firstRow="1" firstCol="1" bandRow="1"/>
              <a:tblGrid>
                <a:gridCol w="1652708">
                  <a:extLst>
                    <a:ext uri="{9D8B030D-6E8A-4147-A177-3AD203B41FA5}">
                      <a16:colId xmlns:a16="http://schemas.microsoft.com/office/drawing/2014/main" val="678432294"/>
                    </a:ext>
                  </a:extLst>
                </a:gridCol>
                <a:gridCol w="1160286">
                  <a:extLst>
                    <a:ext uri="{9D8B030D-6E8A-4147-A177-3AD203B41FA5}">
                      <a16:colId xmlns:a16="http://schemas.microsoft.com/office/drawing/2014/main" val="2160997169"/>
                    </a:ext>
                  </a:extLst>
                </a:gridCol>
                <a:gridCol w="5282111">
                  <a:extLst>
                    <a:ext uri="{9D8B030D-6E8A-4147-A177-3AD203B41FA5}">
                      <a16:colId xmlns:a16="http://schemas.microsoft.com/office/drawing/2014/main" val="3364837981"/>
                    </a:ext>
                  </a:extLst>
                </a:gridCol>
              </a:tblGrid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Луч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обозначается  заглавной латинской буквой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151358"/>
                  </a:ext>
                </a:extLst>
              </a:tr>
              <a:tr h="63069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Отрезок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состоит из звеньев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65420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Прямая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начало, но не имеет конца.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16331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Ломаная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имеет начало и конец 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0584"/>
                  </a:ext>
                </a:extLst>
              </a:tr>
              <a:tr h="100906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Точка </a:t>
                      </a:r>
                      <a:endParaRPr lang="ru-RU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 имеет ни начала, ни конца</a:t>
                      </a:r>
                      <a:endParaRPr lang="ru-RU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5742"/>
                  </a:ext>
                </a:extLst>
              </a:tr>
            </a:tbl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24C6998-C10D-4155-B038-9A3CC4AD5CE1}"/>
              </a:ext>
            </a:extLst>
          </p:cNvPr>
          <p:cNvCxnSpPr>
            <a:cxnSpLocks/>
          </p:cNvCxnSpPr>
          <p:nvPr/>
        </p:nvCxnSpPr>
        <p:spPr>
          <a:xfrm flipH="1" flipV="1">
            <a:off x="2021511" y="1874141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A5AEFC3-C919-4986-8C23-AB1E8F8B3DED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2780928"/>
            <a:ext cx="1830409" cy="15548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BB42E86-74CE-49D4-AA4F-259839403372}"/>
              </a:ext>
            </a:extLst>
          </p:cNvPr>
          <p:cNvCxnSpPr>
            <a:cxnSpLocks/>
          </p:cNvCxnSpPr>
          <p:nvPr/>
        </p:nvCxnSpPr>
        <p:spPr>
          <a:xfrm flipH="1" flipV="1">
            <a:off x="2010435" y="3861048"/>
            <a:ext cx="1697469" cy="15121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BEBA0C3-73D1-47D4-BED9-ACF53EEFDC98}"/>
              </a:ext>
            </a:extLst>
          </p:cNvPr>
          <p:cNvCxnSpPr>
            <a:cxnSpLocks/>
          </p:cNvCxnSpPr>
          <p:nvPr/>
        </p:nvCxnSpPr>
        <p:spPr>
          <a:xfrm flipH="1">
            <a:off x="2010435" y="2996952"/>
            <a:ext cx="1985501" cy="194421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2697CB1-AE21-4BCD-B002-1F10F497CB33}"/>
              </a:ext>
            </a:extLst>
          </p:cNvPr>
          <p:cNvCxnSpPr>
            <a:cxnSpLocks/>
          </p:cNvCxnSpPr>
          <p:nvPr/>
        </p:nvCxnSpPr>
        <p:spPr>
          <a:xfrm flipH="1">
            <a:off x="2021511" y="2266340"/>
            <a:ext cx="1686393" cy="368294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614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957351" cy="1280890"/>
          </a:xfrm>
        </p:spPr>
        <p:txBody>
          <a:bodyPr>
            <a:noAutofit/>
          </a:bodyPr>
          <a:lstStyle/>
          <a:p>
            <a:pPr algn="ctr"/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21.11.2024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Классная работа.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Точка, прямая, отрезок, луч, ломаная.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16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E79DD-743E-44D0-8BE6-3FA11C6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3600"/>
            <a:ext cx="7858856" cy="1144800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рисунком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8A9B2D-5AA7-40C6-9F7E-9F39D492C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72" y="1124744"/>
            <a:ext cx="8229240" cy="397728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ломаную, изображенную на рисунке </a:t>
            </a:r>
          </a:p>
        </p:txBody>
      </p:sp>
      <p:pic>
        <p:nvPicPr>
          <p:cNvPr id="10" name="Рисунок 9" descr="image23">
            <a:extLst>
              <a:ext uri="{FF2B5EF4-FFF2-40B4-BE49-F238E27FC236}">
                <a16:creationId xmlns:a16="http://schemas.microsoft.com/office/drawing/2014/main" id="{787E9740-BF0D-407B-9847-2FA57585EE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73492"/>
            <a:ext cx="3620988" cy="26293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7DEF91-D819-4845-A1BE-40A63615357C}"/>
              </a:ext>
            </a:extLst>
          </p:cNvPr>
          <p:cNvSpPr/>
          <p:nvPr/>
        </p:nvSpPr>
        <p:spPr>
          <a:xfrm>
            <a:off x="179512" y="4302835"/>
            <a:ext cx="8856984" cy="2081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Назовите вершины этой ломаной.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Перечислите ее звенья.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Скажите, что надо сделать, чтобы ломаная была замкнутой.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60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31B3B-EEC4-42D6-9138-6C771D57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 </a:t>
            </a:r>
            <a:br>
              <a:rPr lang="ru-RU" sz="1800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DEFB8-AB99-455E-9E07-F1B916A10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240" cy="302433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точки А к точке В проведена ломаная по сторонам прямоугольников. Найдите длину ломаной. Ответ дайте в сантиметрах.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 бумаги расчерчен на прямоугольники со сторонами 6 см и 4 см.</a:t>
            </a:r>
            <a:br>
              <a:rPr lang="ru-RU" sz="1800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9EF56-460F-4FE5-BD13-ADBE53BD3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1939104"/>
            <a:ext cx="4974307" cy="19863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E7B592-9545-4D31-919F-697760188E36}"/>
              </a:ext>
            </a:extLst>
          </p:cNvPr>
          <p:cNvSpPr/>
          <p:nvPr/>
        </p:nvSpPr>
        <p:spPr>
          <a:xfrm>
            <a:off x="683568" y="3966193"/>
            <a:ext cx="7848872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шпагата потребуется, чтобы перевязать коробку так, как изображено на рисунке? На бантик необходимо 2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Ответ дайте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F5-3973-4735-B684-29A1DFC8F4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04995" y="4677387"/>
            <a:ext cx="25336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00CB3-9A51-4D1A-B867-CD319495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2BAC44B-B6C5-4B18-A7D9-F43D5E45F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83563" cy="688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9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86000"/>
            <a:ext cx="8229240" cy="1477328"/>
          </a:xfrm>
        </p:spPr>
        <p:txBody>
          <a:bodyPr/>
          <a:lstStyle/>
          <a:p>
            <a:pPr algn="ctr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Отрезок</a:t>
            </a:r>
          </a:p>
        </p:txBody>
      </p:sp>
    </p:spTree>
    <p:extLst>
      <p:ext uri="{BB962C8B-B14F-4D97-AF65-F5344CB8AC3E}">
        <p14:creationId xmlns:p14="http://schemas.microsoft.com/office/powerpoint/2010/main" val="277596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E21CB-B2F9-4D3B-95BE-12FDF2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86000"/>
            <a:ext cx="8229240" cy="1477328"/>
          </a:xfrm>
        </p:spPr>
        <p:txBody>
          <a:bodyPr/>
          <a:lstStyle/>
          <a:p>
            <a:pPr algn="ctr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</a:t>
            </a:r>
          </a:p>
        </p:txBody>
      </p:sp>
    </p:spTree>
    <p:extLst>
      <p:ext uri="{BB962C8B-B14F-4D97-AF65-F5344CB8AC3E}">
        <p14:creationId xmlns:p14="http://schemas.microsoft.com/office/powerpoint/2010/main" val="441026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21.11.2024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Классная работа.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  <a:t>прямая, отрезок, луч,</a:t>
            </a: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3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835647"/>
              </p:ext>
            </p:extLst>
          </p:nvPr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156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589199" cy="1280890"/>
          </a:xfrm>
        </p:spPr>
        <p:txBody>
          <a:bodyPr>
            <a:noAutofit/>
          </a:bodyPr>
          <a:lstStyle/>
          <a:p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br>
              <a:rPr lang="ru-RU" sz="54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latin typeface="Monotype Corsiva" pitchFamily="66" charset="0"/>
              </a:rPr>
            </a:b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C6A64E-00AA-41E7-A485-D9E839FEE02B}"/>
              </a:ext>
            </a:extLst>
          </p:cNvPr>
          <p:cNvSpPr/>
          <p:nvPr/>
        </p:nvSpPr>
        <p:spPr>
          <a:xfrm>
            <a:off x="179512" y="385029"/>
            <a:ext cx="8568952" cy="1547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Решив данные примеры и расположив ответы в порядке возрастания, вы узнаете, в чьё королевство мы сегодня отправимся.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8AD7D9-7E91-4095-A940-9759E85BE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237"/>
            <a:ext cx="5598466" cy="13637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D3F5583-3A9B-4F50-954C-D48561D4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0054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C376B452-94DF-46ED-9393-DC1A9848C1FC}"/>
              </a:ext>
            </a:extLst>
          </p:cNvPr>
          <p:cNvGraphicFramePr>
            <a:graphicFrameLocks noGrp="1"/>
          </p:cNvGraphicFramePr>
          <p:nvPr/>
        </p:nvGraphicFramePr>
        <p:xfrm>
          <a:off x="1415988" y="4223534"/>
          <a:ext cx="6096000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917819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083547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301454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769970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36868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2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30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229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673</TotalTime>
  <Words>1400</Words>
  <Application>Microsoft Office PowerPoint</Application>
  <PresentationFormat>Экран (4:3)</PresentationFormat>
  <Paragraphs>428</Paragraphs>
  <Slides>47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Georgia</vt:lpstr>
      <vt:lpstr>Monotype Corsiva</vt:lpstr>
      <vt:lpstr>Symbol</vt:lpstr>
      <vt:lpstr>Times New Roman</vt:lpstr>
      <vt:lpstr>Trebuchet MS</vt:lpstr>
      <vt:lpstr>Wingdings</vt:lpstr>
      <vt:lpstr>Office Theme</vt:lpstr>
      <vt:lpstr>МКОУ «Основная школа № 4 имени Ю.А.Гагарина»  городского округа город Фролово</vt:lpstr>
      <vt:lpstr>Презентация PowerPoint</vt:lpstr>
      <vt:lpstr>Презентация PowerPoint</vt:lpstr>
      <vt:lpstr>Прямая</vt:lpstr>
      <vt:lpstr>Отрезок</vt:lpstr>
      <vt:lpstr>Луч</vt:lpstr>
      <vt:lpstr>   21.11.2024 Классная работа. прямая, отрезок, луч, </vt:lpstr>
      <vt:lpstr>    </vt:lpstr>
      <vt:lpstr>    </vt:lpstr>
      <vt:lpstr>    </vt:lpstr>
      <vt:lpstr>    </vt:lpstr>
      <vt:lpstr>    </vt:lpstr>
      <vt:lpstr>    </vt:lpstr>
      <vt:lpstr>   21.11.2024  Классная работа. Точка, прямая, отрезок, луч, </vt:lpstr>
      <vt:lpstr>Вышла точка на прямую и пошла вдоль этой линии </vt:lpstr>
      <vt:lpstr>-Тогда я наверное поверну назад.   Я, наверное, пошла не в ту сторону. </vt:lpstr>
      <vt:lpstr>Тут откуда не возьмись, появились Ножницы. Щелкнули перед самым Точкиным носом и разрезали прямую </vt:lpstr>
      <vt:lpstr>Тут откуда не возьмись, появились Ножницы. Щелкнули перед самым Точкиным носом и разрезали прямую </vt:lpstr>
      <vt:lpstr>Тут откуда не возьмись, появились Ножницы. Щелкнули перед самым Точкиным носом и разрезали прямую </vt:lpstr>
      <vt:lpstr>Презентация PowerPoint</vt:lpstr>
      <vt:lpstr>Луч – часть прямой, ограниченная одной точкой.  Эта точка называется началом луча </vt:lpstr>
      <vt:lpstr>Назовите лучи</vt:lpstr>
      <vt:lpstr>Отрезок – часть прямой,  ограниченной двумя точками.  Эти точки называются концами отрезка</vt:lpstr>
      <vt:lpstr>Назовите отрезки</vt:lpstr>
      <vt:lpstr>Назовите отрезки</vt:lpstr>
      <vt:lpstr>Равные отрезки</vt:lpstr>
      <vt:lpstr>Фрагмент карты г.Фролово</vt:lpstr>
      <vt:lpstr>Взаимное расположение прямых</vt:lpstr>
      <vt:lpstr>Расшифруйте</vt:lpstr>
      <vt:lpstr>Расшифруйте</vt:lpstr>
      <vt:lpstr>Презентация PowerPoint</vt:lpstr>
      <vt:lpstr>Физминутка  «Воздух, земля огонь и вода»  Изобразите это  состояние </vt:lpstr>
      <vt:lpstr>Физминутка  «Воздух, земля огонь и вода»  Изобразите это  состояние</vt:lpstr>
      <vt:lpstr>Физминутка  «Воздух, земля огонь и вода» Изобразите это  состояние </vt:lpstr>
      <vt:lpstr>Рассортируйте</vt:lpstr>
      <vt:lpstr>Презентация PowerPoint</vt:lpstr>
      <vt:lpstr>Графический диктант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21.11.2024  Классная работа. Точка, прямая, отрезок, луч, ломаная. </vt:lpstr>
      <vt:lpstr>Работа с рисунком</vt:lpstr>
      <vt:lpstr>Домашнее задание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Всемирный день приветствия!</dc:title>
  <dc:creator>роман</dc:creator>
  <cp:lastModifiedBy>Шмаковы</cp:lastModifiedBy>
  <cp:revision>52</cp:revision>
  <dcterms:created xsi:type="dcterms:W3CDTF">2018-11-21T12:19:05Z</dcterms:created>
  <dcterms:modified xsi:type="dcterms:W3CDTF">2024-11-21T01:35:59Z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26</vt:i4>
  </property>
</Properties>
</file>