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72" r:id="rId11"/>
    <p:sldId id="269" r:id="rId12"/>
    <p:sldId id="266" r:id="rId13"/>
    <p:sldId id="263" r:id="rId14"/>
    <p:sldId id="271" r:id="rId15"/>
    <p:sldId id="264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990000"/>
    <a:srgbClr val="323232"/>
    <a:srgbClr val="B2B2B2"/>
    <a:srgbClr val="CC3300"/>
    <a:srgbClr val="CC0000"/>
    <a:srgbClr val="FF3300"/>
    <a:srgbClr val="FF8D41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32" y="-102"/>
      </p:cViewPr>
      <p:guideLst>
        <p:guide orient="horz" pos="2160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gi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3270" cy="6859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900" y="2662555"/>
            <a:ext cx="10668000" cy="2186940"/>
          </a:xfrm>
        </p:spPr>
        <p:txBody>
          <a:bodyPr>
            <a:normAutofit fontScale="90000"/>
          </a:bodyPr>
          <a:lstStyle/>
          <a:p>
            <a:r>
              <a:rPr lang="ru-RU" altLang="en-US" sz="4445" b="1" i="1">
                <a:latin typeface="Times New Roman" panose="02020603050405020304" charset="0"/>
                <a:cs typeface="Times New Roman" panose="02020603050405020304" charset="0"/>
              </a:rPr>
              <a:t>Применение математических методов в профессиональной деятельности среднего медицинского персонала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5210" y="240665"/>
            <a:ext cx="10532745" cy="1655445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МИНИСТЕРСТВО</a:t>
            </a:r>
            <a:r>
              <a:rPr lang="en-US" altLang="ru-RU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ЗДРАВООХРАНЕНИЯ</a:t>
            </a:r>
            <a:r>
              <a:rPr lang="en-US" altLang="ru-RU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ЧЕЛЯБИНСКОЙ</a:t>
            </a:r>
            <a:r>
              <a:rPr lang="en-US" altLang="ru-RU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ОБЛАСТИ</a:t>
            </a:r>
          </a:p>
          <a:p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Государственное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бюджетное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профессиональное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образовательное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учреждение</a:t>
            </a:r>
          </a:p>
          <a:p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«Миасский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медицинский</a:t>
            </a:r>
            <a:r>
              <a:rPr lang="en-US" altLang="ru-RU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колледж»</a:t>
            </a:r>
          </a:p>
          <a:p>
            <a:endParaRPr lang="en-US" altLang="en-US">
              <a:solidFill>
                <a:srgbClr val="20202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715" y="5355771"/>
            <a:ext cx="389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 математики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Мастицкая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2529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0" y="856615"/>
            <a:ext cx="12320270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№5 </a:t>
            </a:r>
            <a:r>
              <a:rPr lang="ru-RU" altLang="en-US" sz="360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Четверо пациентов получают в сутки 6 г ципрофлоксацина. Сколько потребуется препората в сутки, если поступает еще двое больных с аналогичным диагнозом?</a:t>
            </a:r>
            <a:r>
              <a:rPr lang="ru-RU" altLang="en-US" sz="36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Текстовое поле 4"/>
              <p:cNvSpPr txBox="1"/>
              <p:nvPr/>
            </p:nvSpPr>
            <p:spPr>
              <a:xfrm>
                <a:off x="364490" y="3016250"/>
                <a:ext cx="10172700" cy="3308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ru-RU" altLang="en-US" sz="3200" b="1" i="1">
                    <a:latin typeface="Times New Roman" panose="02020603050405020304" charset="0"/>
                    <a:cs typeface="Times New Roman" panose="02020603050405020304" charset="0"/>
                  </a:rPr>
                  <a:t>РЕШЕНИЕ.</a:t>
                </a:r>
                <a:endParaRPr lang="ru-RU" altLang="en-US" sz="3200" b="1" i="1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en-US" sz="4000">
                    <a:latin typeface="Times New Roman" panose="02020603050405020304" charset="0"/>
                    <a:cs typeface="Times New Roman" panose="02020603050405020304" charset="0"/>
                  </a:rPr>
                  <a:t>Четверо больных получают 6г, то есть</a:t>
                </a:r>
                <a:endParaRPr lang="ru-RU" altLang="en-US" sz="40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en-US" sz="4000">
                    <a:latin typeface="Times New Roman" panose="02020603050405020304" charset="0"/>
                    <a:cs typeface="Times New Roman" panose="02020603050405020304" charset="0"/>
                  </a:rPr>
                  <a:t>4 больных - 6г </a:t>
                </a:r>
                <a:endParaRPr lang="ru-RU" altLang="en-US" sz="40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en-US" sz="4000">
                    <a:latin typeface="Times New Roman" panose="02020603050405020304" charset="0"/>
                    <a:cs typeface="Times New Roman" panose="02020603050405020304" charset="0"/>
                  </a:rPr>
                  <a:t>6 больных - </a:t>
                </a:r>
                <a:r>
                  <a:rPr lang="en-US" altLang="en-US" sz="4000"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  <a:endParaRPr lang="ru-RU" altLang="en-US" sz="40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en-US" sz="4000">
                    <a:latin typeface="Times New Roman" panose="02020603050405020304" charset="0"/>
                    <a:cs typeface="Times New Roman" panose="02020603050405020304" charset="0"/>
                  </a:rPr>
                  <a:t>Тогда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4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</m:num>
                      <m:den>
                        <m:r>
                          <a:rPr lang="en-US" altLang="ru-RU" sz="4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  <m:r>
                      <a:rPr lang="en-US" altLang="ru-RU" sz="4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ru-RU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num>
                      <m:den>
                        <m:r>
                          <a:rPr lang="en-US" altLang="ru-RU" sz="4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ru-RU" sz="4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/>
                        </m:r>
                      </m:den>
                    </m:f>
                  </m:oMath>
                </a14:m>
                <a:r>
                  <a:rPr lang="ru-RU" altLang="en-US" sz="4000">
                    <a:latin typeface="Times New Roman" panose="02020603050405020304" charset="0"/>
                    <a:cs typeface="Times New Roman" panose="02020603050405020304" charset="0"/>
                  </a:rPr>
                  <a:t> ; </a:t>
                </a:r>
                <a:r>
                  <a:rPr lang="en-US" altLang="en-US" sz="4000">
                    <a:latin typeface="Times New Roman" panose="02020603050405020304" charset="0"/>
                    <a:cs typeface="Times New Roman" panose="02020603050405020304" charset="0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en-US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en-US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en-US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</m:num>
                      <m:den>
                        <m:r>
                          <a:rPr lang="en-US" altLang="en-US" sz="4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  <m:r>
                      <a:rPr lang="en-US" altLang="en-US" sz="4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en-US" sz="4000" i="1">
                        <a:latin typeface="Cambria Math" panose="02040503050406030204" charset="0"/>
                        <a:cs typeface="Cambria Math" panose="02040503050406030204" charset="0"/>
                      </a:rPr>
                      <m:t>9</m:t>
                    </m:r>
                    <m:r>
                      <a:rPr lang="en-US" altLang="ru-RU" sz="4000" i="1">
                        <a:latin typeface="Cambria Math" panose="02040503050406030204" charset="0"/>
                        <a:cs typeface="Cambria Math" panose="02040503050406030204" charset="0"/>
                      </a:rPr>
                      <m:t>г.</m:t>
                    </m:r>
                  </m:oMath>
                </a14:m>
                <a:endParaRPr lang="en-US" altLang="en-US" sz="4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Текстовое 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" y="3016250"/>
                <a:ext cx="10172700" cy="33089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3553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5" y="922020"/>
            <a:ext cx="11581765" cy="11912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-90805" y="856615"/>
            <a:ext cx="113220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№6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rcRect b="5933"/>
          <a:stretch>
            <a:fillRect/>
          </a:stretch>
        </p:blipFill>
        <p:spPr>
          <a:xfrm>
            <a:off x="457835" y="2434590"/>
            <a:ext cx="11573510" cy="413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4577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47700" y="922020"/>
            <a:ext cx="1069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4000" b="1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Добавлено 50 мл воды к 100г 30% раствора. Определить процентную концентрацию полученного раствора.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90805" y="856615"/>
            <a:ext cx="113220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№7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" y="2538095"/>
            <a:ext cx="10986135" cy="431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5601" r:id="rId4" imgW="114120" imgH="215640" progId="Equation.3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1080" y="-57150"/>
            <a:ext cx="10515600" cy="1182370"/>
          </a:xfrm>
        </p:spPr>
        <p:txBody>
          <a:bodyPr/>
          <a:lstStyle/>
          <a:p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САМОСТАЯТЕЛЬНАЯ РАБОТА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2730" y="828675"/>
            <a:ext cx="11939905" cy="5709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ru-RU" sz="32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30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чел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поступили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травмпункт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переломом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конечностей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составило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18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%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всех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обратившихся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Сколько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чел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поступило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травмпункт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</a:pPr>
            <a:endParaRPr lang="en-US" altLang="ru-RU" sz="3200" b="1" i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ru-RU" sz="32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У </a:t>
            </a:r>
            <a:r>
              <a:rPr lang="ru-RU" altLang="en-US" sz="3200" dirty="0" err="1">
                <a:latin typeface="Times New Roman" panose="02020603050405020304" charset="0"/>
                <a:cs typeface="Times New Roman" panose="02020603050405020304" charset="0"/>
              </a:rPr>
              <a:t>мед.сестры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имеется 2-х процентный раствор лекарственного препарата. Определите какое кол-во сухого </a:t>
            </a:r>
            <a:r>
              <a:rPr lang="ru-RU" altLang="en-US" sz="3200" dirty="0" err="1">
                <a:latin typeface="Times New Roman" panose="02020603050405020304" charset="0"/>
                <a:cs typeface="Times New Roman" panose="02020603050405020304" charset="0"/>
              </a:rPr>
              <a:t>в-ва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содержится в одной столовой ложке.  </a:t>
            </a:r>
          </a:p>
          <a:p>
            <a:pPr>
              <a:lnSpc>
                <a:spcPct val="90000"/>
              </a:lnSpc>
            </a:pPr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</a:pPr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ru-RU" sz="32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растворе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массой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300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содержится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15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лекарственного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препарата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Определить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концентрацию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раствора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ru-RU" sz="3200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en-US" altLang="ru-RU" sz="3200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3200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6625" r:id="rId4" imgW="114120" imgH="215640" progId="Equation.3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1080" y="-57150"/>
            <a:ext cx="10515600" cy="1182370"/>
          </a:xfrm>
        </p:spPr>
        <p:txBody>
          <a:bodyPr>
            <a:normAutofit/>
          </a:bodyPr>
          <a:lstStyle/>
          <a:p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ОТВЕТЫ НА С.Р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2730" y="828675"/>
            <a:ext cx="12459970" cy="5709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ru-RU" sz="3200" b="1" i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 sz="3200" b="1" i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ru-RU" altLang="en-US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ru-RU" altLang="en-US" sz="320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(30</a:t>
            </a:r>
            <a:r>
              <a:rPr lang="en-US" altLang="ru-RU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:1</a:t>
            </a:r>
            <a:r>
              <a:rPr lang="ru-RU" altLang="en-US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ru-RU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)*100=200 </a:t>
            </a:r>
            <a:r>
              <a:rPr lang="en-US" altLang="en-US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человек</a:t>
            </a:r>
            <a:r>
              <a:rPr lang="en-US" altLang="ru-RU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3200" u="sng"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en-US" altLang="ru-RU" sz="3200" b="1" i="1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ru-RU" sz="3200" b="1" i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ru-RU" sz="3200" u="sng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ru-RU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en-US" altLang="ru-RU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en-US" altLang="ru-RU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ru-RU" sz="3200" b="1" i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ru-RU" sz="32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ru-RU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en-US" altLang="ru-RU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ru-RU" altLang="en-US" sz="3200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30" y="1606550"/>
            <a:ext cx="8742045" cy="13804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" y="3185160"/>
            <a:ext cx="10504805" cy="3353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7649" r:id="rId4" imgW="114120" imgH="215640" progId="Equation.3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700" y="-171450"/>
            <a:ext cx="10515600" cy="1325563"/>
          </a:xfrm>
        </p:spPr>
        <p:txBody>
          <a:bodyPr/>
          <a:lstStyle/>
          <a:p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ИТОГ  </a:t>
            </a:r>
          </a:p>
        </p:txBody>
      </p:sp>
      <p:pic>
        <p:nvPicPr>
          <p:cNvPr id="6" name="Изображение 5" descr="над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745" y="3186430"/>
            <a:ext cx="3255010" cy="28803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13030" y="381635"/>
            <a:ext cx="12078970" cy="6476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ru-RU" dirty="0"/>
          </a:p>
          <a:p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Специалист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среднего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медицинского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персонала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выполнении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своих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профессиональных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обязанностей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будет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производить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различные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математические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вычисления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следовательно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правильности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проведенных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расчетов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будет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зависеть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здоровье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иногда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жизнь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пациентов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Медицинский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работник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кроме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того</a:t>
            </a:r>
            <a:endParaRPr lang="en-US" altLang="en-US" sz="3600" dirty="0">
              <a:solidFill>
                <a:srgbClr val="20202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чтоб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должен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отлично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знать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свою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специализацию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уметь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применять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математические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методы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своей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профессиональной</a:t>
            </a:r>
            <a:r>
              <a:rPr lang="ru-RU" altLang="en-US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3600" dirty="0">
                <a:solidFill>
                  <a:srgbClr val="20202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0"/>
            <a:ext cx="11798300" cy="132588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4890" b="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Проценты(%) - это сотая часть величины.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53365" y="998220"/>
            <a:ext cx="116401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b="1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Правило 1</a:t>
            </a:r>
          </a:p>
          <a:p>
            <a:r>
              <a:rPr lang="ru-RU" altLang="en-US" sz="32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Чтобы умножить проценнт данного числа, необходимо число умножить на значение процента и разделить на 100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93065" y="2889250"/>
            <a:ext cx="1132205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ПРИМЕР</a:t>
            </a:r>
            <a:r>
              <a:rPr lang="ru-RU" altLang="en-US" b="1" i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ru-RU" altLang="en-US" b="1" i="1">
                <a:solidFill>
                  <a:srgbClr val="7030A0"/>
                </a:solidFill>
              </a:rPr>
              <a:t> </a:t>
            </a:r>
            <a:r>
              <a:rPr lang="ru-RU" altLang="en-US" sz="2800" b="1" i="1">
                <a:solidFill>
                  <a:srgbClr val="202020"/>
                </a:solidFill>
              </a:rPr>
              <a:t>Определение функциональной диагностики обслуживало 40 чел-к в день. После внедрения компьютерных технологий пропуская способность отделения увеличилась на 35%. Сколько чел-к стало обслуживать отделения? 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5250" y="4669155"/>
            <a:ext cx="120973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РЕШЕНИЕ.</a:t>
            </a:r>
          </a:p>
          <a:p>
            <a:r>
              <a:rPr lang="ru-RU" altLang="en-US" sz="3200"/>
              <a:t>Процент обследуемого населения составил </a:t>
            </a:r>
            <a:r>
              <a:rPr lang="ru-RU" altLang="en-US" sz="3200" b="1" u="sng"/>
              <a:t>100%+35%=135%</a:t>
            </a:r>
          </a:p>
          <a:p>
            <a:r>
              <a:rPr lang="ru-RU" altLang="en-US" sz="3200"/>
              <a:t>Пропускная способность стала равной</a:t>
            </a:r>
            <a:r>
              <a:rPr lang="ru-RU" altLang="en-US" sz="3200" b="1"/>
              <a:t> </a:t>
            </a:r>
            <a:r>
              <a:rPr lang="ru-RU" altLang="en-US" sz="3200" b="1" u="sng"/>
              <a:t>40*135/100=</a:t>
            </a:r>
            <a:r>
              <a:rPr lang="ru-RU" altLang="en-US" sz="3200" b="1" u="sng">
                <a:solidFill>
                  <a:srgbClr val="990000"/>
                </a:solidFill>
              </a:rPr>
              <a:t>54 человека в день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" y="492125"/>
            <a:ext cx="11597640" cy="1325880"/>
          </a:xfrm>
        </p:spPr>
        <p:txBody>
          <a:bodyPr>
            <a:normAutofit fontScale="90000"/>
          </a:bodyPr>
          <a:lstStyle/>
          <a:p>
            <a:r>
              <a:rPr lang="ru-RU" altLang="en-US" sz="4445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Правило 2.</a:t>
            </a:r>
            <a:r>
              <a:rPr lang="ru-RU" altLang="en-US" sz="3555" b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3555" b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555" b="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Чтобы найти исходное число по указанному проценту необходимо данное число разделить на значения процента и умножить на 100.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08940" y="2464435"/>
            <a:ext cx="1137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 u="sng">
                <a:solidFill>
                  <a:srgbClr val="7030A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ПРИМЕР. </a:t>
            </a:r>
            <a:r>
              <a:rPr lang="ru-RU" altLang="en-US" sz="3200" b="1" i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b="1" i="1" u="sng">
                <a:solidFill>
                  <a:srgbClr val="323232"/>
                </a:solidFill>
                <a:cs typeface="+mn-lt"/>
              </a:rPr>
              <a:t>2</a:t>
            </a:r>
            <a:r>
              <a:rPr lang="ru-RU" altLang="en-US" sz="3200" b="1" i="1">
                <a:solidFill>
                  <a:srgbClr val="323232"/>
                </a:solidFill>
                <a:cs typeface="+mn-lt"/>
              </a:rPr>
              <a:t>6 чел-к поступили в травмпункт с переломом конечностей, что составило 13% всех обратившихся. Сколько чел-к поступило в травмпункт?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80" y="3461385"/>
            <a:ext cx="3233420" cy="339661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08940" y="4734560"/>
            <a:ext cx="11014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>
                <a:solidFill>
                  <a:srgbClr val="99000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РЕШЕНИЕ.</a:t>
            </a:r>
            <a:r>
              <a:rPr lang="ru-RU" altLang="en-US"/>
              <a:t> </a:t>
            </a:r>
            <a:r>
              <a:rPr lang="ru-RU" altLang="en-US" sz="4800"/>
              <a:t>(</a:t>
            </a:r>
            <a:r>
              <a:rPr lang="ru-RU" altLang="en-US" sz="4800" u="sng"/>
              <a:t>26:13)*100=200 человек</a:t>
            </a:r>
            <a:r>
              <a:rPr lang="ru-RU" altLang="en-US" sz="4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222250" y="64135"/>
            <a:ext cx="11714480" cy="220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 b="1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Правило 3.</a:t>
            </a:r>
          </a:p>
          <a:p>
            <a:pPr>
              <a:lnSpc>
                <a:spcPct val="90000"/>
              </a:lnSpc>
            </a:pPr>
            <a:r>
              <a:rPr lang="ru-RU" altLang="en-US" sz="36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Чтобы найти выражение одного числа в процентах другого необходимо первое число разделить на второе и умножить на 100.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22250" y="2393950"/>
            <a:ext cx="1184529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ПРИМЕР.</a:t>
            </a:r>
            <a:r>
              <a:rPr lang="ru-RU" altLang="en-US" sz="3200" b="1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b="1" i="1">
                <a:cs typeface="+mn-lt"/>
              </a:rPr>
              <a:t>С наступлением холодов количество больных с острыми  респираторными заболеваниями (ОРЗ)увеличивалось до 15 человек  в день, а до этого составляло около 10 человек. На сколько процентов возрасло больных с ОРЗ?  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22250" y="4270375"/>
            <a:ext cx="115316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РЕШЕНИЕ.</a:t>
            </a:r>
          </a:p>
          <a:p>
            <a:r>
              <a:rPr lang="ru-RU" altLang="en-US" sz="3200"/>
              <a:t>Найдем, на сколько человек возросло количество больных с ОРЗ:</a:t>
            </a:r>
            <a:r>
              <a:rPr lang="ru-RU" altLang="en-US" sz="3200" b="1" u="sng"/>
              <a:t> 15-10=5 человек </a:t>
            </a:r>
          </a:p>
          <a:p>
            <a:r>
              <a:rPr lang="ru-RU" altLang="en-US" sz="3200"/>
              <a:t>Найдем, какой процент это составляет от 10 человек:                 </a:t>
            </a:r>
            <a:r>
              <a:rPr lang="ru-RU" altLang="en-US" sz="3200" b="1" u="sng"/>
              <a:t>(5:10)*100=50%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193655" y="6129655"/>
            <a:ext cx="463550" cy="394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🤓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5" y="191770"/>
            <a:ext cx="10515600" cy="117284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Пропорция </a:t>
            </a:r>
            <a:r>
              <a:rPr lang="ru-RU" altLang="en-US" b="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- это два равных отношения.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39750" y="1464310"/>
            <a:ext cx="2767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600" b="1">
                <a:solidFill>
                  <a:srgbClr val="FF0000"/>
                </a:solidFill>
              </a:rPr>
              <a:t>a</a:t>
            </a:r>
            <a:r>
              <a:rPr lang="ru-RU" altLang="en-US" sz="6600" b="1">
                <a:solidFill>
                  <a:srgbClr val="FF0000"/>
                </a:solidFill>
              </a:rPr>
              <a:t>:</a:t>
            </a:r>
            <a:r>
              <a:rPr lang="en-US" altLang="ru-RU" sz="6600" b="1">
                <a:solidFill>
                  <a:srgbClr val="FF0000"/>
                </a:solidFill>
              </a:rPr>
              <a:t>b=c</a:t>
            </a:r>
            <a:r>
              <a:rPr lang="ru-RU" altLang="ru-RU" sz="6600" b="1">
                <a:solidFill>
                  <a:srgbClr val="FF0000"/>
                </a:solidFill>
              </a:rPr>
              <a:t>:</a:t>
            </a:r>
            <a:r>
              <a:rPr lang="en-US" altLang="ru-RU" sz="6600" b="1">
                <a:solidFill>
                  <a:srgbClr val="FF0000"/>
                </a:solidFill>
              </a:rPr>
              <a:t>d</a:t>
            </a:r>
            <a:r>
              <a:rPr lang="en-US" altLang="ru-RU" sz="3600" b="1"/>
              <a:t> </a:t>
            </a:r>
            <a:r>
              <a:rPr lang="en-US" altLang="ru-RU"/>
              <a:t>                      </a:t>
            </a:r>
          </a:p>
        </p:txBody>
      </p:sp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025" r:id="rId4" imgW="114120" imgH="215640" progId="Equation.3">
              <p:embed/>
            </p:oleObj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3375660" y="1372235"/>
            <a:ext cx="8992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d-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крайние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члены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b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средние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члены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</a:rPr>
              <a:t>пропорции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ru-RU" alt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21310" y="2345055"/>
            <a:ext cx="11541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 b="1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Свойство </a:t>
            </a:r>
            <a:endParaRPr lang="ru-RU" altLang="en-US"/>
          </a:p>
          <a:p>
            <a:r>
              <a:rPr lang="ru-RU" altLang="en-US" sz="28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Произведение средних членов пропорции равно произведению крайних членов попорциито есть </a:t>
            </a:r>
            <a:r>
              <a:rPr lang="en-US" altLang="en-US" sz="28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ad=bc</a:t>
            </a:r>
            <a:r>
              <a:rPr lang="ru-RU" altLang="en-US" sz="28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39750" y="3801745"/>
            <a:ext cx="4233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i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ПРИМЕР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Текстовое поле 10"/>
              <p:cNvSpPr txBox="1"/>
              <p:nvPr/>
            </p:nvSpPr>
            <p:spPr>
              <a:xfrm>
                <a:off x="4636770" y="3913505"/>
                <a:ext cx="1402080" cy="12712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num>
                      <m:den>
                        <m: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ru-RU" sz="480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altLang="ru-RU" sz="4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ru-RU" sz="4800"/>
              </a:p>
            </p:txBody>
          </p:sp>
        </mc:Choice>
        <mc:Fallback>
          <p:sp>
            <p:nvSpPr>
              <p:cNvPr id="11" name="Текстовое пол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70" y="3913505"/>
                <a:ext cx="1402080" cy="12712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Текстовое поле 11"/>
          <p:cNvSpPr txBox="1"/>
          <p:nvPr/>
        </p:nvSpPr>
        <p:spPr>
          <a:xfrm>
            <a:off x="915670" y="4338320"/>
            <a:ext cx="3980180" cy="422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ru-RU" sz="40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Дана пропорция 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153150" y="4286885"/>
            <a:ext cx="3988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найти </a:t>
            </a:r>
            <a:r>
              <a:rPr lang="en-US" altLang="en-US" sz="40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Текстовое поле 13"/>
              <p:cNvSpPr txBox="1"/>
              <p:nvPr/>
            </p:nvSpPr>
            <p:spPr>
              <a:xfrm>
                <a:off x="702945" y="4893945"/>
                <a:ext cx="9618345" cy="198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ru-RU" altLang="ru-RU" sz="3600" b="1">
                    <a:solidFill>
                      <a:srgbClr val="99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РЕШЕНИЕ.</a:t>
                </a:r>
                <a:endParaRPr lang="ru-RU" altLang="ru-RU" sz="3600" b="1">
                  <a:solidFill>
                    <a:srgbClr val="99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3600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ru-RU" sz="3600" b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ru-RU" sz="36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36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</m:t>
                        </m:r>
                        <m:r>
                          <a:rPr lang="en-US" altLang="ru-RU" sz="36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  <m:r>
                          <a:rPr lang="en-US" altLang="ru-RU" sz="36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num>
                      <m:den>
                        <m:r>
                          <a:rPr lang="en-US" altLang="ru-RU" sz="36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3600" b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=</a:t>
                </a:r>
                <a:r>
                  <a:rPr lang="en-US" altLang="ru-RU" sz="3600" b="1" u="sng">
                    <a:solidFill>
                      <a:schemeClr val="tx1"/>
                    </a:solidFill>
                    <a:highlight>
                      <a:srgbClr val="C0C0C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8</a:t>
                </a:r>
                <a:r>
                  <a:rPr lang="ru-RU" altLang="ru-RU" sz="3600" b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/>
                </a:r>
                <a:endParaRPr lang="ru-RU" altLang="ru-RU" sz="36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endParaRPr lang="ru-RU" altLang="ru-RU" sz="36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Текстовое пол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" y="4893945"/>
                <a:ext cx="9618345" cy="19881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3512820"/>
            <a:ext cx="3371850" cy="334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8433" r:id="rId4" imgW="114120" imgH="215640" progId="Equation.3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070" y="67310"/>
            <a:ext cx="12696190" cy="1325880"/>
          </a:xfrm>
        </p:spPr>
        <p:txBody>
          <a:bodyPr>
            <a:normAutofit/>
          </a:bodyPr>
          <a:lstStyle/>
          <a:p>
            <a:r>
              <a:rPr lang="ru-RU" altLang="ru-RU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РАСЧЕТ ПРОЦЕНТНОЙ КОНЦЕНТРАЦИИ РАСТВОРОВ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492885"/>
            <a:ext cx="11483975" cy="1233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en-US" sz="3600" b="1" i="1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Процентная концентрация </a:t>
            </a:r>
            <a:r>
              <a:rPr lang="ru-RU" altLang="en-US" sz="3600"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- отношение массы растворенного вещества к массе раствора, умноженное на 100.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Текстовое поле 4"/>
              <p:cNvSpPr txBox="1"/>
              <p:nvPr/>
            </p:nvSpPr>
            <p:spPr>
              <a:xfrm>
                <a:off x="1657350" y="2508250"/>
                <a:ext cx="3533775" cy="121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600" i="1">
                          <a:latin typeface="Cambria Math" panose="02040503050406030204" charset="0"/>
                          <a:cs typeface="Cambria Math" panose="02040503050406030204" charset="0"/>
                        </a:rPr>
                        <m:t>∁=</m:t>
                      </m:r>
                      <m:f>
                        <m:fPr>
                          <m:ctrlP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в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ва</m:t>
                          </m:r>
                        </m:num>
                        <m:den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р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ru-RU" sz="3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ра</m:t>
                          </m:r>
                        </m:den>
                      </m:f>
                    </m:oMath>
                  </m:oMathPara>
                </a14:m>
                <a:endParaRPr lang="ru-RU" altLang="en-US" sz="3600"/>
              </a:p>
            </p:txBody>
          </p:sp>
        </mc:Choice>
        <mc:Fallback>
          <p:sp>
            <p:nvSpPr>
              <p:cNvPr id="5" name="Текстовое 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2508250"/>
                <a:ext cx="3533775" cy="12172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Текстовое поле 7"/>
              <p:cNvSpPr txBox="1"/>
              <p:nvPr/>
            </p:nvSpPr>
            <p:spPr>
              <a:xfrm>
                <a:off x="4786884" y="2825686"/>
                <a:ext cx="182308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600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ru-RU" sz="3600" i="1">
                          <a:latin typeface="Cambria Math" panose="02040503050406030204" charset="0"/>
                          <a:cs typeface="Cambria Math" panose="02040503050406030204" charset="0"/>
                        </a:rPr>
                        <m:t>100</m:t>
                      </m:r>
                      <m:r>
                        <a:rPr lang="en-US" altLang="ru-RU" sz="3600" i="1">
                          <a:latin typeface="Cambria Math" panose="02040503050406030204" charset="0"/>
                          <a:cs typeface="Cambria Math" panose="02040503050406030204" charset="0"/>
                        </a:rPr>
                        <m:t>%</m:t>
                      </m:r>
                    </m:oMath>
                  </m:oMathPara>
                </a14:m>
                <a:endParaRPr lang="ru-RU" altLang="en-US" sz="3600"/>
              </a:p>
            </p:txBody>
          </p:sp>
        </mc:Choice>
        <mc:Fallback>
          <p:sp>
            <p:nvSpPr>
              <p:cNvPr id="8" name="Текстовое пол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84" y="2825686"/>
                <a:ext cx="1823085" cy="645160"/>
              </a:xfrm>
              <a:prstGeom prst="rect">
                <a:avLst/>
              </a:prstGeom>
              <a:blipFill rotWithShape="1">
                <a:blip r:embed="rId6"/>
                <a:stretch>
                  <a:fillRect l="-14" t="-89" r="14" b="89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екстовое поле 1"/>
          <p:cNvSpPr txBox="1"/>
          <p:nvPr/>
        </p:nvSpPr>
        <p:spPr>
          <a:xfrm>
            <a:off x="179070" y="3570605"/>
            <a:ext cx="11388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i="1">
                <a:solidFill>
                  <a:srgbClr val="7030A0"/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ПРИМЕР.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Сколько граммов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NaCl 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и какой объем воды надо взять для приготовления 200г 0,9% раствора?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Текстовое поле 5"/>
              <p:cNvSpPr txBox="1"/>
              <p:nvPr/>
            </p:nvSpPr>
            <p:spPr>
              <a:xfrm>
                <a:off x="1087755" y="4293870"/>
                <a:ext cx="9666605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ru-RU" altLang="en-US" sz="2800" b="1" i="1">
                    <a:solidFill>
                      <a:srgbClr val="990000"/>
                    </a:solidFill>
                    <a:highlight>
                      <a:srgbClr val="C0C0C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РЕШЕНИЕ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solidFill>
                          <a:srgbClr val="990000"/>
                        </a:solidFill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. </m:t>
                    </m:r>
                    <m:r>
                      <a:rPr lang="en-US" altLang="ru-RU" sz="2800" b="1">
                        <a:solidFill>
                          <a:srgbClr val="202020"/>
                        </a:solidFill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/>
                    </m:r>
                    <m:r>
                      <a:rPr lang="en-US" altLang="ru-RU" sz="2800" b="1">
                        <a:solidFill>
                          <a:srgbClr val="20202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𝟏</m:t>
                    </m:r>
                    <m:r>
                      <a:rPr lang="en-US" altLang="ru-RU" sz="2800" b="1">
                        <a:solidFill>
                          <a:srgbClr val="20202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ru-RU" sz="2800" b="1">
                        <a:solidFill>
                          <a:srgbClr val="20202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∁=</m:t>
                    </m:r>
                    <m:f>
                      <m:fPr>
                        <m:ctrlPr>
                          <a:rPr lang="en-US" altLang="ru-RU" sz="2800" b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2800" b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𝐦𝐍𝐚𝐂𝐥</m:t>
                        </m:r>
                      </m:num>
                      <m:den>
                        <m:r>
                          <a:rPr lang="en-US" altLang="ru-RU" sz="2800" b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𝐦𝐍𝐚𝐂𝐥</m:t>
                        </m:r>
                        <m:r>
                          <a:rPr lang="en-US" altLang="ru-RU" sz="2800" b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ru-RU" sz="2800" b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𝐦𝐇𝟐𝐎</m:t>
                        </m:r>
                      </m:den>
                    </m:f>
                    <m:r>
                      <a:rPr lang="en-US" altLang="ru-RU" sz="2800" b="1">
                        <a:solidFill>
                          <a:srgbClr val="20202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ru-RU" sz="2800" b="1">
                        <a:solidFill>
                          <a:srgbClr val="20202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𝟏𝟎𝟎</m:t>
                    </m:r>
                  </m:oMath>
                </a14:m>
                <a:r>
                  <a:rPr lang="en-US" altLang="ru-RU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%</a:t>
                </a:r>
                <a:r>
                  <a:rPr lang="ru-RU" altLang="ru-RU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;</a:t>
                </a:r>
                <a:endParaRPr lang="ru-RU" altLang="ru-RU" sz="2800" b="1">
                  <a:solidFill>
                    <a:srgbClr val="20202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ru-RU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                    2)</a:t>
                </a:r>
                <a:r>
                  <a:rPr lang="en-US" altLang="ru-RU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m</a:t>
                </a:r>
                <a:r>
                  <a:rPr lang="ru-RU" altLang="en-US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/>
                </a:r>
                <a:r>
                  <a:rPr lang="ru-RU" altLang="ru-RU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в-ва=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∁×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𝒎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р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ра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𝟏𝟎𝟎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ru-RU" altLang="en-US" sz="2800" b="1">
                    <a:solidFill>
                      <a:srgbClr val="20202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𝟗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𝟐𝟎𝟎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20202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altLang="en-US" sz="2800" b="1">
                    <a:solidFill>
                      <a:srgbClr val="20202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=1,8г;</a:t>
                </a:r>
                <a:endParaRPr lang="ru-RU" altLang="en-US" sz="2800" b="1">
                  <a:solidFill>
                    <a:srgbClr val="20202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ru-RU" altLang="en-US" sz="2800" b="1">
                    <a:solidFill>
                      <a:srgbClr val="20202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/>
                </a:r>
                <a:r>
                  <a:rPr lang="ru-RU" altLang="en-US" sz="2800" b="1">
                    <a:solidFill>
                      <a:srgbClr val="20202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3)</a:t>
                </a:r>
                <a:r>
                  <a:rPr lang="ru-RU" altLang="en-US" sz="2800" b="1">
                    <a:solidFill>
                      <a:srgbClr val="20202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/>
                </a:r>
                <a:r>
                  <a:rPr lang="en-US" altLang="en-US" sz="2800" b="1">
                    <a:solidFill>
                      <a:srgbClr val="202020"/>
                    </a:solidFill>
                    <a:highlight>
                      <a:srgbClr val="C0C0C0"/>
                    </a:highlight>
                    <a:latin typeface="Cambria Math" panose="02040503050406030204" charset="0"/>
                    <a:cs typeface="Cambria Math" panose="02040503050406030204" charset="0"/>
                  </a:rPr>
                  <a:t>m </a:t>
                </a:r>
                <a:r>
                  <a:rPr lang="ru-RU" altLang="en-US" sz="2800" b="1">
                    <a:solidFill>
                      <a:srgbClr val="202020"/>
                    </a:solidFill>
                    <a:highlight>
                      <a:srgbClr val="C0C0C0"/>
                    </a:highlight>
                    <a:latin typeface="Cambria Math" panose="02040503050406030204" charset="0"/>
                    <a:cs typeface="Cambria Math" panose="02040503050406030204" charset="0"/>
                  </a:rPr>
                  <a:t>р-ра=200г, </a:t>
                </a:r>
                <a:r>
                  <a:rPr lang="en-US" altLang="ru-RU" sz="2800" b="1">
                    <a:solidFill>
                      <a:srgbClr val="202020"/>
                    </a:solidFill>
                    <a:highlight>
                      <a:srgbClr val="C0C0C0"/>
                    </a:highlight>
                    <a:latin typeface="Cambria Math" panose="02040503050406030204" charset="0"/>
                    <a:cs typeface="Cambria Math" panose="02040503050406030204" charset="0"/>
                  </a:rPr>
                  <a:t/>
                </a:r>
                <a:r>
                  <a:rPr lang="en-US" altLang="en-US" sz="2800" b="1">
                    <a:solidFill>
                      <a:srgbClr val="202020"/>
                    </a:solidFill>
                    <a:highlight>
                      <a:srgbClr val="C0C0C0"/>
                    </a:highlight>
                    <a:latin typeface="Cambria Math" panose="02040503050406030204" charset="0"/>
                    <a:cs typeface="Cambria Math" panose="02040503050406030204" charset="0"/>
                  </a:rPr>
                  <a:t>mH2O=200-1</a:t>
                </a:r>
                <a:r>
                  <a:rPr lang="ru-RU" altLang="en-US" sz="2800" b="1">
                    <a:solidFill>
                      <a:srgbClr val="202020"/>
                    </a:solidFill>
                    <a:highlight>
                      <a:srgbClr val="C0C0C0"/>
                    </a:highlight>
                    <a:latin typeface="Cambria Math" panose="02040503050406030204" charset="0"/>
                    <a:cs typeface="Cambria Math" panose="02040503050406030204" charset="0"/>
                  </a:rPr>
                  <a:t>,8=198,2г</a:t>
                </a:r>
                <a:endParaRPr lang="ru-RU" altLang="en-US" sz="2800" b="1">
                  <a:solidFill>
                    <a:srgbClr val="202020"/>
                  </a:solidFill>
                  <a:highlight>
                    <a:srgbClr val="C0C0C0"/>
                  </a:highlight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Текстовое пол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55" y="4293870"/>
                <a:ext cx="9666605" cy="1769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Текстовое поле 8"/>
              <p:cNvSpPr txBox="1"/>
              <p:nvPr/>
            </p:nvSpPr>
            <p:spPr>
              <a:xfrm>
                <a:off x="335280" y="5957570"/>
                <a:ext cx="10257790" cy="7283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ru-RU" altLang="en-US" sz="2400" b="1">
                    <a:highlight>
                      <a:srgbClr val="C0C0C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Плотность воды</a:t>
                </a:r>
                <a:r>
                  <a:rPr lang="ru-RU" altLang="en-US" sz="2400">
                    <a:highlight>
                      <a:srgbClr val="C0C0C0"/>
                    </a:highlight>
                  </a:rPr>
                  <a:t/>
                </a:r>
                <a14:m>
                  <m:oMath xmlns:m="http://schemas.openxmlformats.org/officeDocument/2006/math"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𝑂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г/мл. 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 тогда 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ru-RU" sz="2400" i="1">
                            <a:highlight>
                              <a:srgbClr val="C0C0C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ru-RU" sz="2400" i="1">
                            <a:highlight>
                              <a:srgbClr val="C0C0C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198</m:t>
                        </m:r>
                        <m:r>
                          <a:rPr lang="en-US" altLang="ru-RU" sz="2400" i="1">
                            <a:highlight>
                              <a:srgbClr val="C0C0C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ru-RU" sz="2400" i="1">
                            <a:highlight>
                              <a:srgbClr val="C0C0C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num>
                      <m:den>
                        <m:r>
                          <a:rPr lang="en-US" altLang="ru-RU" sz="2400" i="1">
                            <a:highlight>
                              <a:srgbClr val="C0C0C0"/>
                            </a:highlight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den>
                    </m:f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198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ru-RU" sz="2400" i="1">
                        <a:highlight>
                          <a:srgbClr val="C0C0C0"/>
                        </a:highlight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мл</m:t>
                    </m:r>
                  </m:oMath>
                </a14:m>
                <a:endParaRPr lang="en-US" altLang="ru-RU" sz="2400" i="1">
                  <a:highlight>
                    <a:srgbClr val="C0C0C0"/>
                  </a:highlight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Текстовое пол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5957570"/>
                <a:ext cx="10257790" cy="7283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/>
      <p:bldP spid="9" grpId="0" animBg="1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9457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 r="1918" b="9489"/>
          <a:stretch>
            <a:fillRect/>
          </a:stretch>
        </p:blipFill>
        <p:spPr>
          <a:xfrm>
            <a:off x="672465" y="856615"/>
            <a:ext cx="11519535" cy="202628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-90805" y="856615"/>
            <a:ext cx="113220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№1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515" y="2437765"/>
            <a:ext cx="7252970" cy="432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0481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" y="922020"/>
            <a:ext cx="11436350" cy="165798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-90805" y="856615"/>
            <a:ext cx="113220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№2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220" y="2333625"/>
            <a:ext cx="6151245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21505" r:id="rId4" imgW="114120" imgH="215640" progId="Equation.3">
              <p:embed/>
            </p:oleObj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0" y="0"/>
            <a:ext cx="860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 b="1" i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charset="0"/>
                <a:cs typeface="Times New Roman" panose="02020603050405020304" charset="0"/>
              </a:rPr>
              <a:t>РЕШЕНИЕ ЗАДАЧ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922020"/>
            <a:ext cx="11666855" cy="137096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0" y="856615"/>
            <a:ext cx="113220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№3 </a:t>
            </a:r>
            <a:endParaRPr lang="en-US" altLang="ru-RU" sz="3200">
              <a:solidFill>
                <a:srgbClr val="202020"/>
              </a:solidFill>
              <a:highlight>
                <a:srgbClr val="C0C0C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" y="2389505"/>
            <a:ext cx="10854055" cy="10287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rcRect b="4931"/>
          <a:stretch>
            <a:fillRect/>
          </a:stretch>
        </p:blipFill>
        <p:spPr>
          <a:xfrm>
            <a:off x="360045" y="3698875"/>
            <a:ext cx="11744960" cy="10896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525" y="4950460"/>
            <a:ext cx="11665585" cy="113919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-53975" y="3698875"/>
            <a:ext cx="1063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505</Words>
  <Application>WPS Presentation</Application>
  <PresentationFormat>Произвольный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Microsoft Equation 3.0</vt:lpstr>
      <vt:lpstr>Применение математических методов в профессиональной деятельности среднего медицинского персонала </vt:lpstr>
      <vt:lpstr>Проценты(%) - это сотая часть величины.</vt:lpstr>
      <vt:lpstr>Правило 2. Чтобы найти исходное число по указанному проценту необходимо данное число разделить на значения процента и умножить на 100.</vt:lpstr>
      <vt:lpstr>Слайд 4</vt:lpstr>
      <vt:lpstr>Пропорция - это два равных отношения.</vt:lpstr>
      <vt:lpstr>РАСЧЕТ ПРОЦЕНТНОЙ КОНЦЕНТРАЦИИ РАСТВОРОВ </vt:lpstr>
      <vt:lpstr>Слайд 7</vt:lpstr>
      <vt:lpstr>Слайд 8</vt:lpstr>
      <vt:lpstr>Слайд 9</vt:lpstr>
      <vt:lpstr>Слайд 10</vt:lpstr>
      <vt:lpstr>Слайд 11</vt:lpstr>
      <vt:lpstr>Слайд 12</vt:lpstr>
      <vt:lpstr>САМОСТАЯТЕЛЬНАЯ РАБОТА </vt:lpstr>
      <vt:lpstr>ОТВЕТЫ НА С.Р</vt:lpstr>
      <vt:lpstr>ИТОГ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10</cp:revision>
  <dcterms:created xsi:type="dcterms:W3CDTF">2025-06-16T13:57:00Z</dcterms:created>
  <dcterms:modified xsi:type="dcterms:W3CDTF">2025-06-20T05:48:05Z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DF1190C2EC964465B1275291B1C2B7DA_12</vt:lpwstr>
  </property>
</Properties>
</file>