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2" r:id="rId1"/>
  </p:sldMasterIdLst>
  <p:notesMasterIdLst>
    <p:notesMasterId r:id="rId16"/>
  </p:notesMasterIdLst>
  <p:sldIdLst>
    <p:sldId id="256" r:id="rId2"/>
    <p:sldId id="287" r:id="rId3"/>
    <p:sldId id="258" r:id="rId4"/>
    <p:sldId id="280" r:id="rId5"/>
    <p:sldId id="259" r:id="rId6"/>
    <p:sldId id="281" r:id="rId7"/>
    <p:sldId id="276" r:id="rId8"/>
    <p:sldId id="261" r:id="rId9"/>
    <p:sldId id="291" r:id="rId10"/>
    <p:sldId id="275" r:id="rId11"/>
    <p:sldId id="262" r:id="rId12"/>
    <p:sldId id="292" r:id="rId13"/>
    <p:sldId id="269" r:id="rId14"/>
    <p:sldId id="288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906" autoAdjust="0"/>
    <p:restoredTop sz="94660"/>
  </p:normalViewPr>
  <p:slideViewPr>
    <p:cSldViewPr snapToGrid="0">
      <p:cViewPr varScale="1">
        <p:scale>
          <a:sx n="76" d="100"/>
          <a:sy n="76" d="100"/>
        </p:scale>
        <p:origin x="-96" y="-7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14"/>
    </p:cViewPr>
  </p:sorterViewPr>
  <p:notesViewPr>
    <p:cSldViewPr snapToGrid="0">
      <p:cViewPr varScale="1">
        <p:scale>
          <a:sx n="64" d="100"/>
          <a:sy n="64" d="100"/>
        </p:scale>
        <p:origin x="3192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33E637-4479-44FF-BD58-8C791DC514EA}" type="datetimeFigureOut">
              <a:rPr lang="ru-RU" smtClean="0"/>
              <a:pPr/>
              <a:t>28.02.2025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6C99DA-DA27-475B-9B07-E5B5EAE17DA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445918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4B3C9-07A7-47FD-898D-60DCF646A1C3}" type="datetimeFigureOut">
              <a:rPr lang="ru-RU" smtClean="0"/>
              <a:pPr/>
              <a:t>28.02.2025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61717-A51C-441E-9C48-12550DBE0C8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9773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4B3C9-07A7-47FD-898D-60DCF646A1C3}" type="datetimeFigureOut">
              <a:rPr lang="ru-RU" smtClean="0"/>
              <a:pPr/>
              <a:t>28.02.2025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61717-A51C-441E-9C48-12550DBE0C8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37725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4B3C9-07A7-47FD-898D-60DCF646A1C3}" type="datetimeFigureOut">
              <a:rPr lang="ru-RU" smtClean="0"/>
              <a:pPr/>
              <a:t>28.02.2025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61717-A51C-441E-9C48-12550DBE0C8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Times New Roman" panose="02020603050405020304" pitchFamily="18" charset="0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30159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4B3C9-07A7-47FD-898D-60DCF646A1C3}" type="datetimeFigureOut">
              <a:rPr lang="ru-RU" smtClean="0"/>
              <a:pPr/>
              <a:t>28.02.2025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61717-A51C-441E-9C48-12550DBE0C8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9099516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4B3C9-07A7-47FD-898D-60DCF646A1C3}" type="datetimeFigureOut">
              <a:rPr lang="ru-RU" smtClean="0"/>
              <a:pPr/>
              <a:t>28.02.2025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61717-A51C-441E-9C48-12550DBE0C8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Times New Roman" panose="02020603050405020304" pitchFamily="18" charset="0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Times New Roman" panose="02020603050405020304" pitchFamily="18" charset="0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8646325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4B3C9-07A7-47FD-898D-60DCF646A1C3}" type="datetimeFigureOut">
              <a:rPr lang="ru-RU" smtClean="0"/>
              <a:pPr/>
              <a:t>28.02.2025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61717-A51C-441E-9C48-12550DBE0C8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710157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4B3C9-07A7-47FD-898D-60DCF646A1C3}" type="datetimeFigureOut">
              <a:rPr lang="ru-RU" smtClean="0"/>
              <a:pPr/>
              <a:t>28.02.2025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61717-A51C-441E-9C48-12550DBE0C8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433666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4B3C9-07A7-47FD-898D-60DCF646A1C3}" type="datetimeFigureOut">
              <a:rPr lang="ru-RU" smtClean="0"/>
              <a:pPr/>
              <a:t>28.02.2025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61717-A51C-441E-9C48-12550DBE0C8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891136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4B3C9-07A7-47FD-898D-60DCF646A1C3}" type="datetimeFigureOut">
              <a:rPr lang="ru-RU" smtClean="0"/>
              <a:pPr/>
              <a:t>28.02.2025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61717-A51C-441E-9C48-12550DBE0C8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25655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4B3C9-07A7-47FD-898D-60DCF646A1C3}" type="datetimeFigureOut">
              <a:rPr lang="ru-RU" smtClean="0"/>
              <a:pPr/>
              <a:t>28.02.2025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61717-A51C-441E-9C48-12550DBE0C8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11760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4B3C9-07A7-47FD-898D-60DCF646A1C3}" type="datetimeFigureOut">
              <a:rPr lang="ru-RU" smtClean="0"/>
              <a:pPr/>
              <a:t>28.02.2025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61717-A51C-441E-9C48-12550DBE0C8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962995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4B3C9-07A7-47FD-898D-60DCF646A1C3}" type="datetimeFigureOut">
              <a:rPr lang="ru-RU" smtClean="0"/>
              <a:pPr/>
              <a:t>28.02.2025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61717-A51C-441E-9C48-12550DBE0C8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37868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4B3C9-07A7-47FD-898D-60DCF646A1C3}" type="datetimeFigureOut">
              <a:rPr lang="ru-RU" smtClean="0"/>
              <a:pPr/>
              <a:t>28.02.2025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61717-A51C-441E-9C48-12550DBE0C8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7413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4B3C9-07A7-47FD-898D-60DCF646A1C3}" type="datetimeFigureOut">
              <a:rPr lang="ru-RU" smtClean="0"/>
              <a:pPr/>
              <a:t>28.02.2025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61717-A51C-441E-9C48-12550DBE0C8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83092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4B3C9-07A7-47FD-898D-60DCF646A1C3}" type="datetimeFigureOut">
              <a:rPr lang="ru-RU" smtClean="0"/>
              <a:pPr/>
              <a:t>28.02.2025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61717-A51C-441E-9C48-12550DBE0C8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42484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4B3C9-07A7-47FD-898D-60DCF646A1C3}" type="datetimeFigureOut">
              <a:rPr lang="ru-RU" smtClean="0"/>
              <a:pPr/>
              <a:t>28.02.2025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61717-A51C-441E-9C48-12550DBE0C8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048246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54B3C9-07A7-47FD-898D-60DCF646A1C3}" type="datetimeFigureOut">
              <a:rPr lang="ru-RU" smtClean="0"/>
              <a:pPr/>
              <a:t>28.02.2025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0461717-A51C-441E-9C48-12550DBE0C8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55405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  <p:sldLayoutId id="2147483765" r:id="rId13"/>
    <p:sldLayoutId id="2147483766" r:id="rId14"/>
    <p:sldLayoutId id="2147483767" r:id="rId15"/>
    <p:sldLayoutId id="214748376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167" y="-836329"/>
            <a:ext cx="12213167" cy="9159875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402916" y="2818355"/>
            <a:ext cx="9394520" cy="219205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 </a:t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 </a:t>
            </a:r>
            <a:r>
              <a:rPr lang="ru-RU" sz="3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«Секреты успешной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адаптации</a:t>
            </a:r>
            <a:b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2-3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</a:t>
            </a:r>
            <a:b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дошкольной</a:t>
            </a:r>
            <a:b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образовательной организации»</a:t>
            </a:r>
            <a:r>
              <a:rPr lang="ru-RU" sz="3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>
            <a:normAutofit fontScale="25000" lnSpcReduction="20000"/>
          </a:bodyPr>
          <a:lstStyle/>
          <a:p>
            <a:pPr algn="r"/>
            <a:endParaRPr lang="ru-RU" sz="72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72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72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72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7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72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800" dirty="0">
                <a:solidFill>
                  <a:schemeClr val="accent2">
                    <a:lumMod val="50000"/>
                  </a:schemeClr>
                </a:solidFill>
              </a:rPr>
              <a:t>Рыбное 2022</a:t>
            </a:r>
            <a:br>
              <a:rPr lang="ru-RU" sz="8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7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72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244241" y="-1"/>
            <a:ext cx="69769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Муниципальное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дошкольное образовательное учреждение «Детский сад № 1 «Ромашка»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192023" y="3908121"/>
            <a:ext cx="377033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Подготовила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воспитатель гр. «Цыплята» Голованова О.В.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45907" y="5498926"/>
            <a:ext cx="35573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Малоярославец, 2025г.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0017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50294"/>
            <a:ext cx="12277725" cy="92082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55102" y="-438411"/>
            <a:ext cx="7916450" cy="1027134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Режимные моменты 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8029" y="1921369"/>
            <a:ext cx="2423373" cy="2702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8364" y="1427541"/>
            <a:ext cx="2686419" cy="2780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62369" y="1390389"/>
            <a:ext cx="2198173" cy="3055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1014608" y="1315233"/>
            <a:ext cx="1778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Моем руки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72833" y="3782860"/>
            <a:ext cx="25803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Прием пищи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006215" y="764088"/>
            <a:ext cx="20041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Дневной сон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3226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99014"/>
            <a:ext cx="12309040" cy="9231780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6143" y="926926"/>
            <a:ext cx="3142277" cy="2362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284209"/>
            <a:ext cx="3231603" cy="3137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 descr="C:\Users\USER\Desktop\ФОТО СЕМИНАРА\IMG-20250227-WA002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655485" y="811066"/>
            <a:ext cx="3373260" cy="3174039"/>
          </a:xfrm>
          <a:prstGeom prst="rect">
            <a:avLst/>
          </a:prstGeom>
          <a:noFill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89537" y="3620022"/>
            <a:ext cx="4703610" cy="2774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95813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86306"/>
            <a:ext cx="12211050" cy="9158289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06" y="1791222"/>
            <a:ext cx="11135639" cy="3745282"/>
          </a:xfrm>
        </p:spPr>
      </p:pic>
      <p:sp>
        <p:nvSpPr>
          <p:cNvPr id="5" name="Прямоугольник 4"/>
          <p:cNvSpPr/>
          <p:nvPr/>
        </p:nvSpPr>
        <p:spPr>
          <a:xfrm>
            <a:off x="457200" y="3613255"/>
            <a:ext cx="1139613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«Вокруг себя обернись</a:t>
            </a:r>
          </a:p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в детишек превратись»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42367" y="200416"/>
            <a:ext cx="71398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Волшебство</a:t>
            </a:r>
            <a:endParaRPr lang="ru-RU" sz="66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9105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28645"/>
            <a:ext cx="12217400" cy="916305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789141" y="350728"/>
            <a:ext cx="7227517" cy="471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</a:t>
            </a:r>
            <a:r>
              <a:rPr lang="ru-RU" sz="5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уменьшается 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эмоциональная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напряженность;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развиваются 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коммуникативные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навыки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                               </a:t>
            </a:r>
          </a:p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пространственная ориентация;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развивается 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мелкая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моторика;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формируются 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социальные навыки.</a:t>
            </a:r>
          </a:p>
          <a:p>
            <a:pPr algn="just">
              <a:lnSpc>
                <a:spcPts val="1650"/>
              </a:lnSpc>
              <a:spcAft>
                <a:spcPts val="0"/>
              </a:spcAft>
            </a:pP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C:\Users\USER\Desktop\ФОТО СЕМИНАРА\IMG-20250227-WA009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38982" y="1064712"/>
            <a:ext cx="2841332" cy="34845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29975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71599"/>
            <a:ext cx="12192000" cy="9144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7759" y="350729"/>
            <a:ext cx="8868427" cy="1753643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Взаимное сотрудничество – </a:t>
            </a:r>
            <a:b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залог успеха!!!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8F4CF8B6-52A8-B8EB-7994-9CAC2EF294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215" y="2339989"/>
            <a:ext cx="7215742" cy="402071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5675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00289"/>
            <a:ext cx="12211050" cy="9158289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9466" y="1388292"/>
            <a:ext cx="12581466" cy="4724641"/>
          </a:xfrm>
        </p:spPr>
      </p:pic>
      <p:sp>
        <p:nvSpPr>
          <p:cNvPr id="5" name="Прямоугольник 4"/>
          <p:cNvSpPr/>
          <p:nvPr/>
        </p:nvSpPr>
        <p:spPr>
          <a:xfrm>
            <a:off x="457200" y="3613255"/>
            <a:ext cx="1139613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распространение педагогического опыта работы </a:t>
            </a:r>
            <a:endParaRPr lang="ru-RU" sz="3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детьми 2 – 3 лет в адаптационный период к дошкольному образовательному учреждению</a:t>
            </a:r>
            <a:endParaRPr lang="ru-RU" sz="3400" dirty="0"/>
          </a:p>
        </p:txBody>
      </p:sp>
    </p:spTree>
    <p:extLst>
      <p:ext uri="{BB962C8B-B14F-4D97-AF65-F5344CB8AC3E}">
        <p14:creationId xmlns="" xmlns:p14="http://schemas.microsoft.com/office/powerpoint/2010/main" val="129105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572" y="-1281638"/>
            <a:ext cx="12322572" cy="924192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09" y="0"/>
            <a:ext cx="10312782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75574" y="-275573"/>
            <a:ext cx="11173216" cy="6762098"/>
          </a:xfrm>
        </p:spPr>
        <p:txBody>
          <a:bodyPr>
            <a:normAutofit fontScale="90000"/>
          </a:bodyPr>
          <a:lstStyle/>
          <a:p>
            <a:pPr marL="342900" indent="-342900"/>
            <a:r>
              <a:rPr lang="ru-RU" sz="2400" b="1" dirty="0" smtClean="0">
                <a:solidFill>
                  <a:schemeClr val="tx1"/>
                </a:solidFill>
              </a:rPr>
              <a:t>                                                 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b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r>
              <a:rPr lang="ru-RU" sz="4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Ломается привычный стереотип жизни.</a:t>
            </a:r>
            <a:b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Разлука с матерью порождает ощущение</a:t>
            </a:r>
            <a:b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тревоги, неуверенности, незащищенности.</a:t>
            </a:r>
            <a:b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ребёнка сохраняется стойкий отрицательный</a:t>
            </a:r>
            <a:b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эмоциональный настрой.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/>
              <a:t> 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72541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10713"/>
            <a:ext cx="12458700" cy="7982069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36700" y="400833"/>
            <a:ext cx="9890123" cy="6197761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Times New Roman" pitchFamily="18" charset="0"/>
              </a:rPr>
              <a:t> А</a:t>
            </a:r>
            <a:br>
              <a:rPr lang="ru-RU" sz="4800" b="1" dirty="0" smtClean="0">
                <a:solidFill>
                  <a:schemeClr val="accent2">
                    <a:lumMod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Times New Roman" pitchFamily="18" charset="0"/>
              </a:rPr>
            </a:br>
            <a:r>
              <a:rPr lang="ru-RU" sz="4800" b="1" dirty="0">
                <a:solidFill>
                  <a:schemeClr val="accent2">
                    <a:lumMod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Times New Roman" pitchFamily="18" charset="0"/>
              </a:rPr>
              <a:t> 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Times New Roman" pitchFamily="18" charset="0"/>
              </a:rPr>
              <a:t>   Д</a:t>
            </a:r>
            <a:br>
              <a:rPr lang="ru-RU" sz="4800" b="1" dirty="0" smtClean="0">
                <a:solidFill>
                  <a:schemeClr val="accent2">
                    <a:lumMod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Times New Roman" pitchFamily="18" charset="0"/>
              </a:rPr>
            </a:br>
            <a:r>
              <a:rPr lang="ru-RU" sz="4800" b="1" dirty="0">
                <a:solidFill>
                  <a:schemeClr val="accent2">
                    <a:lumMod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Times New Roman" pitchFamily="18" charset="0"/>
              </a:rPr>
              <a:t> 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Times New Roman" pitchFamily="18" charset="0"/>
              </a:rPr>
              <a:t>      А</a:t>
            </a:r>
            <a:br>
              <a:rPr lang="ru-RU" sz="4800" b="1" dirty="0" smtClean="0">
                <a:solidFill>
                  <a:schemeClr val="accent2">
                    <a:lumMod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Times New Roman" pitchFamily="18" charset="0"/>
              </a:rPr>
            </a:br>
            <a:r>
              <a:rPr lang="ru-RU" sz="4800" b="1" dirty="0">
                <a:solidFill>
                  <a:schemeClr val="accent2">
                    <a:lumMod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Times New Roman" pitchFamily="18" charset="0"/>
              </a:rPr>
              <a:t> 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Times New Roman" pitchFamily="18" charset="0"/>
              </a:rPr>
              <a:t>         П</a:t>
            </a:r>
            <a:br>
              <a:rPr lang="ru-RU" sz="4800" b="1" dirty="0" smtClean="0">
                <a:solidFill>
                  <a:schemeClr val="accent2">
                    <a:lumMod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Times New Roman" pitchFamily="18" charset="0"/>
              </a:rPr>
            </a:br>
            <a:r>
              <a:rPr lang="ru-RU" sz="4800" b="1" dirty="0">
                <a:solidFill>
                  <a:schemeClr val="accent2">
                    <a:lumMod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Times New Roman" pitchFamily="18" charset="0"/>
              </a:rPr>
              <a:t> 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Times New Roman" pitchFamily="18" charset="0"/>
              </a:rPr>
              <a:t>            Т</a:t>
            </a:r>
            <a:br>
              <a:rPr lang="ru-RU" sz="4800" b="1" dirty="0" smtClean="0">
                <a:solidFill>
                  <a:schemeClr val="accent2">
                    <a:lumMod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Times New Roman" pitchFamily="18" charset="0"/>
              </a:rPr>
            </a:br>
            <a:r>
              <a:rPr lang="ru-RU" sz="4800" b="1" dirty="0">
                <a:solidFill>
                  <a:schemeClr val="accent2">
                    <a:lumMod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Times New Roman" pitchFamily="18" charset="0"/>
              </a:rPr>
              <a:t> 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Times New Roman" pitchFamily="18" charset="0"/>
              </a:rPr>
              <a:t>              А</a:t>
            </a:r>
            <a:br>
              <a:rPr lang="ru-RU" sz="4800" b="1" dirty="0" smtClean="0">
                <a:solidFill>
                  <a:schemeClr val="accent2">
                    <a:lumMod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Times New Roman" pitchFamily="18" charset="0"/>
              </a:rPr>
            </a:br>
            <a:r>
              <a:rPr lang="ru-RU" sz="4800" b="1" dirty="0">
                <a:solidFill>
                  <a:schemeClr val="accent2">
                    <a:lumMod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Times New Roman" pitchFamily="18" charset="0"/>
              </a:rPr>
              <a:t> 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Times New Roman" pitchFamily="18" charset="0"/>
              </a:rPr>
              <a:t>                  Ц</a:t>
            </a:r>
            <a:br>
              <a:rPr lang="ru-RU" sz="4800" b="1" dirty="0" smtClean="0">
                <a:solidFill>
                  <a:schemeClr val="accent2">
                    <a:lumMod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Times New Roman" pitchFamily="18" charset="0"/>
              </a:rPr>
            </a:br>
            <a:r>
              <a:rPr lang="ru-RU" sz="4800" b="1" dirty="0">
                <a:solidFill>
                  <a:schemeClr val="accent2">
                    <a:lumMod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Times New Roman" pitchFamily="18" charset="0"/>
              </a:rPr>
              <a:t> 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Times New Roman" pitchFamily="18" charset="0"/>
              </a:rPr>
              <a:t>                      И</a:t>
            </a:r>
            <a:br>
              <a:rPr lang="ru-RU" sz="4800" b="1" dirty="0" smtClean="0">
                <a:solidFill>
                  <a:schemeClr val="accent2">
                    <a:lumMod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Times New Roman" pitchFamily="18" charset="0"/>
              </a:rPr>
            </a:br>
            <a:r>
              <a:rPr lang="ru-RU" sz="4800" b="1" dirty="0">
                <a:solidFill>
                  <a:schemeClr val="accent2">
                    <a:lumMod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Times New Roman" pitchFamily="18" charset="0"/>
              </a:rPr>
              <a:t> 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Times New Roman" pitchFamily="18" charset="0"/>
              </a:rPr>
              <a:t>                          Я</a:t>
            </a:r>
            <a:endParaRPr lang="ru-RU" sz="4800" b="1" dirty="0">
              <a:solidFill>
                <a:schemeClr val="accent2">
                  <a:lumMod val="75000"/>
                </a:schemeClr>
              </a:solidFill>
              <a:latin typeface="Segoe UI Black" panose="020B0A02040204020203" pitchFamily="34" charset="0"/>
              <a:ea typeface="Segoe UI Black" panose="020B0A02040204020203" pitchFamily="34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103" y="3377925"/>
            <a:ext cx="2369194" cy="3068108"/>
          </a:xfrm>
          <a:prstGeom prst="rect">
            <a:avLst/>
          </a:prstGeom>
        </p:spPr>
      </p:pic>
      <p:pic>
        <p:nvPicPr>
          <p:cNvPr id="8" name="Рисунок 7" descr="C:\Users\USER\Desktop\фото\IMG-20231005-WA006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85129" y="1233814"/>
            <a:ext cx="3118980" cy="3732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0827" y="694319"/>
            <a:ext cx="3043824" cy="4063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640296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96844"/>
            <a:ext cx="12293442" cy="9220081"/>
          </a:xfrm>
          <a:prstGeom prst="rect">
            <a:avLst/>
          </a:prstGeom>
        </p:spPr>
      </p:pic>
      <p:sp>
        <p:nvSpPr>
          <p:cNvPr id="4" name="Подзаголовок 3"/>
          <p:cNvSpPr>
            <a:spLocks noGrp="1"/>
          </p:cNvSpPr>
          <p:nvPr>
            <p:ph type="subTitle" idx="4294967295"/>
          </p:nvPr>
        </p:nvSpPr>
        <p:spPr>
          <a:xfrm>
            <a:off x="101600" y="-1077238"/>
            <a:ext cx="5885842" cy="628806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Адаптация - приспособление организма к   изменяющимся внешним условиям. </a:t>
            </a:r>
          </a:p>
          <a:p>
            <a:pPr marL="0" indent="0" algn="ctr">
              <a:buNone/>
            </a:pP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любые изменения, происходящие в процессе адаптации, затрагивают весь организм и психику. </a:t>
            </a:r>
          </a:p>
          <a:p>
            <a:pPr marL="0" indent="0" algn="r">
              <a:buNone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</a:t>
            </a:r>
          </a:p>
          <a:p>
            <a:pPr marL="0" indent="0" algn="ctr">
              <a:buNone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С.И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Ожегов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User\Desktop\cec92ef5016a230eac3ca5cf64514d50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55151" y="413359"/>
            <a:ext cx="5845829" cy="43843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853666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4294967295"/>
          </p:nvPr>
        </p:nvSpPr>
        <p:spPr>
          <a:xfrm>
            <a:off x="514350" y="1181100"/>
            <a:ext cx="8820150" cy="39671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10736"/>
            <a:ext cx="12192000" cy="9119673"/>
          </a:xfrm>
          <a:prstGeom prst="rect">
            <a:avLst/>
          </a:prstGeom>
        </p:spPr>
      </p:pic>
      <p:pic>
        <p:nvPicPr>
          <p:cNvPr id="1026" name="Picture 2" descr="C:\Users\USER\Desktop\ФОТО СЕМИНАРА\IMG-20250227-WA009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90599" y="444674"/>
            <a:ext cx="3767922" cy="523359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924811" y="726510"/>
            <a:ext cx="492272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Куклы – это одно</a:t>
            </a:r>
          </a:p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из наиболее удивительных </a:t>
            </a:r>
          </a:p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загадочных </a:t>
            </a:r>
          </a:p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творений человека.</a:t>
            </a:r>
          </a:p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Игра с куклой  - это тот</a:t>
            </a:r>
          </a:p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мир реальности, </a:t>
            </a:r>
          </a:p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котором живёт ребёнок.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0744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14682"/>
            <a:ext cx="12192000" cy="908300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6871" y="288099"/>
            <a:ext cx="5285984" cy="713982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 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добрым утром!!!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USER\Desktop\ФОТО СЕМИНАРА\IMG-20250115-WA003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8339" y="876822"/>
            <a:ext cx="2786053" cy="3557392"/>
          </a:xfrm>
          <a:prstGeom prst="rect">
            <a:avLst/>
          </a:prstGeom>
          <a:noFill/>
        </p:spPr>
      </p:pic>
      <p:pic>
        <p:nvPicPr>
          <p:cNvPr id="2051" name="Picture 3" descr="C:\Users\USER\Desktop\ФОТО СЕМИНАРА\IMG-20250115-WA003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32140" y="1002083"/>
            <a:ext cx="2753803" cy="3536819"/>
          </a:xfrm>
          <a:prstGeom prst="rect">
            <a:avLst/>
          </a:prstGeom>
          <a:noFill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75541" y="2379942"/>
            <a:ext cx="2348968" cy="3335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69293" y="3155898"/>
            <a:ext cx="2455101" cy="336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651140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46131"/>
            <a:ext cx="12192000" cy="9144000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5795" y="2680569"/>
            <a:ext cx="3575427" cy="2688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23957" y="2079320"/>
            <a:ext cx="3235101" cy="2588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6463" y="3170080"/>
            <a:ext cx="3074726" cy="3274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1866378" y="726510"/>
            <a:ext cx="8705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Эмоционально – положительный настрой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34770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10011"/>
            <a:ext cx="12192000" cy="9144000"/>
          </a:xfrm>
          <a:prstGeom prst="rect">
            <a:avLst/>
          </a:prstGeom>
        </p:spPr>
      </p:pic>
      <p:pic>
        <p:nvPicPr>
          <p:cNvPr id="3076" name="Picture 4" descr="C:\Users\USER\Desktop\ФОТО СЕМИНАРА\IMG-20250227-WA002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94347" y="3478583"/>
            <a:ext cx="2848042" cy="2751731"/>
          </a:xfrm>
          <a:prstGeom prst="rect">
            <a:avLst/>
          </a:prstGeom>
          <a:noFill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2352" y="801667"/>
            <a:ext cx="2454448" cy="338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78871" y="1096585"/>
            <a:ext cx="3469710" cy="3320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71167" y="488515"/>
            <a:ext cx="2807552" cy="2800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663879" y="175363"/>
            <a:ext cx="23423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Собираем пазлы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28975" y="425884"/>
            <a:ext cx="38079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Сюжетно-ролевые игры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00591" y="4709786"/>
            <a:ext cx="30939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Рассматриваем книжки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34770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1831</TotalTime>
  <Words>129</Words>
  <Application>Microsoft Office PowerPoint</Application>
  <PresentationFormat>Произвольный</PresentationFormat>
  <Paragraphs>60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Грань</vt:lpstr>
      <vt:lpstr>               Мастер-класс  «Секреты успешной адаптации  детей 2-3 лет  к дошкольной  образовательной организации» </vt:lpstr>
      <vt:lpstr>Слайд 2</vt:lpstr>
      <vt:lpstr>                                                                           Актуальность  Ломается привычный стереотип жизни. Разлука с матерью порождает ощущение тревоги, неуверенности, незащищенности. У ребёнка сохраняется стойкий отрицательный эмоциональный настрой.       </vt:lpstr>
      <vt:lpstr> А     Д        А           П              Т                А                    Ц                        И                            Я</vt:lpstr>
      <vt:lpstr>Слайд 5</vt:lpstr>
      <vt:lpstr>Слайд 6</vt:lpstr>
      <vt:lpstr>  С добрым утром!!!</vt:lpstr>
      <vt:lpstr>Слайд 8</vt:lpstr>
      <vt:lpstr>Слайд 9</vt:lpstr>
      <vt:lpstr> Режимные моменты </vt:lpstr>
      <vt:lpstr>Слайд 11</vt:lpstr>
      <vt:lpstr>Слайд 12</vt:lpstr>
      <vt:lpstr>Слайд 13</vt:lpstr>
      <vt:lpstr>Взаимное сотрудничество –  залог успеха!!!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 для педагогов «Секреты успешной адаптации с детьми младшего дошкольного возраста»</dc:title>
  <dc:creator>User</dc:creator>
  <cp:lastModifiedBy>USER</cp:lastModifiedBy>
  <cp:revision>138</cp:revision>
  <dcterms:created xsi:type="dcterms:W3CDTF">2023-03-20T11:34:38Z</dcterms:created>
  <dcterms:modified xsi:type="dcterms:W3CDTF">2025-02-28T19:45:48Z</dcterms:modified>
</cp:coreProperties>
</file>