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1" r:id="rId2"/>
    <p:sldId id="266" r:id="rId3"/>
    <p:sldId id="260" r:id="rId4"/>
    <p:sldId id="278" r:id="rId5"/>
    <p:sldId id="277" r:id="rId6"/>
    <p:sldId id="263" r:id="rId7"/>
    <p:sldId id="264" r:id="rId8"/>
    <p:sldId id="272" r:id="rId9"/>
    <p:sldId id="279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0C973-E6FC-4080-BB37-0C7C5C83B00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C8BD8-3858-44C1-A2F6-BDC57B5E0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93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0FDE8-2532-4BDA-8A59-A4DAC12EB90F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3958-8ABA-4BEA-A243-4FB598342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39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0FDE8-2532-4BDA-8A59-A4DAC12EB90F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3958-8ABA-4BEA-A243-4FB598342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6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0FDE8-2532-4BDA-8A59-A4DAC12EB90F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3958-8ABA-4BEA-A243-4FB598342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94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0FDE8-2532-4BDA-8A59-A4DAC12EB90F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3958-8ABA-4BEA-A243-4FB598342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390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0FDE8-2532-4BDA-8A59-A4DAC12EB90F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3958-8ABA-4BEA-A243-4FB598342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19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0FDE8-2532-4BDA-8A59-A4DAC12EB90F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3958-8ABA-4BEA-A243-4FB598342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899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0FDE8-2532-4BDA-8A59-A4DAC12EB90F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3958-8ABA-4BEA-A243-4FB598342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001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0FDE8-2532-4BDA-8A59-A4DAC12EB90F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3958-8ABA-4BEA-A243-4FB598342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93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0FDE8-2532-4BDA-8A59-A4DAC12EB90F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3958-8ABA-4BEA-A243-4FB598342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18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0FDE8-2532-4BDA-8A59-A4DAC12EB90F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3958-8ABA-4BEA-A243-4FB598342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19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0FDE8-2532-4BDA-8A59-A4DAC12EB90F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3958-8ABA-4BEA-A243-4FB598342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55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0FDE8-2532-4BDA-8A59-A4DAC12EB90F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23958-8ABA-4BEA-A243-4FB598342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0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60"/>
            <a:ext cx="12192529" cy="69131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7914" y="446276"/>
            <a:ext cx="6400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МОУ «Средняя школа № 93 Волгограда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23060" y="1188721"/>
            <a:ext cx="96795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Исследовательский проект </a:t>
            </a:r>
          </a:p>
          <a:p>
            <a:r>
              <a:rPr lang="ru-RU" sz="3600" b="1" i="1" dirty="0" smtClean="0">
                <a:solidFill>
                  <a:srgbClr val="C00000"/>
                </a:solidFill>
              </a:rPr>
              <a:t>«О чём рассказала мемориальная табличка?»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1" y="5561351"/>
            <a:ext cx="317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Волгоград, 2025 г.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00884" y="2536940"/>
            <a:ext cx="2157391" cy="28765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109" y="2662178"/>
            <a:ext cx="3501390" cy="2626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20941" y="2737058"/>
            <a:ext cx="43434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u="sng" dirty="0" smtClean="0">
                <a:solidFill>
                  <a:srgbClr val="002060"/>
                </a:solidFill>
              </a:rPr>
              <a:t>Выполнили: </a:t>
            </a:r>
            <a:r>
              <a:rPr lang="ru-RU" sz="2200" b="1" i="1" dirty="0" smtClean="0">
                <a:solidFill>
                  <a:srgbClr val="002060"/>
                </a:solidFill>
              </a:rPr>
              <a:t>учащиеся </a:t>
            </a:r>
            <a:endParaRPr lang="ru-RU" sz="2200" b="1" i="1" dirty="0" smtClean="0">
              <a:solidFill>
                <a:srgbClr val="002060"/>
              </a:solidFill>
            </a:endParaRPr>
          </a:p>
          <a:p>
            <a:r>
              <a:rPr lang="ru-RU" sz="2200" b="1" i="1" dirty="0" smtClean="0">
                <a:solidFill>
                  <a:srgbClr val="002060"/>
                </a:solidFill>
              </a:rPr>
              <a:t>3-4 </a:t>
            </a:r>
            <a:r>
              <a:rPr lang="ru-RU" sz="2200" b="1" i="1" dirty="0" smtClean="0">
                <a:solidFill>
                  <a:srgbClr val="002060"/>
                </a:solidFill>
              </a:rPr>
              <a:t>классов </a:t>
            </a:r>
            <a:endParaRPr lang="ru-RU" sz="2200" b="1" i="1" dirty="0" smtClean="0">
              <a:solidFill>
                <a:srgbClr val="002060"/>
              </a:solidFill>
            </a:endParaRPr>
          </a:p>
          <a:p>
            <a:r>
              <a:rPr lang="ru-RU" sz="2200" b="1" i="1" dirty="0" smtClean="0">
                <a:solidFill>
                  <a:srgbClr val="002060"/>
                </a:solidFill>
              </a:rPr>
              <a:t>МОУ </a:t>
            </a:r>
            <a:r>
              <a:rPr lang="ru-RU" sz="2200" b="1" i="1" dirty="0" smtClean="0">
                <a:solidFill>
                  <a:srgbClr val="002060"/>
                </a:solidFill>
              </a:rPr>
              <a:t>«Средняя школа № 93 Волгограда»</a:t>
            </a:r>
          </a:p>
          <a:p>
            <a:r>
              <a:rPr lang="ru-RU" sz="2200" b="1" i="1" u="sng" dirty="0">
                <a:solidFill>
                  <a:srgbClr val="002060"/>
                </a:solidFill>
              </a:rPr>
              <a:t>п</a:t>
            </a:r>
            <a:r>
              <a:rPr lang="ru-RU" sz="2200" b="1" i="1" u="sng" dirty="0" smtClean="0">
                <a:solidFill>
                  <a:srgbClr val="002060"/>
                </a:solidFill>
              </a:rPr>
              <a:t>од руководством </a:t>
            </a:r>
            <a:r>
              <a:rPr lang="ru-RU" sz="2200" b="1" i="1" dirty="0" err="1" smtClean="0">
                <a:solidFill>
                  <a:srgbClr val="002060"/>
                </a:solidFill>
              </a:rPr>
              <a:t>Тупс</a:t>
            </a:r>
            <a:r>
              <a:rPr lang="ru-RU" sz="2200" b="1" i="1" dirty="0" smtClean="0">
                <a:solidFill>
                  <a:srgbClr val="002060"/>
                </a:solidFill>
              </a:rPr>
              <a:t> Е.Г., учителя начальных классов, </a:t>
            </a:r>
          </a:p>
          <a:p>
            <a:r>
              <a:rPr lang="ru-RU" sz="2200" b="1" i="1" dirty="0" smtClean="0">
                <a:solidFill>
                  <a:srgbClr val="002060"/>
                </a:solidFill>
              </a:rPr>
              <a:t>Консультанта – Костиной А.А., заслуженного учителя Российской Федерации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4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2529" cy="69131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03085" y="3178629"/>
            <a:ext cx="63717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ea typeface="Calibri" panose="020F0502020204030204" pitchFamily="34" charset="0"/>
              </a:rPr>
              <a:t>К</a:t>
            </a:r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омандный состав 131 дивизии: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полковник Николадзе, </a:t>
            </a:r>
            <a:r>
              <a:rPr lang="ru-RU" sz="2000" b="1" i="1" dirty="0" err="1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зам.командира</a:t>
            </a:r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дивизии по строевой части;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Комаров Фёдор Иванович – комдив, полковник; Нестеров Пётр Тимофеевич – </a:t>
            </a:r>
            <a:r>
              <a:rPr lang="ru-RU" sz="2000" b="1" i="1" dirty="0" err="1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комисар</a:t>
            </a:r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, подполковник;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Фролов – начальник штаба, подполковник; Головченко – начальник политотдела, подполковник; Соляный – зам. начальника штаба, майор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8" y="650897"/>
            <a:ext cx="3093774" cy="4192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10800000" flipV="1">
            <a:off x="8258629" y="4981645"/>
            <a:ext cx="26717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ea typeface="Calibri" panose="020F0502020204030204" pitchFamily="34" charset="0"/>
              </a:rPr>
              <a:t>Г</a:t>
            </a:r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енерал Песочин Михаил Александрович, командир 131 РКСД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9428" t="9607" r="30643" b="9020"/>
          <a:stretch/>
        </p:blipFill>
        <p:spPr>
          <a:xfrm>
            <a:off x="2198748" y="348343"/>
            <a:ext cx="3896987" cy="28302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23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90171" y="4281715"/>
            <a:ext cx="39043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Шевцов Александр Григорьевич – командир отдельного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медико-санитарного батальона (ОМСБ)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943" y="302078"/>
            <a:ext cx="2664131" cy="38635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800600" y="4904509"/>
            <a:ext cx="3761509" cy="1046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ea typeface="Calibri" panose="020F0502020204030204" pitchFamily="34" charset="0"/>
              </a:rPr>
              <a:t>К</a:t>
            </a:r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апитан </a:t>
            </a:r>
            <a:r>
              <a:rPr lang="ru-RU" sz="2000" b="1" i="1" dirty="0" err="1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Лашуков</a:t>
            </a:r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Алексей Александрович, начальник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штаба 225 ОМСБ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Лашуков Алексей Александрови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03" y="616210"/>
            <a:ext cx="2991033" cy="3992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10800000" flipV="1">
            <a:off x="8915399" y="4659126"/>
            <a:ext cx="2680855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олковник Гусаров Павел Фёдорович -  комиссар 409 арт. Полка 131-й РКСД</a:t>
            </a:r>
            <a:r>
              <a:rPr lang="ru-RU" sz="16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576" y="302077"/>
            <a:ext cx="3154509" cy="42060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800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134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 flipV="1">
            <a:off x="1344706" y="4285791"/>
            <a:ext cx="32138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ea typeface="Calibri" panose="020F0502020204030204" pitchFamily="34" charset="0"/>
              </a:rPr>
              <a:t>П</a:t>
            </a:r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олковник </a:t>
            </a:r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Соболь </a:t>
            </a:r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Абрам Моисеевич, комиссар учебного батальона 131 РКСД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5071" b="22935"/>
          <a:stretch/>
        </p:blipFill>
        <p:spPr>
          <a:xfrm>
            <a:off x="1390041" y="433207"/>
            <a:ext cx="2657523" cy="36970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558553" y="4679370"/>
            <a:ext cx="3872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ea typeface="Calibri" panose="020F0502020204030204" pitchFamily="34" charset="0"/>
              </a:rPr>
              <a:t>М</a:t>
            </a:r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айор Попцова Ольга Васильевна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  <a:ea typeface="Calibri" panose="020F0502020204030204" pitchFamily="34" charset="0"/>
              </a:rPr>
              <a:t>-</a:t>
            </a:r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ординатор госпитального взвода 226 ОМСБ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31308" y="4523838"/>
            <a:ext cx="28104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ейтенант Комарова Софья Александровна, фельдшер госпитального взвода 226 ОМСБ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541" t="25294" r="16207" b="24554"/>
          <a:stretch/>
        </p:blipFill>
        <p:spPr>
          <a:xfrm>
            <a:off x="5161545" y="821678"/>
            <a:ext cx="2545129" cy="38576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30348" r="22079" b="25407"/>
          <a:stretch/>
        </p:blipFill>
        <p:spPr>
          <a:xfrm>
            <a:off x="8397936" y="589749"/>
            <a:ext cx="3051942" cy="38888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6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7731"/>
            <a:ext cx="12192529" cy="69131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 flipV="1">
            <a:off x="1828799" y="4320704"/>
            <a:ext cx="9561441" cy="1643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сентябре 1980 года состоялось открытие мемориальной доски, посвящённой 131-й РКСД на здании школы № 93 со словами: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«Здесь держали оборону Сталинграда части 131 стрелковой дивизии в 1942 году».</a:t>
            </a:r>
            <a:endParaRPr lang="ru-RU" sz="2400" b="1" i="1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595" t="25467" r="17814" b="12667"/>
          <a:stretch/>
        </p:blipFill>
        <p:spPr>
          <a:xfrm rot="16200000">
            <a:off x="887632" y="937345"/>
            <a:ext cx="3729266" cy="25227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933" t="16400" r="7467" b="21200"/>
          <a:stretch/>
        </p:blipFill>
        <p:spPr>
          <a:xfrm rot="16200000">
            <a:off x="8279258" y="1286243"/>
            <a:ext cx="3986622" cy="2082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23540"/>
          <a:stretch/>
        </p:blipFill>
        <p:spPr>
          <a:xfrm>
            <a:off x="4345262" y="986394"/>
            <a:ext cx="4607533" cy="2642176"/>
          </a:xfrm>
          <a:prstGeom prst="roundRect">
            <a:avLst>
              <a:gd name="adj" fmla="val 16667"/>
            </a:avLst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54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7731"/>
            <a:ext cx="12192529" cy="69131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1748" t="8846" r="1657" b="8841"/>
          <a:stretch/>
        </p:blipFill>
        <p:spPr>
          <a:xfrm>
            <a:off x="1292086" y="436845"/>
            <a:ext cx="6804103" cy="48507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8249478" y="1351722"/>
            <a:ext cx="3279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«Эти люди, такие простые, совершали героические дела, проливали кровь, рисковали жизнью за нас, за солнечное небо над головой. И мы просто не имеем права не быть их достойными»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167250"/>
            <a:ext cx="12193057" cy="69134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36376" y="880110"/>
            <a:ext cx="903642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Цель исследования: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привлечь </a:t>
            </a:r>
            <a:r>
              <a:rPr lang="ru-RU" sz="2400" b="1" i="1" dirty="0">
                <a:solidFill>
                  <a:srgbClr val="002060"/>
                </a:solidFill>
              </a:rPr>
              <a:t>внимание учащихся школы и жителей к достопримечательностям </a:t>
            </a:r>
            <a:r>
              <a:rPr lang="ru-RU" sz="2400" b="1" i="1" dirty="0" smtClean="0">
                <a:solidFill>
                  <a:srgbClr val="002060"/>
                </a:solidFill>
              </a:rPr>
              <a:t>родного города</a:t>
            </a:r>
          </a:p>
          <a:p>
            <a:endParaRPr lang="ru-RU" sz="2400" b="1" i="1" dirty="0">
              <a:solidFill>
                <a:srgbClr val="002060"/>
              </a:solidFill>
            </a:endParaRPr>
          </a:p>
          <a:p>
            <a:r>
              <a:rPr lang="ru-RU" sz="2400" b="1" i="1" dirty="0">
                <a:solidFill>
                  <a:srgbClr val="002060"/>
                </a:solidFill>
              </a:rPr>
              <a:t>Задачи: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 выяснить, кому и когда установлена мемориальная доска на здании </a:t>
            </a:r>
            <a:r>
              <a:rPr lang="ru-RU" sz="2400" b="1" i="1" dirty="0" smtClean="0">
                <a:solidFill>
                  <a:srgbClr val="002060"/>
                </a:solidFill>
              </a:rPr>
              <a:t>школы № 93 Волгограда,</a:t>
            </a:r>
            <a:endParaRPr lang="ru-RU" sz="2400" b="1" i="1" dirty="0">
              <a:solidFill>
                <a:srgbClr val="002060"/>
              </a:solidFill>
            </a:endParaRPr>
          </a:p>
          <a:p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познакомиться </a:t>
            </a:r>
            <a:r>
              <a:rPr lang="ru-RU" sz="2400" b="1" i="1" dirty="0">
                <a:solidFill>
                  <a:srgbClr val="002060"/>
                </a:solidFill>
              </a:rPr>
              <a:t>с архивными данными и дополнительной </a:t>
            </a:r>
            <a:r>
              <a:rPr lang="ru-RU" sz="2400" b="1" i="1" dirty="0" smtClean="0">
                <a:solidFill>
                  <a:srgbClr val="002060"/>
                </a:solidFill>
              </a:rPr>
              <a:t>литературой,</a:t>
            </a:r>
            <a:endParaRPr lang="ru-RU" sz="2400" b="1" i="1" dirty="0">
              <a:solidFill>
                <a:srgbClr val="002060"/>
              </a:solidFill>
            </a:endParaRPr>
          </a:p>
          <a:p>
            <a:r>
              <a:rPr lang="ru-RU" sz="2400" b="1" i="1" dirty="0">
                <a:solidFill>
                  <a:srgbClr val="002060"/>
                </a:solidFill>
              </a:rPr>
              <a:t> показать значение мемориальных досок в сохранении исторической и культурной памяти города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0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9108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9299A1"/>
              </a:clrFrom>
              <a:clrTo>
                <a:srgbClr val="9299A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5174" y="1463485"/>
            <a:ext cx="6603167" cy="2283388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4" name="TextBox 3"/>
          <p:cNvSpPr txBox="1"/>
          <p:nvPr/>
        </p:nvSpPr>
        <p:spPr>
          <a:xfrm>
            <a:off x="3477719" y="407985"/>
            <a:ext cx="6670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40 –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летию</a:t>
            </a:r>
            <a:r>
              <a:rPr lang="ru-RU" sz="3200" b="1" i="1" dirty="0" smtClean="0">
                <a:solidFill>
                  <a:srgbClr val="002060"/>
                </a:solidFill>
              </a:rPr>
              <a:t> победы под Сталинградом посвящается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3790" y="3746873"/>
            <a:ext cx="9563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Поисковый материал </a:t>
            </a:r>
          </a:p>
          <a:p>
            <a:r>
              <a:rPr lang="ru-RU" sz="3200" b="1" i="1" dirty="0" smtClean="0">
                <a:solidFill>
                  <a:srgbClr val="002060"/>
                </a:solidFill>
              </a:rPr>
              <a:t>Отряда Красных следопытов средней школы № 93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4039" y="180306"/>
            <a:ext cx="2341135" cy="3338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529942" y="4802373"/>
            <a:ext cx="5772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Боевой путь 131-й </a:t>
            </a:r>
          </a:p>
          <a:p>
            <a:pPr algn="ctr"/>
            <a:r>
              <a:rPr lang="ru-RU" sz="3200" b="1" i="1" dirty="0" err="1" smtClean="0">
                <a:solidFill>
                  <a:srgbClr val="FF0000"/>
                </a:solidFill>
              </a:rPr>
              <a:t>Ропшинской</a:t>
            </a:r>
            <a:r>
              <a:rPr lang="ru-RU" sz="3200" b="1" i="1" dirty="0" smtClean="0">
                <a:solidFill>
                  <a:srgbClr val="FF0000"/>
                </a:solidFill>
              </a:rPr>
              <a:t> Краснознамённой стрелковой дивизии 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8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860" y="3464392"/>
            <a:ext cx="5023500" cy="3014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143" y="448415"/>
            <a:ext cx="3735644" cy="4936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936841" y="5737122"/>
            <a:ext cx="6255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Так выглядел посёлок </a:t>
            </a:r>
            <a:r>
              <a:rPr lang="ru-RU" sz="2200" b="1" i="1" dirty="0" err="1" smtClean="0">
                <a:solidFill>
                  <a:srgbClr val="002060"/>
                </a:solidFill>
              </a:rPr>
              <a:t>Нижнчяя</a:t>
            </a:r>
            <a:r>
              <a:rPr lang="ru-RU" sz="2200" b="1" i="1" dirty="0" smtClean="0">
                <a:solidFill>
                  <a:srgbClr val="002060"/>
                </a:solidFill>
              </a:rPr>
              <a:t> </a:t>
            </a:r>
            <a:r>
              <a:rPr lang="ru-RU" sz="2200" b="1" i="1" dirty="0" err="1" smtClean="0">
                <a:solidFill>
                  <a:srgbClr val="002060"/>
                </a:solidFill>
              </a:rPr>
              <a:t>Ельшанка</a:t>
            </a:r>
            <a:r>
              <a:rPr lang="ru-RU" sz="2200" b="1" i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в дни Сталинградской битвы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869" y="384467"/>
            <a:ext cx="4442876" cy="2963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524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1" y="-27732"/>
            <a:ext cx="12144149" cy="68857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85" t="5127" r="3333" b="8954"/>
          <a:stretch/>
        </p:blipFill>
        <p:spPr>
          <a:xfrm>
            <a:off x="1334125" y="251587"/>
            <a:ext cx="8379112" cy="2918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606885" y="3227610"/>
            <a:ext cx="5833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Завод  им. Валериана Владимировича </a:t>
            </a:r>
            <a:r>
              <a:rPr lang="ru-RU" sz="2000" b="1" i="1" dirty="0" smtClean="0">
                <a:solidFill>
                  <a:srgbClr val="002060"/>
                </a:solidFill>
              </a:rPr>
              <a:t> Куйбышева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269" y="3745225"/>
            <a:ext cx="4068800" cy="2699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5281070" y="3975881"/>
            <a:ext cx="2170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Элеватор в дни Сталинградской битвы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425" y="3745225"/>
            <a:ext cx="4189082" cy="284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7731"/>
            <a:ext cx="12144149" cy="6885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3841" y="4700202"/>
            <a:ext cx="3830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Боевая обстановка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на Сталинградском фронте в июле 1942 года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7212" y="5407169"/>
            <a:ext cx="4628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Оборонительное сражение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с 17 июля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по сентябрь 1942 года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133" t="10686" r="2381" b="10076"/>
          <a:stretch/>
        </p:blipFill>
        <p:spPr>
          <a:xfrm rot="5400000">
            <a:off x="1027143" y="865376"/>
            <a:ext cx="4417285" cy="34573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156" t="20267" r="3956" b="10267"/>
          <a:stretch/>
        </p:blipFill>
        <p:spPr>
          <a:xfrm>
            <a:off x="6469761" y="363948"/>
            <a:ext cx="4839943" cy="504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" y="0"/>
            <a:ext cx="12168143" cy="69026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545690"/>
            <a:ext cx="3427929" cy="45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515897" y="1563328"/>
            <a:ext cx="58698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131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Ропшинская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Краснгознамённая</a:t>
            </a:r>
            <a:r>
              <a:rPr lang="ru-RU" sz="2400" b="1" i="1" dirty="0" smtClean="0">
                <a:solidFill>
                  <a:srgbClr val="002060"/>
                </a:solidFill>
              </a:rPr>
              <a:t> стрелковая дивизия награждена </a:t>
            </a:r>
            <a:r>
              <a:rPr lang="ru-RU" sz="2400" b="1" i="1" dirty="0">
                <a:solidFill>
                  <a:srgbClr val="002060"/>
                </a:solidFill>
              </a:rPr>
              <a:t>указом ВС СССР от </a:t>
            </a:r>
            <a:r>
              <a:rPr lang="ru-RU" sz="2400" b="1" i="1" dirty="0" smtClean="0">
                <a:solidFill>
                  <a:srgbClr val="002060"/>
                </a:solidFill>
              </a:rPr>
              <a:t>22.03.1944 орденом Красного знамени </a:t>
            </a:r>
            <a:r>
              <a:rPr lang="ru-RU" sz="2400" b="1" i="1" dirty="0">
                <a:solidFill>
                  <a:srgbClr val="002060"/>
                </a:solidFill>
              </a:rPr>
              <a:t>за образцовое выполнение боевых заданий командования на фронте борьбы с немецкими захватчиками и проявленные при этом доблесть и мужество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390</Words>
  <Application>Microsoft Office PowerPoint</Application>
  <PresentationFormat>Широкоэкранный</PresentationFormat>
  <Paragraphs>48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48</cp:revision>
  <dcterms:created xsi:type="dcterms:W3CDTF">2025-02-05T13:15:59Z</dcterms:created>
  <dcterms:modified xsi:type="dcterms:W3CDTF">2025-02-09T15:07:49Z</dcterms:modified>
</cp:coreProperties>
</file>