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5"/>
  </p:notesMasterIdLst>
  <p:sldIdLst>
    <p:sldId id="275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9" r:id="rId10"/>
    <p:sldId id="270" r:id="rId11"/>
    <p:sldId id="268" r:id="rId12"/>
    <p:sldId id="267" r:id="rId13"/>
    <p:sldId id="271" r:id="rId14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EF9D5-DF8F-448A-9198-7DFD5FEE29A4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284D8-9F4E-4693-95E8-1C62B853E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5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69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0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3961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873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15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99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993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3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38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6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31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41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35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7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33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5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7B0C-BA50-445F-A8A9-20ED9CF31E5F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5DF204-B44D-4217-8595-8142B1B13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9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362" y="235974"/>
            <a:ext cx="5169856" cy="5364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74890" y="1237042"/>
            <a:ext cx="63123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п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</a:t>
            </a:r>
            <a:endParaRPr lang="ru-RU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«Стратегическая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«Лысая гора»,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героях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мужества сталинградцев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545691" y="6259856"/>
            <a:ext cx="11341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Волгоград,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8" y="700548"/>
            <a:ext cx="5304502" cy="5304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5727290" y="4262551"/>
            <a:ext cx="61599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класса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МОУ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 93 Волгограда»</a:t>
            </a:r>
          </a:p>
          <a:p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руководством: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Тупс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Е.Г.,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классов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876" y="5884606"/>
            <a:ext cx="10432495" cy="769441"/>
          </a:xfrm>
          <a:prstGeom prst="rect">
            <a:avLst/>
          </a:prstGeom>
          <a:solidFill>
            <a:schemeClr val="bg2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подножья обелиска находится гранитная плита,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нанесена схема боевых действий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64-й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армии с 10 января по 2 февраля 1943 года.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95" y="226484"/>
            <a:ext cx="8144739" cy="5443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46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2457" y="210585"/>
            <a:ext cx="5907314" cy="4493538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Сегодня высота стала местом для проведения ежегодных Уроков мужества, а также «полем» бесконечной работы поисковиков.  Каждую вахту они поднимают из её песчаных склонов десятки останков павших в боях за обладание стратегической позицией. За 16 лет работы волгоградский поисковый отряд «Безымянная высота», в состав которого входят действующие сотрудники и ветераны правоохранительных органов, обнаружили более 550 без вести пропавших красноармейцев.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3978"/>
          <a:stretch/>
        </p:blipFill>
        <p:spPr>
          <a:xfrm>
            <a:off x="188588" y="210585"/>
            <a:ext cx="5602710" cy="3214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85" y="3214545"/>
            <a:ext cx="4993433" cy="3440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23543" y="4935021"/>
            <a:ext cx="6952341" cy="1785104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в канун Дня Великой Победы, на Лысой горе проводят праздничные мероприятия, посвященные 9 мая. Тысячи местных жителей возлагают у мемориального комплекса букеты цветов в память о тех, кому они обязаны жизнью.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8343" y="203656"/>
            <a:ext cx="3628570" cy="3477875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Также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высоте расположена братская могила погибших за неё воинов 64-й Армии. В том же 1973-м на могиле воздвигнут четырехметровый монумент из мраморной крошки по типовому проекту.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0" y="406856"/>
            <a:ext cx="6952342" cy="5218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344230" y="3846961"/>
            <a:ext cx="4659084" cy="2800767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/>
              <a:t>      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мемориала, авторами которого стали архитектор Федор Лысов и скульптор Василий Безруков, было завершено в 1973 году. 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1974 году объект включили в список федеральных памятников культуры, подлежащих охране.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226" y="250723"/>
            <a:ext cx="5943600" cy="5940088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 Лысой горе соловьи не поют,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Воют ветры отчаянно громко,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они  после битвы нашли здесь приют,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старушка с нехитрой котомкой.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землю не рой, пуль в песке не сыскать,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бойцы в штыковую ходили,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Оттого отыскала убитого мать,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сыночка её схоронили.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Мощь скопил грозный враг на вершине горы,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Ближний бой был особенно нужен,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подступах к Волге горели костры,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немцами был отутюжен.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Шумиловской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армии выпала честь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Биться насмерть с бесчисленной силой,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«Сатурн» и «Кольцо» - мощь и грозная месть,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врагу сто ночей молотила.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4865" y="6190811"/>
            <a:ext cx="2109019" cy="430887"/>
          </a:xfrm>
          <a:prstGeom prst="rect">
            <a:avLst/>
          </a:prstGeom>
          <a:solidFill>
            <a:schemeClr val="bg2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Нелен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41806" y="412955"/>
            <a:ext cx="5678130" cy="62478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Месяцами морозными бились бойцы,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Кровью, землю свою поливая,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 годы с трудом заживали рубцы,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 память о битве живая.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Гарь отмыли дожди, смыли копоть с золой,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на Лысой горе всё безмолвно,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Чистый снег ли лежит, льёт ли дождик слезой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увядшей травою бескровной.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Вдоль траншей тополя четким рядом  стоят,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Обелиск, да с полметра ограда,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Всем, кто в страшных боях отстоял Сталинград,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 фашистам великой преградой.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 лысой горе не поют соловьи,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старушка читает молитву,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Просит бога она сыновей оживить,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слова режут острою бритвой.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855"/>
            <a:ext cx="5328366" cy="42005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2799063"/>
            <a:ext cx="5474682" cy="41761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45242" y="1381244"/>
            <a:ext cx="5810932" cy="5232202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</a:rPr>
              <a:t>         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Волгограде есть две военных высоты, сыгравших выдающуюся роль в истории Великой Отечественной войны.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всемирно известном Мамаевом кургане (высота 102,0) возведен большой мемориальный комплекс, то на Лысой горе (высота 145,5) – лишь скромный обелиск. </a:t>
            </a:r>
          </a:p>
          <a:p>
            <a:pPr lvl="0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А между тем, и там, и там шли ожесточенные бои, решавшие судьбу города. </a:t>
            </a:r>
          </a:p>
          <a:p>
            <a:pPr lvl="0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Во время Сталинградской битвы по своему кровопролитию и ожесточенности они здесь не уступали сражениям на Мамаевом Кургане. </a:t>
            </a:r>
          </a:p>
          <a:p>
            <a:pPr lvl="0"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и сейчас хранит следы войны.</a:t>
            </a:r>
            <a:endParaRPr lang="ru-RU" sz="2400" dirty="0"/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6145242" y="196334"/>
            <a:ext cx="5810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Лысая гора -  «СЕСТРА»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Мамаева кургана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13755" y="190500"/>
            <a:ext cx="5190941" cy="6524863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2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 smtClean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Выжженная снарядами земля, скудная растительность, </a:t>
            </a:r>
            <a:r>
              <a:rPr kumimoji="0" lang="ru-RU" altLang="ru-RU" sz="22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полуобвалившиеся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окопы и траншеи.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200" b="1" dirty="0" smtClean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Разбросанные вдоль дороги небольшие пирамидки установлены на местах, где происходили жесточайшие рукопашные схватки, в которых участвовало по несколько тысяч солдат и офицеров с обеих сторон. </a:t>
            </a: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ее вершине и склонах растет мало деревьев, дуют постоянные ветра и хранится память о защитниках Сталинграда, воевавших на этой высоте.</a:t>
            </a:r>
            <a:endParaRPr kumimoji="0" lang="ru-RU" alt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Лысая гора носит такое название с незапамятных времен благодаря тому, что ее поверхность абсолютно лишена растительности. Гора покрыта песком и продуваема ветрами.</a:t>
            </a:r>
          </a:p>
        </p:txBody>
      </p:sp>
      <p:sp>
        <p:nvSpPr>
          <p:cNvPr id="3" name="AutoShape 2" descr="http://xn-----8kccaiiif0acydhd3at2de.xn--p1ai/images/dk427/I7d5b0a5ffa289210cc483fab076e5c34.jpeg"/>
          <p:cNvSpPr>
            <a:spLocks noChangeAspect="1" noChangeArrowheads="1"/>
          </p:cNvSpPr>
          <p:nvPr/>
        </p:nvSpPr>
        <p:spPr bwMode="auto">
          <a:xfrm>
            <a:off x="141288" y="190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8" y="1132184"/>
            <a:ext cx="6253065" cy="4177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7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36920" y="334000"/>
            <a:ext cx="6096000" cy="6186309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Лысая гора - одна из наиболее высоких точек города (145,5 м), поэтому она и носила стратегический характер. Впервые гитлеровцы ворвались на неё, прорвав оборону советских солдат, 14 сентября. Но практически сразу же были отброшены назад.    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Через пару дней, благодаря поддержке авиации, немцам все же удалось завладеть высотой и выстроить там добротный оборонительный рубеж. В итоге бои за высоту длились 147 дней. 147 дней, с сентября 42‑го по январь 43‑го, здесь не прекращались кровопролитные бои.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1942 году здесь была голая степь. В принципе ничего не мешало немецким танкам беспрепятственно выйти к Волге.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Но именно эта голая степь оказалась им не по зубам.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5" y="227320"/>
            <a:ext cx="5545979" cy="2698760"/>
          </a:xfrm>
          <a:prstGeom prst="roundRect">
            <a:avLst>
              <a:gd name="adj" fmla="val 16667"/>
            </a:avLst>
          </a:prstGeom>
          <a:ln w="3810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30510" y="3100477"/>
            <a:ext cx="5545979" cy="3477875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Штурмовать гору частям Красной армии приходилось несколько раз: в октябре 1942 г. и в январе 1943 г.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 выходом немецко-фашистских войск к Волге в районе посёлка Купоросного, на правом фланге южного участка обороны Сталинградского фронта, оборону держала 64-я армия генерала Михаила Степановича Шумилова.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7880" y="145763"/>
            <a:ext cx="6050280" cy="6524863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– Генерал Шумилов нами почти не командовал, скорее обращался с сердечными просьбами, – рассказывает медсестра 64‑й армии Зинаида Степыкина и в подтверждение вспоминает эпизод 17 октября 1942 года.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– В тот день Шумилов прошел по траншеям на Лысой горе со словами «Дети мои! Скоро начнется наступление, будут жестокие бои. Я очень вас прошу – давайте отстоим наш Сталинград, нашу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Бекетовку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Если мы к Волге отступим, то 62‑я армия окажется в окружении. Давайте не допустим этого! Я буду рядом с вами в эти дни. И если погибну, то пусть меня похоронят на этой же земле, где мы сейчас сражаемся, вместе с нашими погибшими солдатами!» 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Бойцы ему ответили троекратным «Клянемся!», 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200"/>
          <a:stretch/>
        </p:blipFill>
        <p:spPr>
          <a:xfrm>
            <a:off x="324087" y="359122"/>
            <a:ext cx="5264945" cy="3725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4087" y="4419600"/>
            <a:ext cx="5288280" cy="1631216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Шумилов Михаил Степанович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(1895 – 1975)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генерал-полковник,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73256" y="300173"/>
            <a:ext cx="4528457" cy="6186309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Врага остановили курсанты военных училищ, не проучившиеся даже года, и не получившие своих офицерских званий.  В самые горячие для сталинградской обороны дни, осенью 1942‑го, в срочном порядке наперерез врагу на Лысую гору были брошены наспех сформированные полки из недоучившихся курсантов девяти военных училищ общей численностью 35 тысяч человек.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Они оказались в самом пекле главного сражения Великой Отечественной. Тридцать тысяч из них навеки остались лежать в сталинградской земле…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514" y="4054678"/>
            <a:ext cx="6444344" cy="1785104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Лысой горе сражались части 64-й армии: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7-й стрелковый корпус,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36-я гвардейская дивизия,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126-я и 422-я стрелковые дивизии,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курсантский полк и др.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600" y="5950635"/>
            <a:ext cx="7112000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тысяч из 35-ти остались лежать в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сталинградской земле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5768"/>
          <a:stretch/>
        </p:blipFill>
        <p:spPr>
          <a:xfrm>
            <a:off x="817789" y="192314"/>
            <a:ext cx="5793362" cy="3639457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89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1286" y="4706596"/>
            <a:ext cx="10653485" cy="1815882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января 1943 года Лысая гора была очищена от гитлеровских войск. 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Ценой невероятных усилий части 64-й армии вышли на западные склоны горы и погнали врага в центр Сталинграда. Пять дней длился ожесточенный штурм горы, в результате которого были взяты все опорные пункты, а гитлеровцы окружены. Лысая гора была освобождена.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5" y="236616"/>
            <a:ext cx="11663486" cy="4088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97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9917" y="1756228"/>
            <a:ext cx="7680826" cy="4401205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Он представляет собой двадцатиметровый обелиск, на котором высечены слова, посвященные участникам Сталинградской битвы: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отстоявшим для будущих поколений,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вам вечная и благодарность Отечества.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чтит эти подвиги,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имя которым - Бессмертие!» 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мраморная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доска: </a:t>
            </a:r>
            <a:endParaRPr lang="ru-RU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этой высоте в 1942 году воины 64‑й армии вели ожесточенные бои с немецко-фашистскими захватчиками и не пропустили их к Волге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3028" y="130629"/>
            <a:ext cx="7837715" cy="1200329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здесь, в Советском районе столицы региона, расположен мемориальный комплекс защитникам Отечества.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55" y="730792"/>
            <a:ext cx="4183235" cy="58877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987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828" y="5491592"/>
            <a:ext cx="11580284" cy="1107996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Обелиск, выполненный в виде ствола автомата, облицован бетонными плитами. На его боковых сторонах – барельефы: воин с факелом и девушка в солдатской форме, с розой в руке. Он и она склонили головы пред подвигами воинов, оборонявших Сталинград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1925" t="43821" r="25668" b="9106"/>
          <a:stretch/>
        </p:blipFill>
        <p:spPr>
          <a:xfrm>
            <a:off x="333828" y="188686"/>
            <a:ext cx="4499429" cy="4886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1764"/>
          <a:stretch/>
        </p:blipFill>
        <p:spPr>
          <a:xfrm>
            <a:off x="5297714" y="389337"/>
            <a:ext cx="6487886" cy="4893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9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779</TotalTime>
  <Words>985</Words>
  <Application>Microsoft Office PowerPoint</Application>
  <PresentationFormat>Широкоэкранный</PresentationFormat>
  <Paragraphs>100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50</cp:revision>
  <cp:lastPrinted>2025-06-24T13:19:05Z</cp:lastPrinted>
  <dcterms:created xsi:type="dcterms:W3CDTF">2025-01-31T09:16:51Z</dcterms:created>
  <dcterms:modified xsi:type="dcterms:W3CDTF">2025-06-24T13:20:21Z</dcterms:modified>
</cp:coreProperties>
</file>