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A5E02E-3E62-4F21-950D-2556FF25EBC1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8A3136-B1BB-44E1-A5DE-FB9BC6F3AC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556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8A3136-B1BB-44E1-A5DE-FB9BC6F3ACF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953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1988800" y="3048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BB3C3-85BD-4763-B92B-25EB627D8ADC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207264" y="2420112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39388DB-544F-459B-9D04-66A2559CA07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BB3C3-85BD-4763-B92B-25EB627D8ADC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388DB-544F-459B-9D04-66A2559CA07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9347200" y="0"/>
            <a:ext cx="28448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6403340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9119616" y="2925763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9245600" y="3020251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221216" y="3009902"/>
            <a:ext cx="609600" cy="441325"/>
          </a:xfrm>
        </p:spPr>
        <p:txBody>
          <a:bodyPr/>
          <a:lstStyle/>
          <a:p>
            <a:fld id="{B39388DB-544F-459B-9D04-66A2559CA07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06400" y="304800"/>
            <a:ext cx="8737600" cy="5821366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BB3C3-85BD-4763-B92B-25EB627D8ADC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55200" y="304802"/>
            <a:ext cx="1930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BB3C3-85BD-4763-B92B-25EB627D8ADC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815584" y="1026373"/>
            <a:ext cx="609600" cy="441325"/>
          </a:xfrm>
        </p:spPr>
        <p:txBody>
          <a:bodyPr/>
          <a:lstStyle/>
          <a:p>
            <a:fld id="{B39388DB-544F-459B-9D04-66A2559CA07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203200" y="2286000"/>
            <a:ext cx="11777472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207264" y="142352"/>
            <a:ext cx="11777472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2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BB3C3-85BD-4763-B92B-25EB627D8ADC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203200" y="2438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39388DB-544F-459B-9D04-66A2559CA07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721600" y="6409944"/>
            <a:ext cx="4059936" cy="365760"/>
          </a:xfrm>
        </p:spPr>
        <p:txBody>
          <a:bodyPr/>
          <a:lstStyle/>
          <a:p>
            <a:fld id="{672BB3C3-85BD-4763-B92B-25EB627D8ADC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388DB-544F-459B-9D04-66A2559CA07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6084107" y="1575653"/>
            <a:ext cx="11895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402336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6096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03200" y="1371600"/>
            <a:ext cx="11777472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94564" y="6391656"/>
            <a:ext cx="11777472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5386917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388441" y="1524000"/>
            <a:ext cx="5389033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BB3C3-85BD-4763-B92B-25EB627D8ADC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06400" y="6409944"/>
            <a:ext cx="47752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203200" y="128016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402336" y="2471383"/>
            <a:ext cx="5388864" cy="3818404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6400800" y="2471383"/>
            <a:ext cx="5384800" cy="382219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5791200" y="1042417"/>
            <a:ext cx="609600" cy="441325"/>
          </a:xfrm>
        </p:spPr>
        <p:txBody>
          <a:bodyPr/>
          <a:lstStyle>
            <a:lvl1pPr algn="ctr">
              <a:defRPr/>
            </a:lvl1pPr>
          </a:lstStyle>
          <a:p>
            <a:fld id="{B39388DB-544F-459B-9D04-66A2559CA07C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BB3C3-85BD-4763-B92B-25EB627D8ADC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5791200" y="1036021"/>
            <a:ext cx="609600" cy="441325"/>
          </a:xfrm>
        </p:spPr>
        <p:txBody>
          <a:bodyPr/>
          <a:lstStyle/>
          <a:p>
            <a:fld id="{B39388DB-544F-459B-9D04-66A2559CA0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03200" y="158496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BB3C3-85BD-4763-B92B-25EB627D8ADC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5689600" y="6324600"/>
            <a:ext cx="8128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39388DB-544F-459B-9D04-66A2559CA0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203200" y="152400"/>
            <a:ext cx="11777472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12192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8000" y="1981201"/>
            <a:ext cx="31496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4165600" y="685800"/>
            <a:ext cx="7518400" cy="5410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39388DB-544F-459B-9D04-66A2559CA07C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BB3C3-85BD-4763-B92B-25EB627D8ADC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51104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203200" y="152400"/>
            <a:ext cx="11777472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/>
          <a:p>
            <a:fld id="{B39388DB-544F-459B-9D04-66A2559CA07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500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00500" y="609600"/>
            <a:ext cx="78232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8000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717536" y="6404984"/>
            <a:ext cx="4059936" cy="365760"/>
          </a:xfrm>
        </p:spPr>
        <p:txBody>
          <a:bodyPr/>
          <a:lstStyle/>
          <a:p>
            <a:fld id="{672BB3C3-85BD-4763-B92B-25EB627D8ADC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779264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1"/>
            <a:ext cx="12192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72BB3C3-85BD-4763-B92B-25EB627D8ADC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06400" y="6410848"/>
            <a:ext cx="4775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203200" y="1276743"/>
            <a:ext cx="1177747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5791200" y="1040175"/>
            <a:ext cx="6096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39388DB-544F-459B-9D04-66A2559CA07C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113792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DDDF6C-9AE6-F01F-18BE-F8822BC12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9612" y="365125"/>
            <a:ext cx="8450827" cy="1758643"/>
          </a:xfrm>
        </p:spPr>
        <p:txBody>
          <a:bodyPr/>
          <a:lstStyle/>
          <a:p>
            <a:r>
              <a:rPr lang="ru-RU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3" t="21359" r="34571" b="20783"/>
          <a:stretch/>
        </p:blipFill>
        <p:spPr bwMode="auto">
          <a:xfrm>
            <a:off x="2101932" y="1223864"/>
            <a:ext cx="8906494" cy="53498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DBCBA47-2CB6-DEF1-70D6-F141A9B83228}"/>
              </a:ext>
            </a:extLst>
          </p:cNvPr>
          <p:cNvSpPr txBox="1"/>
          <p:nvPr/>
        </p:nvSpPr>
        <p:spPr>
          <a:xfrm>
            <a:off x="9129649" y="3244334"/>
            <a:ext cx="2945081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Использованы материалы  института воспитания РАО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39439" y="700644"/>
            <a:ext cx="77070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Фундамент  семейной системы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64" y="161980"/>
            <a:ext cx="2190542" cy="212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80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B83083-1804-F59A-DB68-258B972F8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8991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 семья</a:t>
            </a:r>
            <a:b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11DC50-7DB1-691D-F66C-6E5AED90B4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2453" y="1327355"/>
            <a:ext cx="5649589" cy="5002194"/>
          </a:xfrm>
        </p:spPr>
        <p:txBody>
          <a:bodyPr>
            <a:normAutofit/>
          </a:bodyPr>
          <a:lstStyle/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«Нормально функционирующая семья — это семья, которая ответственно и дифференцированно выполняет свои функции, вследствие чего удовлетворяется потребность в росте и изменениях как семьи в целом, так и каждого ее члена».</a:t>
            </a:r>
          </a:p>
          <a:p>
            <a:pPr marL="0" indent="0" algn="r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«Психология и психотерапия семьи»</a:t>
            </a:r>
          </a:p>
          <a:p>
            <a:pPr marL="0" indent="0" algn="r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Эдмонд Георгиевич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Эйдемиллер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Викторас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Юстицкис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2" t="20335" r="37147" b="23154"/>
          <a:stretch/>
        </p:blipFill>
        <p:spPr bwMode="auto">
          <a:xfrm>
            <a:off x="6160781" y="1458549"/>
            <a:ext cx="5773919" cy="4871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5200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DE8B18-610D-368A-1F16-3AC09E4A2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семьи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B3FC4A-A603-9295-649E-6000147A65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6887" y="1413164"/>
            <a:ext cx="5284521" cy="52088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>
                <a:solidFill>
                  <a:srgbClr val="FF0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Воспитательная функция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>
                <a:solidFill>
                  <a:srgbClr val="FF0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Хозяйственно-бытовая функция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>
                <a:solidFill>
                  <a:srgbClr val="FF0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Эмоциональная функция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>
                <a:solidFill>
                  <a:srgbClr val="FF0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Функцию духовного общения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>
                <a:solidFill>
                  <a:srgbClr val="FF0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 первичного социального контроля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>
                <a:solidFill>
                  <a:srgbClr val="FF0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Репродуктивная функция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2" t="52831" r="35520" b="24889"/>
          <a:stretch/>
        </p:blipFill>
        <p:spPr bwMode="auto">
          <a:xfrm>
            <a:off x="8467105" y="201879"/>
            <a:ext cx="3526971" cy="21731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0" t="54968" r="77552" b="24162"/>
          <a:stretch/>
        </p:blipFill>
        <p:spPr bwMode="auto">
          <a:xfrm>
            <a:off x="5161935" y="1041792"/>
            <a:ext cx="3305170" cy="3387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DD0462F-B3E8-4D0B-07A6-02463EF92B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194" t="28592" r="52661" b="13746"/>
          <a:stretch/>
        </p:blipFill>
        <p:spPr>
          <a:xfrm>
            <a:off x="8557701" y="2542528"/>
            <a:ext cx="3436375" cy="29206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62DADB9-1DA6-6FDE-0131-666DD1F9E1B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194" t="53765" r="51008" b="13100"/>
          <a:stretch/>
        </p:blipFill>
        <p:spPr>
          <a:xfrm>
            <a:off x="5771408" y="4144297"/>
            <a:ext cx="3023420" cy="22712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23333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880C77-47D4-F6C2-6687-674735623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39" y="191730"/>
            <a:ext cx="5535562" cy="82591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Детям нужна иерархия в семье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14A7FB43-3460-005D-DA2A-9AA7D529396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5171" t="22470" r="34662" b="11970"/>
          <a:stretch/>
        </p:blipFill>
        <p:spPr>
          <a:xfrm>
            <a:off x="6572867" y="0"/>
            <a:ext cx="5392991" cy="65893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32263E7E-92B0-6ECD-F40B-6278CD827B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6141" y="855406"/>
            <a:ext cx="6346725" cy="58108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Иерархия — это порядок в семье, система авторитетов, власти и ролей. </a:t>
            </a: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степень влияния </a:t>
            </a:r>
            <a:r>
              <a:rPr lang="ru-RU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одного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члена семьи </a:t>
            </a: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других и </a:t>
            </a:r>
            <a:r>
              <a:rPr lang="ru-RU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— ответственность </a:t>
            </a:r>
          </a:p>
          <a:p>
            <a:pPr marL="0" indent="0">
              <a:buNone/>
            </a:pPr>
            <a:r>
              <a:rPr lang="ru-RU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за детей.</a:t>
            </a:r>
          </a:p>
          <a:p>
            <a:pPr marL="0" indent="0">
              <a:buNone/>
            </a:pPr>
            <a:endParaRPr lang="ru-RU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 Виды нарушений иерархии в семье</a:t>
            </a:r>
          </a:p>
          <a:p>
            <a:pPr marL="0" indent="0">
              <a:buNone/>
            </a:pPr>
            <a:endParaRPr lang="ru-RU" sz="2200" dirty="0">
              <a:solidFill>
                <a:srgbClr val="C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● </a:t>
            </a:r>
            <a:r>
              <a:rPr lang="ru-RU" sz="2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Ребенок ощущает себя выше родителя</a:t>
            </a:r>
          </a:p>
          <a:p>
            <a:pPr marL="0" indent="0">
              <a:buNone/>
            </a:pPr>
            <a:r>
              <a:rPr lang="ru-RU" sz="220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● </a:t>
            </a:r>
            <a:r>
              <a:rPr lang="ru-RU" sz="2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Ребенок «усыновляет» собственных родителей</a:t>
            </a:r>
          </a:p>
          <a:p>
            <a:pPr marL="0" indent="0">
              <a:buNone/>
            </a:pPr>
            <a:r>
              <a:rPr lang="ru-RU" sz="220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● </a:t>
            </a:r>
            <a:r>
              <a:rPr lang="ru-RU" sz="2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Родитель воспринимает ребенка как равного</a:t>
            </a:r>
          </a:p>
          <a:p>
            <a:pPr marL="0" indent="0">
              <a:buNone/>
            </a:pPr>
            <a:r>
              <a:rPr lang="ru-RU" sz="220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● </a:t>
            </a:r>
            <a:r>
              <a:rPr lang="ru-RU" sz="2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Родитель делает из ребенка символического партнер</a:t>
            </a:r>
          </a:p>
        </p:txBody>
      </p:sp>
    </p:spTree>
    <p:extLst>
      <p:ext uri="{BB962C8B-B14F-4D97-AF65-F5344CB8AC3E}">
        <p14:creationId xmlns:p14="http://schemas.microsoft.com/office/powerpoint/2010/main" val="985116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1C7F6D2-E39A-E4EA-033D-792626966E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6477" y="1519084"/>
            <a:ext cx="5813323" cy="5338915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Придерживаться естественных последствий</a:t>
            </a:r>
          </a:p>
          <a:p>
            <a:pPr>
              <a:lnSpc>
                <a:spcPct val="20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Уважать границы других людей</a:t>
            </a:r>
          </a:p>
          <a:p>
            <a:pPr>
              <a:lnSpc>
                <a:spcPct val="20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Обозначить границы родителей</a:t>
            </a:r>
          </a:p>
          <a:p>
            <a:pPr>
              <a:lnSpc>
                <a:spcPct val="20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Защищать собственные границы</a:t>
            </a:r>
          </a:p>
          <a:p>
            <a:pPr>
              <a:lnSpc>
                <a:spcPct val="20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Разумно ограничивать и контролировать.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F811626-7210-5B94-19E4-B5ABE3915F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03239"/>
            <a:ext cx="5597013" cy="675476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«Вседозволенность и «безграничное» воспитание — по сути воспитание безразличное.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Прикрываясь рассуждениями о свободе, мы на самом деле просто самоустраняемся»,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— Марина Мелия, профессор психологии, автор книги «Отстаньте от ребенка». 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6D456B-E5B9-B614-239E-05849BE2D528}"/>
              </a:ext>
            </a:extLst>
          </p:cNvPr>
          <p:cNvSpPr txBox="1"/>
          <p:nvPr/>
        </p:nvSpPr>
        <p:spPr>
          <a:xfrm rot="10800000" flipH="1" flipV="1">
            <a:off x="751784" y="658628"/>
            <a:ext cx="511807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Как устанавливать правила и границы?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7CFA398-A28C-746A-0553-437099F503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08" t="26225" r="45080" b="13746"/>
          <a:stretch/>
        </p:blipFill>
        <p:spPr>
          <a:xfrm>
            <a:off x="6751072" y="398205"/>
            <a:ext cx="4439265" cy="41148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93872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794F2F-7322-DB32-04B8-CE07F5A65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7262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Личные границы ребенка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E56E52-B6BA-8880-610F-2DD5A3F1D3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3458" y="1563329"/>
            <a:ext cx="5636342" cy="5088194"/>
          </a:xfrm>
        </p:spPr>
        <p:txBody>
          <a:bodyPr>
            <a:normAutofit/>
          </a:bodyPr>
          <a:lstStyle/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Все, что происходит с детьми —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ответственность взрослых, 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не детей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9275BB3-2967-D747-73C6-8C002E4A4C1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4790" t="24321" r="41114" b="13811"/>
          <a:stretch/>
        </p:blipFill>
        <p:spPr>
          <a:xfrm>
            <a:off x="5427407" y="1604606"/>
            <a:ext cx="6196938" cy="48882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A1B86DB-B688-6755-C269-9C7A17C48C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693" t="22782" r="42661" b="16543"/>
          <a:stretch/>
        </p:blipFill>
        <p:spPr>
          <a:xfrm>
            <a:off x="693174" y="435077"/>
            <a:ext cx="3567227" cy="299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197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1477DDA-E5F7-3EC4-1F44-A460F7E40C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8710" y="147484"/>
            <a:ext cx="11371006" cy="63860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                                    </a:t>
            </a:r>
          </a:p>
          <a:p>
            <a:pPr marL="0" indent="0">
              <a:buNone/>
            </a:pPr>
            <a:r>
              <a:rPr lang="ru-RU" dirty="0"/>
              <a:t>                                    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Мой дом — моя крепость или проходной двор?</a:t>
            </a:r>
          </a:p>
          <a:p>
            <a:pPr marL="0" indent="0">
              <a:buNone/>
            </a:pP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2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Внешние границы играют важную роль: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   они сохраняют идентичность семьи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и при этом отсекают ненужное влияние.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CBD6AD6-AFCA-1A38-81C8-FCA102674F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167" b="69010" l="48170" r="74817">
                        <a14:foregroundMark x1="55564" y1="29948" x2="55564" y2="34896"/>
                        <a14:foregroundMark x1="55564" y1="34896" x2="51684" y2="42318"/>
                        <a14:foregroundMark x1="51684" y1="42318" x2="48829" y2="44661"/>
                        <a14:foregroundMark x1="48829" y1="44661" x2="48902" y2="67188"/>
                        <a14:foregroundMark x1="48902" y1="67188" x2="51684" y2="68750"/>
                        <a14:foregroundMark x1="51684" y1="68750" x2="58931" y2="68620"/>
                        <a14:foregroundMark x1="58931" y1="68620" x2="71230" y2="69401"/>
                        <a14:foregroundMark x1="71230" y1="69401" x2="74305" y2="69010"/>
                        <a14:foregroundMark x1="74305" y1="69010" x2="75842" y2="65104"/>
                        <a14:foregroundMark x1="75842" y1="65104" x2="76428" y2="59245"/>
                        <a14:foregroundMark x1="76428" y1="59245" x2="73719" y2="39583"/>
                        <a14:foregroundMark x1="73719" y1="39583" x2="74158" y2="32943"/>
                        <a14:foregroundMark x1="74158" y1="32943" x2="70278" y2="29297"/>
                        <a14:foregroundMark x1="70278" y1="29297" x2="55637" y2="29167"/>
                        <a14:foregroundMark x1="55637" y1="29167" x2="55344" y2="30469"/>
                        <a14:foregroundMark x1="48682" y1="45964" x2="52562" y2="46875"/>
                        <a14:foregroundMark x1="52562" y1="46875" x2="53441" y2="46484"/>
                        <a14:foregroundMark x1="49048" y1="68490" x2="55637" y2="68359"/>
                        <a14:foregroundMark x1="55637" y1="68359" x2="70571" y2="69792"/>
                        <a14:foregroundMark x1="70571" y1="69792" x2="74305" y2="67188"/>
                        <a14:foregroundMark x1="74305" y1="67188" x2="75915" y2="61068"/>
                        <a14:foregroundMark x1="75915" y1="61068" x2="75476" y2="56510"/>
                        <a14:foregroundMark x1="75476" y1="56510" x2="75403" y2="35938"/>
                        <a14:foregroundMark x1="75403" y1="35938" x2="74817" y2="31120"/>
                        <a14:foregroundMark x1="74817" y1="31120" x2="72255" y2="29948"/>
                        <a14:foregroundMark x1="72255" y1="29948" x2="68594" y2="49479"/>
                        <a14:foregroundMark x1="68594" y1="49479" x2="71230" y2="30078"/>
                        <a14:foregroundMark x1="48536" y1="60807" x2="52635" y2="60807"/>
                        <a14:foregroundMark x1="52635" y1="60807" x2="66764" y2="59635"/>
                        <a14:foregroundMark x1="66764" y1="59635" x2="71742" y2="60026"/>
                        <a14:foregroundMark x1="71742" y1="60026" x2="75915" y2="62630"/>
                        <a14:foregroundMark x1="75915" y1="62630" x2="75695" y2="67708"/>
                        <a14:foregroundMark x1="75695" y1="67708" x2="48829" y2="68490"/>
                        <a14:foregroundMark x1="48829" y1="68490" x2="48243" y2="62240"/>
                        <a14:foregroundMark x1="48243" y1="62240" x2="48389" y2="61068"/>
                        <a14:foregroundMark x1="55637" y1="66406" x2="55637" y2="66406"/>
                        <a14:foregroundMark x1="48682" y1="65625" x2="71816" y2="66927"/>
                        <a14:foregroundMark x1="71816" y1="66927" x2="75110" y2="66797"/>
                        <a14:foregroundMark x1="75110" y1="66797" x2="70644" y2="69661"/>
                        <a14:foregroundMark x1="70644" y1="69661" x2="50073" y2="69010"/>
                        <a14:foregroundMark x1="50073" y1="69010" x2="48463" y2="65755"/>
                        <a14:foregroundMark x1="51757" y1="68099" x2="51757" y2="68099"/>
                        <a14:backgroundMark x1="50983" y1="40424" x2="48829" y2="40104"/>
                        <a14:backgroundMark x1="48829" y1="40104" x2="47365" y2="35547"/>
                        <a14:backgroundMark x1="47365" y1="35547" x2="47877" y2="30599"/>
                        <a14:backgroundMark x1="47877" y1="30599" x2="50952" y2="29688"/>
                        <a14:backgroundMark x1="50952" y1="29688" x2="54319" y2="30033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8750" t="29237" r="24395" b="31390"/>
          <a:stretch/>
        </p:blipFill>
        <p:spPr>
          <a:xfrm>
            <a:off x="6622751" y="1637071"/>
            <a:ext cx="5116965" cy="42180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49197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926CD9-1233-0881-A81E-40B7C434C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577797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Памятка для родителей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541094-6648-18CA-E7D6-3BB6A43F06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6869" y="577797"/>
            <a:ext cx="4569541" cy="628020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поддерживать благополучие семьи</a:t>
            </a:r>
          </a:p>
          <a:p>
            <a:pPr marL="0" indent="0" algn="just">
              <a:lnSpc>
                <a:spcPct val="170000"/>
              </a:lnSpc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70000"/>
              </a:lnSpc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Ищите поддержки только у взрослых людей, но не у ребенка</a:t>
            </a:r>
          </a:p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воспринимайте своего ребенка как равного </a:t>
            </a:r>
          </a:p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Откажитесь от идеи партнерских отношений с ребенком до его совершеннолетия</a:t>
            </a:r>
          </a:p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семьей и ответственность за семью оставляйте за собой</a:t>
            </a:r>
          </a:p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Придерживайтесь принципа «естественных последствий», а не наказаний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3275C23-0F18-6680-2083-4631FEFC30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28254" y="1379139"/>
            <a:ext cx="3406877" cy="5331377"/>
          </a:xfrm>
        </p:spPr>
        <p:txBody>
          <a:bodyPr>
            <a:normAutofit fontScale="32500" lnSpcReduction="20000"/>
          </a:bodyPr>
          <a:lstStyle/>
          <a:p>
            <a:pPr algn="just">
              <a:lnSpc>
                <a:spcPct val="120000"/>
              </a:lnSpc>
            </a:pPr>
            <a:endParaRPr lang="ru-RU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endParaRPr lang="ru-RU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Уважайте личные границы ребенка</a:t>
            </a:r>
          </a:p>
          <a:p>
            <a:pPr algn="just">
              <a:lnSpc>
                <a:spcPct val="120000"/>
              </a:lnSpc>
            </a:pP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 ребенка уважать границы других людей</a:t>
            </a:r>
          </a:p>
          <a:p>
            <a:pPr algn="just">
              <a:lnSpc>
                <a:spcPct val="120000"/>
              </a:lnSpc>
            </a:pP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Оберегайте собственные границы</a:t>
            </a:r>
          </a:p>
          <a:p>
            <a:pPr algn="just">
              <a:lnSpc>
                <a:spcPct val="120000"/>
              </a:lnSpc>
            </a:pP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Разумно ограничивайте и контролируйте ребенка, ослабляя контроль по мере его взросления</a:t>
            </a:r>
          </a:p>
          <a:p>
            <a:pPr algn="just">
              <a:lnSpc>
                <a:spcPct val="120000"/>
              </a:lnSpc>
            </a:pP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Установите 4-5 разумных правил в семье, которых дети должны придерживаться</a:t>
            </a:r>
          </a:p>
          <a:p>
            <a:pPr algn="just"/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24AD951-B78A-9D52-C066-B5679C16BE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07" t="36338" r="40846" b="19555"/>
          <a:stretch/>
        </p:blipFill>
        <p:spPr>
          <a:xfrm>
            <a:off x="4973893" y="1030088"/>
            <a:ext cx="3406877" cy="53313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94816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5CE0B6-9877-C152-E3BB-56F75FB7E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3520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771DC440-E26F-A0A6-BD5D-E7EAE2E9719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7318" t="17548" r="43587" b="21408"/>
          <a:stretch/>
        </p:blipFill>
        <p:spPr>
          <a:xfrm>
            <a:off x="212172" y="206477"/>
            <a:ext cx="6350859" cy="61500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BBCEDA1B-6E21-8C68-C71D-F03DC82459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63032" y="1283111"/>
            <a:ext cx="5260256" cy="489385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Детям необходимы забота и защита взрослых.  Вырастая, становясь продолжателями своего рода и традиций своей семьи, они передают заботу, любовь и знания, которые получили от родителей, собственным детям.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«Долг» всегда отдаётся вперёд — будущему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поколению!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544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253</TotalTime>
  <Words>374</Words>
  <Application>Microsoft Office PowerPoint</Application>
  <PresentationFormat>Широкоэкранный</PresentationFormat>
  <Paragraphs>105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Calibri</vt:lpstr>
      <vt:lpstr>Georgia</vt:lpstr>
      <vt:lpstr>Times New Roman</vt:lpstr>
      <vt:lpstr>Wingdings</vt:lpstr>
      <vt:lpstr>Wingdings 2</vt:lpstr>
      <vt:lpstr>Официальная</vt:lpstr>
      <vt:lpstr> </vt:lpstr>
      <vt:lpstr>       Функциональная семья </vt:lpstr>
      <vt:lpstr>Функции семьи</vt:lpstr>
      <vt:lpstr>    Детям нужна иерархия в семье </vt:lpstr>
      <vt:lpstr>Презентация PowerPoint</vt:lpstr>
      <vt:lpstr>            Личные границы ребенка</vt:lpstr>
      <vt:lpstr>Презентация PowerPoint</vt:lpstr>
      <vt:lpstr>Памятка для родителей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Ознакомление с ФАОП ДО</dc:title>
  <dc:creator>Корсакова Ольга</dc:creator>
  <cp:lastModifiedBy>KorsakovaOlgaI</cp:lastModifiedBy>
  <cp:revision>11</cp:revision>
  <dcterms:created xsi:type="dcterms:W3CDTF">2024-01-11T23:14:15Z</dcterms:created>
  <dcterms:modified xsi:type="dcterms:W3CDTF">2025-04-07T08:13:31Z</dcterms:modified>
</cp:coreProperties>
</file>