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67" r:id="rId2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>
    <p:wipe/>
  </p:transition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4.gif"/><Relationship Id="rId4" Type="http://schemas.openxmlformats.org/officeDocument/2006/relationships/image" Target="../media/image6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slide" Target="slide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4.gif"/><Relationship Id="rId7" Type="http://schemas.openxmlformats.org/officeDocument/2006/relationships/image" Target="../media/image15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1.png"/><Relationship Id="rId4" Type="http://schemas.openxmlformats.org/officeDocument/2006/relationships/slide" Target="slide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4.gif"/><Relationship Id="rId7" Type="http://schemas.openxmlformats.org/officeDocument/2006/relationships/image" Target="../media/image18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7.png"/><Relationship Id="rId4" Type="http://schemas.openxmlformats.org/officeDocument/2006/relationships/slide" Target="slide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4.gif"/><Relationship Id="rId7" Type="http://schemas.openxmlformats.org/officeDocument/2006/relationships/image" Target="../media/image21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20.png"/><Relationship Id="rId4" Type="http://schemas.openxmlformats.org/officeDocument/2006/relationships/slide" Target="slid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24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8.png"/><Relationship Id="rId4" Type="http://schemas.openxmlformats.org/officeDocument/2006/relationships/slide" Target="slid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12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slide" Target="slid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11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5.png"/><Relationship Id="rId4" Type="http://schemas.openxmlformats.org/officeDocument/2006/relationships/slide" Target="slid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slide" Target="slid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slide" Target="slide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slide" Target="slide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1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Relationship Id="rId4" Type="http://schemas.openxmlformats.org/officeDocument/2006/relationships/slide" Target="slide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30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slide" Target="slide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slide" Target="slide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slide" Target="slide7.xml"/><Relationship Id="rId7" Type="http://schemas.openxmlformats.org/officeDocument/2006/relationships/slide" Target="slide18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12.xml"/><Relationship Id="rId4" Type="http://schemas.openxmlformats.org/officeDocument/2006/relationships/slide" Target="slide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411383" y="457200"/>
            <a:ext cx="635096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OffAxis1Righ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Развивающая игра 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«Слоговая </a:t>
            </a:r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играйка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077200" y="5943600"/>
            <a:ext cx="685800" cy="6096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458" name="Picture 2" descr="H:\без фона\Рисунок3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00"/>
            <a:ext cx="2246313" cy="2246313"/>
          </a:xfrm>
          <a:prstGeom prst="rect">
            <a:avLst/>
          </a:prstGeom>
          <a:noFill/>
        </p:spPr>
      </p:pic>
      <p:pic>
        <p:nvPicPr>
          <p:cNvPr id="19459" name="Picture 3" descr="H:\без фона\Рисунок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1676400"/>
            <a:ext cx="2041525" cy="2041525"/>
          </a:xfrm>
          <a:prstGeom prst="rect">
            <a:avLst/>
          </a:prstGeom>
          <a:noFill/>
        </p:spPr>
      </p:pic>
      <p:pic>
        <p:nvPicPr>
          <p:cNvPr id="19460" name="Picture 4" descr="H:\без фона\Рисунок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2438400"/>
            <a:ext cx="2928937" cy="2928937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876800" y="5486400"/>
            <a:ext cx="2209800" cy="533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38800" y="5181600"/>
            <a:ext cx="0" cy="1143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6324600" y="5181600"/>
            <a:ext cx="0" cy="1143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H:\без фона\Рисунок3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0"/>
            <a:ext cx="2246313" cy="2246313"/>
          </a:xfrm>
          <a:prstGeom prst="rect">
            <a:avLst/>
          </a:prstGeom>
          <a:noFill/>
        </p:spPr>
      </p:pic>
      <p:pic>
        <p:nvPicPr>
          <p:cNvPr id="7172" name="Picture 4" descr="H:\без фона\Рисунок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2819400"/>
            <a:ext cx="2451100" cy="2285708"/>
          </a:xfrm>
          <a:prstGeom prst="rect">
            <a:avLst/>
          </a:prstGeom>
          <a:noFill/>
        </p:spPr>
      </p:pic>
      <p:pic>
        <p:nvPicPr>
          <p:cNvPr id="4" name="Picture 2" descr="C:\Users\Наташа\Pictures\Анимашки\a18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2209800"/>
            <a:ext cx="1209675" cy="1415577"/>
          </a:xfrm>
          <a:prstGeom prst="rect">
            <a:avLst/>
          </a:prstGeom>
          <a:noFill/>
        </p:spPr>
      </p:pic>
      <p:pic>
        <p:nvPicPr>
          <p:cNvPr id="5" name="Picture 3" descr="C:\Users\Наташа\Pictures\Анимашки\panda09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91400" y="3581400"/>
            <a:ext cx="1274781" cy="13716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934200" y="4953000"/>
            <a:ext cx="1937255" cy="3854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Down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Отлично!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7" name="Управляющая кнопка: возврат 6">
            <a:hlinkClick r:id="rId6" action="ppaction://hlinksldjump" highlightClick="1"/>
          </p:cNvPr>
          <p:cNvSpPr/>
          <p:nvPr/>
        </p:nvSpPr>
        <p:spPr>
          <a:xfrm>
            <a:off x="914400" y="5943600"/>
            <a:ext cx="609600" cy="6096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омой 7">
            <a:hlinkClick r:id="" action="ppaction://hlinkshowjump?jump=endshow" highlightClick="1"/>
          </p:cNvPr>
          <p:cNvSpPr/>
          <p:nvPr/>
        </p:nvSpPr>
        <p:spPr>
          <a:xfrm>
            <a:off x="228600" y="5943600"/>
            <a:ext cx="609600" cy="6096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305800" y="5943600"/>
            <a:ext cx="609600" cy="6096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одержимое 3"/>
          <p:cNvSpPr>
            <a:spLocks noGrp="1"/>
          </p:cNvSpPr>
          <p:nvPr>
            <p:ph idx="1"/>
          </p:nvPr>
        </p:nvSpPr>
        <p:spPr>
          <a:xfrm>
            <a:off x="3352800" y="152400"/>
            <a:ext cx="5791200" cy="1905000"/>
          </a:xfrm>
          <a:prstGeom prst="ribbon2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/>
          <a:p>
            <a:pPr algn="ctr">
              <a:buNone/>
            </a:pPr>
            <a:r>
              <a:rPr lang="ru-RU" sz="2000" b="1" i="1" dirty="0" smtClean="0">
                <a:solidFill>
                  <a:srgbClr val="FF0000"/>
                </a:solidFill>
              </a:rPr>
              <a:t>Кликни мышкой на предмет с такой же слоговой схемой как у слова «попугай», и ты  узнаешь какая у него любимая игрушка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43000" y="2057400"/>
            <a:ext cx="1828800" cy="533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057400" y="1524000"/>
            <a:ext cx="0" cy="1447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 descr="H:\без фона\Рисунок7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19600" y="3962400"/>
            <a:ext cx="1905000" cy="1905000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1676400" y="4648200"/>
            <a:ext cx="2209800" cy="533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2362200" y="4343400"/>
            <a:ext cx="0" cy="1371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3124200" y="4267200"/>
            <a:ext cx="0" cy="1371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71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4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7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2"/>
                  </p:tgtEl>
                </p:cond>
              </p:nextCondLst>
            </p:seq>
          </p:childTnLst>
        </p:cTn>
      </p:par>
    </p:tnLst>
    <p:bldLst>
      <p:bldP spid="6" grpId="0"/>
      <p:bldP spid="10" grpId="0" uiExpand="1" build="p" animBg="1"/>
      <p:bldP spid="11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Наташа\Pictures\Анимашки\a18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4343400"/>
            <a:ext cx="1209675" cy="1415577"/>
          </a:xfrm>
          <a:prstGeom prst="rect">
            <a:avLst/>
          </a:prstGeom>
          <a:noFill/>
        </p:spPr>
      </p:pic>
      <p:pic>
        <p:nvPicPr>
          <p:cNvPr id="5" name="Picture 3" descr="C:\Users\Наташа\Pictures\Анимашки\panda0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2133600"/>
            <a:ext cx="1274781" cy="13716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477000" y="3505200"/>
            <a:ext cx="2452779" cy="4616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Inverted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Молодец!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7" name="Управляющая кнопка: возврат 6">
            <a:hlinkClick r:id="rId4" action="ppaction://hlinksldjump" highlightClick="1"/>
          </p:cNvPr>
          <p:cNvSpPr/>
          <p:nvPr/>
        </p:nvSpPr>
        <p:spPr>
          <a:xfrm>
            <a:off x="914400" y="5943600"/>
            <a:ext cx="609600" cy="6096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омой 7">
            <a:hlinkClick r:id="" action="ppaction://hlinkshowjump?jump=endshow" highlightClick="1"/>
          </p:cNvPr>
          <p:cNvSpPr/>
          <p:nvPr/>
        </p:nvSpPr>
        <p:spPr>
          <a:xfrm>
            <a:off x="228600" y="5943600"/>
            <a:ext cx="609600" cy="6096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305800" y="5943600"/>
            <a:ext cx="609600" cy="6096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одержимое 3"/>
          <p:cNvSpPr>
            <a:spLocks noGrp="1"/>
          </p:cNvSpPr>
          <p:nvPr>
            <p:ph idx="1"/>
          </p:nvPr>
        </p:nvSpPr>
        <p:spPr>
          <a:xfrm>
            <a:off x="3352800" y="152400"/>
            <a:ext cx="5791200" cy="1905000"/>
          </a:xfrm>
          <a:prstGeom prst="ribbon2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20000"/>
          </a:bodyPr>
          <a:lstStyle/>
          <a:p>
            <a:pPr algn="ctr">
              <a:buNone/>
            </a:pPr>
            <a:r>
              <a:rPr lang="ru-RU" sz="2000" b="1" i="1" dirty="0" smtClean="0">
                <a:solidFill>
                  <a:srgbClr val="FF0000"/>
                </a:solidFill>
              </a:rPr>
              <a:t>Кликни мышкой на предмет с такой же слоговой схемой, и ты  узнаешь к кому на день рождения придет лев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pic>
        <p:nvPicPr>
          <p:cNvPr id="11" name="Рисунок 10" descr="Чей это хвостик?"/>
          <p:cNvPicPr/>
          <p:nvPr/>
        </p:nvPicPr>
        <p:blipFill>
          <a:blip r:embed="rId5" cstate="print"/>
          <a:srcRect l="77998" b="34888"/>
          <a:stretch>
            <a:fillRect/>
          </a:stretch>
        </p:blipFill>
        <p:spPr bwMode="auto">
          <a:xfrm>
            <a:off x="762000" y="304800"/>
            <a:ext cx="1066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Чей это хвостик?"/>
          <p:cNvPicPr/>
          <p:nvPr/>
        </p:nvPicPr>
        <p:blipFill>
          <a:blip r:embed="rId5" cstate="print"/>
          <a:srcRect t="48834" r="56126"/>
          <a:stretch>
            <a:fillRect/>
          </a:stretch>
        </p:blipFill>
        <p:spPr bwMode="auto">
          <a:xfrm>
            <a:off x="304800" y="3124200"/>
            <a:ext cx="1676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Чей это хвостик?"/>
          <p:cNvPicPr/>
          <p:nvPr/>
        </p:nvPicPr>
        <p:blipFill>
          <a:blip r:embed="rId5" cstate="print"/>
          <a:srcRect l="41436" t="52089" r="22002"/>
          <a:stretch>
            <a:fillRect/>
          </a:stretch>
        </p:blipFill>
        <p:spPr bwMode="auto">
          <a:xfrm>
            <a:off x="2667000" y="5029200"/>
            <a:ext cx="2362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Чей это хвостик?"/>
          <p:cNvPicPr/>
          <p:nvPr/>
        </p:nvPicPr>
        <p:blipFill>
          <a:blip r:embed="rId5" cstate="print"/>
          <a:srcRect l="75561" t="65112" b="2332"/>
          <a:stretch>
            <a:fillRect/>
          </a:stretch>
        </p:blipFill>
        <p:spPr bwMode="auto">
          <a:xfrm>
            <a:off x="3124200" y="25146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762000" y="4343400"/>
            <a:ext cx="685800" cy="533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62000" y="2133600"/>
            <a:ext cx="1066800" cy="533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895600" y="3810000"/>
            <a:ext cx="1905000" cy="533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1295400" y="1828800"/>
            <a:ext cx="0" cy="1066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3581400" y="3505200"/>
            <a:ext cx="0" cy="990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4191000" y="3581400"/>
            <a:ext cx="0" cy="914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6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2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6" grpId="0"/>
      <p:bldP spid="10" grpId="0" uiExpand="1" build="p" animBg="1"/>
      <p:bldP spid="15" grpId="0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667000" y="152400"/>
            <a:ext cx="6477000" cy="2209800"/>
          </a:xfrm>
          <a:prstGeom prst="ribbon2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/>
          </a:bodyPr>
          <a:lstStyle/>
          <a:p>
            <a:pPr algn="ctr">
              <a:buNone/>
            </a:pPr>
            <a:r>
              <a:rPr lang="ru-RU" sz="2000" b="1" i="1" dirty="0" smtClean="0">
                <a:solidFill>
                  <a:srgbClr val="FF0000"/>
                </a:solidFill>
              </a:rPr>
              <a:t>Найди картинку, в названии которой столько же слогов, сколько в названии картинки, изображенной по центру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pic>
        <p:nvPicPr>
          <p:cNvPr id="5" name="Picture 2" descr="C:\Users\Наташа\Pictures\Анимашки\a18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4648200"/>
            <a:ext cx="1209675" cy="1415577"/>
          </a:xfrm>
          <a:prstGeom prst="rect">
            <a:avLst/>
          </a:prstGeom>
          <a:noFill/>
        </p:spPr>
      </p:pic>
      <p:pic>
        <p:nvPicPr>
          <p:cNvPr id="6" name="Picture 3" descr="C:\Users\Наташа\Pictures\Анимашки\panda0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2133600"/>
            <a:ext cx="1274781" cy="1371600"/>
          </a:xfrm>
          <a:prstGeom prst="rect">
            <a:avLst/>
          </a:prstGeom>
          <a:noFill/>
        </p:spPr>
      </p:pic>
      <p:sp>
        <p:nvSpPr>
          <p:cNvPr id="7" name="Управляющая кнопка: возврат 6">
            <a:hlinkClick r:id="rId4" action="ppaction://hlinksldjump" highlightClick="1"/>
          </p:cNvPr>
          <p:cNvSpPr/>
          <p:nvPr/>
        </p:nvSpPr>
        <p:spPr>
          <a:xfrm>
            <a:off x="914400" y="5943600"/>
            <a:ext cx="609600" cy="6096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омой 7">
            <a:hlinkClick r:id="" action="ppaction://hlinkshowjump?jump=endshow" highlightClick="1"/>
          </p:cNvPr>
          <p:cNvSpPr/>
          <p:nvPr/>
        </p:nvSpPr>
        <p:spPr>
          <a:xfrm>
            <a:off x="228600" y="5943600"/>
            <a:ext cx="609600" cy="6096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305800" y="5943600"/>
            <a:ext cx="609600" cy="6096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324600" y="3505200"/>
            <a:ext cx="2452779" cy="4616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Молодец!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0" name="Овальная выноска 9"/>
          <p:cNvSpPr/>
          <p:nvPr/>
        </p:nvSpPr>
        <p:spPr>
          <a:xfrm>
            <a:off x="2286000" y="2667000"/>
            <a:ext cx="1905000" cy="1752600"/>
          </a:xfrm>
          <a:prstGeom prst="wedgeEllipse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434" name="Picture 2" descr="H:\без фона\Рисунок1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90800" y="2895600"/>
            <a:ext cx="1227915" cy="1295400"/>
          </a:xfrm>
          <a:prstGeom prst="rect">
            <a:avLst/>
          </a:prstGeom>
          <a:noFill/>
        </p:spPr>
      </p:pic>
      <p:pic>
        <p:nvPicPr>
          <p:cNvPr id="18435" name="Picture 3" descr="H:\без фона\Рисунок3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" y="1524000"/>
            <a:ext cx="1799616" cy="1709737"/>
          </a:xfrm>
          <a:prstGeom prst="rect">
            <a:avLst/>
          </a:prstGeom>
          <a:noFill/>
        </p:spPr>
      </p:pic>
      <p:pic>
        <p:nvPicPr>
          <p:cNvPr id="18436" name="Picture 4" descr="H:\без фона\Рисунок20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90600" y="3657600"/>
            <a:ext cx="1947863" cy="1895475"/>
          </a:xfrm>
          <a:prstGeom prst="rect">
            <a:avLst/>
          </a:prstGeom>
          <a:noFill/>
        </p:spPr>
      </p:pic>
      <p:pic>
        <p:nvPicPr>
          <p:cNvPr id="18437" name="Picture 5" descr="H:\без фона\Рисунок21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67200" y="3581400"/>
            <a:ext cx="1284461" cy="1920875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4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84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5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84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1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5"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12" grpId="0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 txBox="1">
            <a:spLocks/>
          </p:cNvSpPr>
          <p:nvPr/>
        </p:nvSpPr>
        <p:spPr>
          <a:xfrm>
            <a:off x="3048000" y="152400"/>
            <a:ext cx="6096000" cy="2133600"/>
          </a:xfrm>
          <a:prstGeom prst="ribbon2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10000"/>
          </a:bodyPr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</a:rPr>
              <a:t>Найди картинку, в названии которой столько же слогов, сколько в названии картинки, изображенной по центру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pic>
        <p:nvPicPr>
          <p:cNvPr id="5" name="Picture 2" descr="C:\Users\Наташа\Pictures\Анимашки\a18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4876800"/>
            <a:ext cx="1209675" cy="1415577"/>
          </a:xfrm>
          <a:prstGeom prst="rect">
            <a:avLst/>
          </a:prstGeom>
          <a:noFill/>
        </p:spPr>
      </p:pic>
      <p:pic>
        <p:nvPicPr>
          <p:cNvPr id="6" name="Picture 3" descr="C:\Users\Наташа\Pictures\Анимашки\panda0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2133600"/>
            <a:ext cx="1274781" cy="1371600"/>
          </a:xfrm>
          <a:prstGeom prst="rect">
            <a:avLst/>
          </a:prstGeom>
          <a:noFill/>
        </p:spPr>
      </p:pic>
      <p:sp>
        <p:nvSpPr>
          <p:cNvPr id="7" name="Управляющая кнопка: возврат 6">
            <a:hlinkClick r:id="rId4" action="ppaction://hlinksldjump" highlightClick="1"/>
          </p:cNvPr>
          <p:cNvSpPr/>
          <p:nvPr/>
        </p:nvSpPr>
        <p:spPr>
          <a:xfrm>
            <a:off x="914400" y="5943600"/>
            <a:ext cx="609600" cy="6096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омой 7">
            <a:hlinkClick r:id="" action="ppaction://hlinkshowjump?jump=endshow" highlightClick="1"/>
          </p:cNvPr>
          <p:cNvSpPr/>
          <p:nvPr/>
        </p:nvSpPr>
        <p:spPr>
          <a:xfrm>
            <a:off x="228600" y="5943600"/>
            <a:ext cx="609600" cy="6096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305800" y="5943600"/>
            <a:ext cx="609600" cy="6096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477000" y="3581400"/>
            <a:ext cx="2242055" cy="4616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Down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Отлично!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1" name="Овальная выноска 10"/>
          <p:cNvSpPr/>
          <p:nvPr/>
        </p:nvSpPr>
        <p:spPr>
          <a:xfrm>
            <a:off x="2209800" y="2971800"/>
            <a:ext cx="1828800" cy="1676400"/>
          </a:xfrm>
          <a:prstGeom prst="wedgeEllipse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4" name="Picture 2" descr="H:\без фона\Рисунок2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90800" y="2971800"/>
            <a:ext cx="1066800" cy="1579251"/>
          </a:xfrm>
          <a:prstGeom prst="rect">
            <a:avLst/>
          </a:prstGeom>
          <a:noFill/>
        </p:spPr>
      </p:pic>
      <p:pic>
        <p:nvPicPr>
          <p:cNvPr id="8195" name="Picture 3" descr="H:\без фона\Рисунок25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" y="1371600"/>
            <a:ext cx="1725613" cy="1725613"/>
          </a:xfrm>
          <a:prstGeom prst="rect">
            <a:avLst/>
          </a:prstGeom>
          <a:noFill/>
        </p:spPr>
      </p:pic>
      <p:pic>
        <p:nvPicPr>
          <p:cNvPr id="8196" name="Picture 4" descr="H:\без фона\Рисунок28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62400" y="2590800"/>
            <a:ext cx="2119313" cy="2332037"/>
          </a:xfrm>
          <a:prstGeom prst="rect">
            <a:avLst/>
          </a:prstGeom>
          <a:noFill/>
        </p:spPr>
      </p:pic>
      <p:pic>
        <p:nvPicPr>
          <p:cNvPr id="8197" name="Picture 5" descr="H:\без фона\Рисунок16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0" y="3581400"/>
            <a:ext cx="2063750" cy="2054240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81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5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81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9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81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5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7"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 txBox="1">
            <a:spLocks/>
          </p:cNvSpPr>
          <p:nvPr/>
        </p:nvSpPr>
        <p:spPr>
          <a:xfrm>
            <a:off x="3124200" y="152400"/>
            <a:ext cx="6019800" cy="2133600"/>
          </a:xfrm>
          <a:prstGeom prst="ribbon2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10000"/>
          </a:bodyPr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</a:rPr>
              <a:t>Найди картинку, в названии которой столько же слогов, сколько в названии картинки, изображенной по центру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pic>
        <p:nvPicPr>
          <p:cNvPr id="5" name="Picture 2" descr="C:\Users\Наташа\Pictures\Анимашки\a18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5029200"/>
            <a:ext cx="1209675" cy="1415577"/>
          </a:xfrm>
          <a:prstGeom prst="rect">
            <a:avLst/>
          </a:prstGeom>
          <a:noFill/>
        </p:spPr>
      </p:pic>
      <p:pic>
        <p:nvPicPr>
          <p:cNvPr id="6" name="Picture 3" descr="C:\Users\Наташа\Pictures\Анимашки\panda0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2133600"/>
            <a:ext cx="1274781" cy="1371600"/>
          </a:xfrm>
          <a:prstGeom prst="rect">
            <a:avLst/>
          </a:prstGeom>
          <a:noFill/>
        </p:spPr>
      </p:pic>
      <p:sp>
        <p:nvSpPr>
          <p:cNvPr id="7" name="Управляющая кнопка: возврат 6">
            <a:hlinkClick r:id="rId4" action="ppaction://hlinksldjump" highlightClick="1"/>
          </p:cNvPr>
          <p:cNvSpPr/>
          <p:nvPr/>
        </p:nvSpPr>
        <p:spPr>
          <a:xfrm>
            <a:off x="914400" y="5943600"/>
            <a:ext cx="609600" cy="6096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омой 7">
            <a:hlinkClick r:id="" action="ppaction://hlinkshowjump?jump=endshow" highlightClick="1"/>
          </p:cNvPr>
          <p:cNvSpPr/>
          <p:nvPr/>
        </p:nvSpPr>
        <p:spPr>
          <a:xfrm>
            <a:off x="228600" y="5943600"/>
            <a:ext cx="609600" cy="6096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305800" y="5943600"/>
            <a:ext cx="609600" cy="6096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781800" y="3581400"/>
            <a:ext cx="1894896" cy="4616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Умница!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1" name="Овальная выноска 10"/>
          <p:cNvSpPr/>
          <p:nvPr/>
        </p:nvSpPr>
        <p:spPr>
          <a:xfrm>
            <a:off x="2514600" y="2971800"/>
            <a:ext cx="1752600" cy="1676400"/>
          </a:xfrm>
          <a:prstGeom prst="wedgeEllipse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18" name="Picture 2" descr="H:\без фона\Рисунок1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4600" y="3276600"/>
            <a:ext cx="1766887" cy="1058863"/>
          </a:xfrm>
          <a:prstGeom prst="rect">
            <a:avLst/>
          </a:prstGeom>
          <a:noFill/>
        </p:spPr>
      </p:pic>
      <p:pic>
        <p:nvPicPr>
          <p:cNvPr id="9219" name="Picture 3" descr="H:\без фона\Рисунок17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200" y="914400"/>
            <a:ext cx="2662237" cy="1793875"/>
          </a:xfrm>
          <a:prstGeom prst="rect">
            <a:avLst/>
          </a:prstGeom>
          <a:noFill/>
        </p:spPr>
      </p:pic>
      <p:pic>
        <p:nvPicPr>
          <p:cNvPr id="9220" name="Picture 4" descr="H:\без фона\Рисунок10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" y="2895600"/>
            <a:ext cx="2820987" cy="2820987"/>
          </a:xfrm>
          <a:prstGeom prst="rect">
            <a:avLst/>
          </a:prstGeom>
          <a:noFill/>
        </p:spPr>
      </p:pic>
      <p:pic>
        <p:nvPicPr>
          <p:cNvPr id="9221" name="Picture 5" descr="H:\без фона\Рисунок15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95800" y="3352800"/>
            <a:ext cx="1498600" cy="1576387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2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92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2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19"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 txBox="1">
            <a:spLocks/>
          </p:cNvSpPr>
          <p:nvPr/>
        </p:nvSpPr>
        <p:spPr>
          <a:xfrm>
            <a:off x="5029200" y="152400"/>
            <a:ext cx="4114800" cy="1371600"/>
          </a:xfrm>
          <a:prstGeom prst="ribbon2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</a:rPr>
              <a:t>Подбери картинку  слоговой схеме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pic>
        <p:nvPicPr>
          <p:cNvPr id="5" name="Picture 2" descr="C:\Users\Наташа\Pictures\Анимашки\a18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4800600"/>
            <a:ext cx="1209675" cy="1415577"/>
          </a:xfrm>
          <a:prstGeom prst="rect">
            <a:avLst/>
          </a:prstGeom>
          <a:noFill/>
        </p:spPr>
      </p:pic>
      <p:pic>
        <p:nvPicPr>
          <p:cNvPr id="6" name="Picture 3" descr="C:\Users\Наташа\Pictures\Анимашки\panda0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2133600"/>
            <a:ext cx="1274781" cy="1371600"/>
          </a:xfrm>
          <a:prstGeom prst="rect">
            <a:avLst/>
          </a:prstGeom>
          <a:noFill/>
        </p:spPr>
      </p:pic>
      <p:sp>
        <p:nvSpPr>
          <p:cNvPr id="7" name="Управляющая кнопка: возврат 6">
            <a:hlinkClick r:id="rId4" action="ppaction://hlinksldjump" highlightClick="1"/>
          </p:cNvPr>
          <p:cNvSpPr/>
          <p:nvPr/>
        </p:nvSpPr>
        <p:spPr>
          <a:xfrm>
            <a:off x="914400" y="5943600"/>
            <a:ext cx="609600" cy="6096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омой 7">
            <a:hlinkClick r:id="" action="ppaction://hlinkshowjump?jump=endshow" highlightClick="1"/>
          </p:cNvPr>
          <p:cNvSpPr/>
          <p:nvPr/>
        </p:nvSpPr>
        <p:spPr>
          <a:xfrm>
            <a:off x="228600" y="5943600"/>
            <a:ext cx="609600" cy="6096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305800" y="5943600"/>
            <a:ext cx="609600" cy="6096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553200" y="3581400"/>
            <a:ext cx="2147979" cy="4616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Молодец!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219200" y="1066800"/>
            <a:ext cx="2895600" cy="533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3200400" y="762000"/>
            <a:ext cx="0" cy="1295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2209800" y="762000"/>
            <a:ext cx="0" cy="1295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2" name="Picture 2" descr="H:\без фона\Рисунок18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86200" y="2209800"/>
            <a:ext cx="1981200" cy="1902432"/>
          </a:xfrm>
          <a:prstGeom prst="rect">
            <a:avLst/>
          </a:prstGeom>
          <a:noFill/>
        </p:spPr>
      </p:pic>
      <p:pic>
        <p:nvPicPr>
          <p:cNvPr id="10243" name="Picture 3" descr="H:\без фона\Рисунок19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" y="2286000"/>
            <a:ext cx="1246187" cy="1676399"/>
          </a:xfrm>
          <a:prstGeom prst="rect">
            <a:avLst/>
          </a:prstGeom>
          <a:noFill/>
        </p:spPr>
      </p:pic>
      <p:pic>
        <p:nvPicPr>
          <p:cNvPr id="10244" name="Picture 4" descr="H:\без фона\Рисунок1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33600" y="2971800"/>
            <a:ext cx="2247900" cy="2247900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02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2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2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4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3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02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2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4"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 txBox="1">
            <a:spLocks/>
          </p:cNvSpPr>
          <p:nvPr/>
        </p:nvSpPr>
        <p:spPr>
          <a:xfrm>
            <a:off x="4876800" y="152400"/>
            <a:ext cx="4267200" cy="1371600"/>
          </a:xfrm>
          <a:prstGeom prst="ribbon2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</a:rPr>
              <a:t>Подбери картинку  к слоговой схеме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pic>
        <p:nvPicPr>
          <p:cNvPr id="5" name="Picture 2" descr="C:\Users\Наташа\Pictures\Анимашки\a18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4800600"/>
            <a:ext cx="1209675" cy="1415577"/>
          </a:xfrm>
          <a:prstGeom prst="rect">
            <a:avLst/>
          </a:prstGeom>
          <a:noFill/>
        </p:spPr>
      </p:pic>
      <p:pic>
        <p:nvPicPr>
          <p:cNvPr id="6" name="Picture 3" descr="C:\Users\Наташа\Pictures\Анимашки\panda0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2133600"/>
            <a:ext cx="1274781" cy="1371600"/>
          </a:xfrm>
          <a:prstGeom prst="rect">
            <a:avLst/>
          </a:prstGeom>
          <a:noFill/>
        </p:spPr>
      </p:pic>
      <p:sp>
        <p:nvSpPr>
          <p:cNvPr id="7" name="Управляющая кнопка: возврат 6">
            <a:hlinkClick r:id="rId4" action="ppaction://hlinksldjump" highlightClick="1"/>
          </p:cNvPr>
          <p:cNvSpPr/>
          <p:nvPr/>
        </p:nvSpPr>
        <p:spPr>
          <a:xfrm>
            <a:off x="914400" y="5943600"/>
            <a:ext cx="609600" cy="6096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омой 7">
            <a:hlinkClick r:id="" action="ppaction://hlinkshowjump?jump=endshow" highlightClick="1"/>
          </p:cNvPr>
          <p:cNvSpPr/>
          <p:nvPr/>
        </p:nvSpPr>
        <p:spPr>
          <a:xfrm>
            <a:off x="228600" y="5943600"/>
            <a:ext cx="609600" cy="6096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305800" y="5943600"/>
            <a:ext cx="609600" cy="6096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629400" y="3505200"/>
            <a:ext cx="203549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Отлично!</a:t>
            </a:r>
            <a:endParaRPr lang="ru-RU" sz="3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09800" y="1143000"/>
            <a:ext cx="1371600" cy="533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895600" y="762000"/>
            <a:ext cx="0" cy="1295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6" name="Picture 2" descr="H:\без фона\Рисунок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1" y="2133601"/>
            <a:ext cx="1905000" cy="1839984"/>
          </a:xfrm>
          <a:prstGeom prst="rect">
            <a:avLst/>
          </a:prstGeom>
          <a:noFill/>
        </p:spPr>
      </p:pic>
      <p:pic>
        <p:nvPicPr>
          <p:cNvPr id="11267" name="Picture 3" descr="H:\без фона\Рисунок17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0" y="3429000"/>
            <a:ext cx="2662237" cy="1793875"/>
          </a:xfrm>
          <a:prstGeom prst="rect">
            <a:avLst/>
          </a:prstGeom>
          <a:noFill/>
        </p:spPr>
      </p:pic>
      <p:pic>
        <p:nvPicPr>
          <p:cNvPr id="11268" name="Picture 4" descr="H:\без фона\Рисунок8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34931" y="1782763"/>
            <a:ext cx="2500782" cy="2332037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12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12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9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12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5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8"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 txBox="1">
            <a:spLocks/>
          </p:cNvSpPr>
          <p:nvPr/>
        </p:nvSpPr>
        <p:spPr>
          <a:xfrm>
            <a:off x="4724400" y="152400"/>
            <a:ext cx="4419600" cy="1447800"/>
          </a:xfrm>
          <a:prstGeom prst="ribbon2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</a:rPr>
              <a:t>Подбери картинку  слоговой схеме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pic>
        <p:nvPicPr>
          <p:cNvPr id="5" name="Picture 2" descr="C:\Users\Наташа\Pictures\Анимашки\a18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4800600"/>
            <a:ext cx="1209675" cy="1415577"/>
          </a:xfrm>
          <a:prstGeom prst="rect">
            <a:avLst/>
          </a:prstGeom>
          <a:noFill/>
        </p:spPr>
      </p:pic>
      <p:pic>
        <p:nvPicPr>
          <p:cNvPr id="6" name="Picture 3" descr="C:\Users\Наташа\Pictures\Анимашки\panda0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2133600"/>
            <a:ext cx="1274781" cy="1371600"/>
          </a:xfrm>
          <a:prstGeom prst="rect">
            <a:avLst/>
          </a:prstGeom>
          <a:noFill/>
        </p:spPr>
      </p:pic>
      <p:sp>
        <p:nvSpPr>
          <p:cNvPr id="7" name="Управляющая кнопка: возврат 6">
            <a:hlinkClick r:id="rId4" action="ppaction://hlinksldjump" highlightClick="1"/>
          </p:cNvPr>
          <p:cNvSpPr/>
          <p:nvPr/>
        </p:nvSpPr>
        <p:spPr>
          <a:xfrm>
            <a:off x="914400" y="5943600"/>
            <a:ext cx="609600" cy="6096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омой 7">
            <a:hlinkClick r:id="" action="ppaction://hlinkshowjump?jump=endshow" highlightClick="1"/>
          </p:cNvPr>
          <p:cNvSpPr/>
          <p:nvPr/>
        </p:nvSpPr>
        <p:spPr>
          <a:xfrm>
            <a:off x="228600" y="5943600"/>
            <a:ext cx="609600" cy="6096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305800" y="5943600"/>
            <a:ext cx="609600" cy="6096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553200" y="3581400"/>
            <a:ext cx="2300379" cy="5378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Молодец!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057400" y="1295400"/>
            <a:ext cx="914400" cy="533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290" name="Picture 2" descr="H:\без фона\Рисунок2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7600" y="1981200"/>
            <a:ext cx="1725613" cy="1725613"/>
          </a:xfrm>
          <a:prstGeom prst="rect">
            <a:avLst/>
          </a:prstGeom>
          <a:noFill/>
        </p:spPr>
      </p:pic>
      <p:pic>
        <p:nvPicPr>
          <p:cNvPr id="12291" name="Picture 3" descr="H:\без фона\Рисунок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1447800"/>
            <a:ext cx="2286000" cy="2286000"/>
          </a:xfrm>
          <a:prstGeom prst="rect">
            <a:avLst/>
          </a:prstGeom>
          <a:noFill/>
        </p:spPr>
      </p:pic>
      <p:pic>
        <p:nvPicPr>
          <p:cNvPr id="12292" name="Picture 4" descr="H:\без фона\Рисунок1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62200" y="3733800"/>
            <a:ext cx="1328737" cy="1401763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2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2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5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1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22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1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2"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 txBox="1">
            <a:spLocks/>
          </p:cNvSpPr>
          <p:nvPr/>
        </p:nvSpPr>
        <p:spPr>
          <a:xfrm>
            <a:off x="4343400" y="152400"/>
            <a:ext cx="4800600" cy="1524000"/>
          </a:xfrm>
          <a:prstGeom prst="ribbon2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20000"/>
          </a:bodyPr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</a:rPr>
              <a:t>Выбери правильную слоговую схему слова, щёлкнув по ней левой кнопкой мыши.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pic>
        <p:nvPicPr>
          <p:cNvPr id="5" name="Picture 2" descr="C:\Users\Наташа\Pictures\Анимашки\a18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4800600"/>
            <a:ext cx="1209675" cy="1415577"/>
          </a:xfrm>
          <a:prstGeom prst="rect">
            <a:avLst/>
          </a:prstGeom>
          <a:noFill/>
        </p:spPr>
      </p:pic>
      <p:pic>
        <p:nvPicPr>
          <p:cNvPr id="6" name="Picture 3" descr="C:\Users\Наташа\Pictures\Анимашки\panda0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2133600"/>
            <a:ext cx="1274781" cy="1371600"/>
          </a:xfrm>
          <a:prstGeom prst="rect">
            <a:avLst/>
          </a:prstGeom>
          <a:noFill/>
        </p:spPr>
      </p:pic>
      <p:sp>
        <p:nvSpPr>
          <p:cNvPr id="7" name="Управляющая кнопка: возврат 6">
            <a:hlinkClick r:id="rId4" action="ppaction://hlinksldjump" highlightClick="1"/>
          </p:cNvPr>
          <p:cNvSpPr/>
          <p:nvPr/>
        </p:nvSpPr>
        <p:spPr>
          <a:xfrm>
            <a:off x="914400" y="5943600"/>
            <a:ext cx="609600" cy="6096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омой 7">
            <a:hlinkClick r:id="" action="ppaction://hlinkshowjump?jump=endshow" highlightClick="1"/>
          </p:cNvPr>
          <p:cNvSpPr/>
          <p:nvPr/>
        </p:nvSpPr>
        <p:spPr>
          <a:xfrm>
            <a:off x="228600" y="5943600"/>
            <a:ext cx="609600" cy="6096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305800" y="5943600"/>
            <a:ext cx="609600" cy="6096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705600" y="3657600"/>
            <a:ext cx="2123496" cy="5378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4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Умница!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3314" name="Picture 2" descr="H:\без фона\Рисунок2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457200"/>
            <a:ext cx="2047875" cy="1395413"/>
          </a:xfrm>
          <a:prstGeom prst="rect">
            <a:avLst/>
          </a:prstGeom>
          <a:noFill/>
        </p:spPr>
      </p:pic>
      <p:sp>
        <p:nvSpPr>
          <p:cNvPr id="11" name="Овал 10"/>
          <p:cNvSpPr/>
          <p:nvPr/>
        </p:nvSpPr>
        <p:spPr>
          <a:xfrm>
            <a:off x="1905000" y="3429000"/>
            <a:ext cx="3048000" cy="9144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1828800" y="2209800"/>
            <a:ext cx="3124200" cy="9144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905000" y="4724400"/>
            <a:ext cx="3124200" cy="9144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971800" y="4876800"/>
            <a:ext cx="914400" cy="533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667000" y="2362200"/>
            <a:ext cx="1447800" cy="533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286000" y="3581400"/>
            <a:ext cx="2209800" cy="533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3429000" y="2133600"/>
            <a:ext cx="0" cy="952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2971800" y="3200400"/>
            <a:ext cx="0" cy="1143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3733800" y="3200400"/>
            <a:ext cx="0" cy="1143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0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9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 txBox="1">
            <a:spLocks/>
          </p:cNvSpPr>
          <p:nvPr/>
        </p:nvSpPr>
        <p:spPr>
          <a:xfrm>
            <a:off x="4495800" y="152400"/>
            <a:ext cx="4648200" cy="1524000"/>
          </a:xfrm>
          <a:prstGeom prst="ribbon2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</a:rPr>
              <a:t>Выбери правильную слоговую схему слова, щёлкнув по ней левой кнопкой мыши.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pic>
        <p:nvPicPr>
          <p:cNvPr id="5" name="Picture 2" descr="C:\Users\Наташа\Pictures\Анимашки\a18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4800600"/>
            <a:ext cx="1209675" cy="1415577"/>
          </a:xfrm>
          <a:prstGeom prst="rect">
            <a:avLst/>
          </a:prstGeom>
          <a:noFill/>
        </p:spPr>
      </p:pic>
      <p:pic>
        <p:nvPicPr>
          <p:cNvPr id="6" name="Picture 3" descr="C:\Users\Наташа\Pictures\Анимашки\panda0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2133600"/>
            <a:ext cx="1274781" cy="1371600"/>
          </a:xfrm>
          <a:prstGeom prst="rect">
            <a:avLst/>
          </a:prstGeom>
          <a:noFill/>
        </p:spPr>
      </p:pic>
      <p:sp>
        <p:nvSpPr>
          <p:cNvPr id="7" name="Управляющая кнопка: возврат 6">
            <a:hlinkClick r:id="rId4" action="ppaction://hlinksldjump" highlightClick="1"/>
          </p:cNvPr>
          <p:cNvSpPr/>
          <p:nvPr/>
        </p:nvSpPr>
        <p:spPr>
          <a:xfrm>
            <a:off x="914400" y="5943600"/>
            <a:ext cx="609600" cy="6096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омой 7">
            <a:hlinkClick r:id="" action="ppaction://hlinkshowjump?jump=endshow" highlightClick="1"/>
          </p:cNvPr>
          <p:cNvSpPr/>
          <p:nvPr/>
        </p:nvSpPr>
        <p:spPr>
          <a:xfrm>
            <a:off x="228600" y="5943600"/>
            <a:ext cx="609600" cy="6096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305800" y="5943600"/>
            <a:ext cx="609600" cy="6096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183894" y="3505200"/>
            <a:ext cx="29601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Отлично!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4338" name="Picture 2" descr="H:\без фона\Рисунок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-762000"/>
            <a:ext cx="3113087" cy="3113087"/>
          </a:xfrm>
          <a:prstGeom prst="rect">
            <a:avLst/>
          </a:prstGeom>
          <a:noFill/>
        </p:spPr>
      </p:pic>
      <p:sp>
        <p:nvSpPr>
          <p:cNvPr id="11" name="Овал 10"/>
          <p:cNvSpPr/>
          <p:nvPr/>
        </p:nvSpPr>
        <p:spPr>
          <a:xfrm>
            <a:off x="1752600" y="2362200"/>
            <a:ext cx="3276600" cy="9144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1752600" y="3657600"/>
            <a:ext cx="3276600" cy="9144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828800" y="4953000"/>
            <a:ext cx="3124200" cy="9144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286000" y="5105400"/>
            <a:ext cx="2057400" cy="533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895600" y="3886200"/>
            <a:ext cx="914400" cy="533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514600" y="2590800"/>
            <a:ext cx="1600200" cy="533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3352800" y="2209800"/>
            <a:ext cx="0" cy="1143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3657600" y="4800600"/>
            <a:ext cx="0" cy="1066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3048000" y="4876800"/>
            <a:ext cx="0" cy="990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0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9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04800"/>
          </a:xfrm>
        </p:spPr>
        <p:txBody>
          <a:bodyPr>
            <a:normAutofit fontScale="90000"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Инструкция пользователя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0" y="457200"/>
            <a:ext cx="9144000" cy="6172200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sz="1800" dirty="0" smtClean="0"/>
              <a:t>Пособие содержит упражнения по развитию навыков слогового анализа слов для индивидуальной работы с детьми 6-7 лет с нарушениями в речевом развитии.</a:t>
            </a:r>
          </a:p>
          <a:p>
            <a:pPr algn="just">
              <a:buNone/>
            </a:pPr>
            <a:r>
              <a:rPr lang="ru-RU" sz="1800" dirty="0" smtClean="0"/>
              <a:t>Для выбора упражнения на слайде-меню, нужно кликнуть левой кнопкой мыши по его номеру. Нажатие кнопки        завершает показ слайдов, нажатие кнопки        на каждом слайде обозначает возврат на слайд-меню. Нажатие кнопки         на каждом слайде  обозначает переход к следующему слайду.</a:t>
            </a:r>
          </a:p>
          <a:p>
            <a:pPr algn="just">
              <a:buNone/>
            </a:pPr>
            <a:r>
              <a:rPr lang="ru-RU" sz="1800" dirty="0" smtClean="0"/>
              <a:t>Данное пособие используется  учителем-логопедом, родителями. </a:t>
            </a:r>
          </a:p>
          <a:p>
            <a:pPr algn="just">
              <a:buNone/>
            </a:pPr>
            <a:r>
              <a:rPr lang="ru-RU" sz="1800" dirty="0" smtClean="0"/>
              <a:t>Упражнения выполняются под контролем взрослого. Выполняя упражнения, ребенок должен сначала произнести слог, или слово по слогам, в зависимости от условия задания. Ответ подтверждается </a:t>
            </a:r>
            <a:r>
              <a:rPr lang="ru-RU" sz="1800" dirty="0" err="1" smtClean="0"/>
              <a:t>кликаньем</a:t>
            </a:r>
            <a:r>
              <a:rPr lang="ru-RU" sz="1800" dirty="0" smtClean="0"/>
              <a:t> мыши. При этом взрослый должен обратить внимание на то, что при выполнении задания  нужно сначала обдумать каждый ответ и после этого кликать мышкой.</a:t>
            </a:r>
          </a:p>
          <a:p>
            <a:pPr algn="just">
              <a:buNone/>
            </a:pPr>
            <a:r>
              <a:rPr lang="ru-RU" sz="1800" dirty="0" smtClean="0"/>
              <a:t>При выполнении заданий нужно кликнуть левой кнопкой мыши:</a:t>
            </a:r>
          </a:p>
          <a:p>
            <a:pPr algn="just">
              <a:buNone/>
            </a:pPr>
            <a:r>
              <a:rPr lang="ru-RU" sz="1800" dirty="0" smtClean="0"/>
              <a:t>Упр. 1 – под картинкой;</a:t>
            </a:r>
          </a:p>
          <a:p>
            <a:pPr algn="just">
              <a:buNone/>
            </a:pPr>
            <a:r>
              <a:rPr lang="ru-RU" sz="1800" dirty="0" smtClean="0"/>
              <a:t>Упр. 2 – по цифре, из 3-х предложенных;</a:t>
            </a:r>
          </a:p>
          <a:p>
            <a:pPr algn="just">
              <a:buNone/>
            </a:pPr>
            <a:r>
              <a:rPr lang="ru-RU" sz="1800" dirty="0" smtClean="0"/>
              <a:t>Упр. 3 – по картинке;</a:t>
            </a:r>
          </a:p>
          <a:p>
            <a:pPr algn="just">
              <a:buNone/>
            </a:pPr>
            <a:r>
              <a:rPr lang="ru-RU" sz="1800" dirty="0" smtClean="0"/>
              <a:t>Упр. 4 – по картинке;</a:t>
            </a:r>
          </a:p>
          <a:p>
            <a:pPr algn="just">
              <a:buNone/>
            </a:pPr>
            <a:r>
              <a:rPr lang="ru-RU" sz="1800" dirty="0" smtClean="0"/>
              <a:t>Упр. 5 – по картинке;</a:t>
            </a:r>
          </a:p>
          <a:p>
            <a:pPr algn="just">
              <a:buNone/>
            </a:pPr>
            <a:r>
              <a:rPr lang="ru-RU" sz="1800" dirty="0" smtClean="0"/>
              <a:t>Упр. 6 - по овалу, из 3-х предложенных;</a:t>
            </a:r>
          </a:p>
          <a:p>
            <a:pPr algn="just">
              <a:buNone/>
            </a:pPr>
            <a:r>
              <a:rPr lang="ru-RU" sz="1800" dirty="0" smtClean="0"/>
              <a:t>Упр. 7 – по картинке.</a:t>
            </a:r>
          </a:p>
          <a:p>
            <a:pPr algn="just">
              <a:buNone/>
            </a:pPr>
            <a:r>
              <a:rPr lang="ru-RU" sz="1800" dirty="0" smtClean="0"/>
              <a:t>Во всех заданиях «Панда» подтверждает правильность ответа, а «Мышка» указывает на то, что допущена ошибка и необходимо подумать, чтобы ответить правильно. </a:t>
            </a:r>
          </a:p>
          <a:p>
            <a:pPr algn="ctr">
              <a:buNone/>
            </a:pPr>
            <a:r>
              <a:rPr lang="ru-RU" sz="1800" dirty="0" smtClean="0"/>
              <a:t>Желаем удачи!</a:t>
            </a:r>
          </a:p>
          <a:p>
            <a:pPr algn="just">
              <a:buNone/>
            </a:pPr>
            <a:endParaRPr lang="ru-RU" sz="2000" dirty="0" smtClean="0"/>
          </a:p>
          <a:p>
            <a:pPr algn="just">
              <a:buNone/>
            </a:pPr>
            <a:endParaRPr lang="ru-RU" sz="2000" dirty="0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305800" y="6248400"/>
            <a:ext cx="457200" cy="381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омой 5">
            <a:hlinkClick r:id="" action="ppaction://hlinkshowjump?jump=endshow" highlightClick="1"/>
          </p:cNvPr>
          <p:cNvSpPr/>
          <p:nvPr/>
        </p:nvSpPr>
        <p:spPr>
          <a:xfrm>
            <a:off x="2133600" y="1219200"/>
            <a:ext cx="304800" cy="304800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возврат 6">
            <a:hlinkClick r:id="rId2" action="ppaction://hlinksldjump" highlightClick="1"/>
          </p:cNvPr>
          <p:cNvSpPr/>
          <p:nvPr/>
        </p:nvSpPr>
        <p:spPr>
          <a:xfrm>
            <a:off x="6781800" y="1219200"/>
            <a:ext cx="304800" cy="304800"/>
          </a:xfrm>
          <a:prstGeom prst="actionButtonRetur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5562600" y="1524000"/>
            <a:ext cx="304800" cy="304800"/>
          </a:xfrm>
          <a:prstGeom prst="actionButtonForwardNex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 txBox="1">
            <a:spLocks/>
          </p:cNvSpPr>
          <p:nvPr/>
        </p:nvSpPr>
        <p:spPr>
          <a:xfrm>
            <a:off x="4343400" y="152400"/>
            <a:ext cx="4800600" cy="1524000"/>
          </a:xfrm>
          <a:prstGeom prst="ribbon2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20000"/>
          </a:bodyPr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</a:rPr>
              <a:t>Выбери правильную слоговую схему слова, щёлкнув по ней левой кнопкой мыши.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pic>
        <p:nvPicPr>
          <p:cNvPr id="5" name="Picture 2" descr="C:\Users\Наташа\Pictures\Анимашки\a18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4800600"/>
            <a:ext cx="1209675" cy="1415577"/>
          </a:xfrm>
          <a:prstGeom prst="rect">
            <a:avLst/>
          </a:prstGeom>
          <a:noFill/>
        </p:spPr>
      </p:pic>
      <p:pic>
        <p:nvPicPr>
          <p:cNvPr id="6" name="Picture 3" descr="C:\Users\Наташа\Pictures\Анимашки\panda0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2133600"/>
            <a:ext cx="1274781" cy="1371600"/>
          </a:xfrm>
          <a:prstGeom prst="rect">
            <a:avLst/>
          </a:prstGeom>
          <a:noFill/>
        </p:spPr>
      </p:pic>
      <p:sp>
        <p:nvSpPr>
          <p:cNvPr id="7" name="Управляющая кнопка: возврат 6">
            <a:hlinkClick r:id="rId4" action="ppaction://hlinksldjump" highlightClick="1"/>
          </p:cNvPr>
          <p:cNvSpPr/>
          <p:nvPr/>
        </p:nvSpPr>
        <p:spPr>
          <a:xfrm>
            <a:off x="914400" y="5943600"/>
            <a:ext cx="609600" cy="6096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омой 7">
            <a:hlinkClick r:id="" action="ppaction://hlinkshowjump?jump=endshow" highlightClick="1"/>
          </p:cNvPr>
          <p:cNvSpPr/>
          <p:nvPr/>
        </p:nvSpPr>
        <p:spPr>
          <a:xfrm>
            <a:off x="228600" y="5943600"/>
            <a:ext cx="609600" cy="6096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305800" y="5943600"/>
            <a:ext cx="609600" cy="6096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248400" y="3429000"/>
            <a:ext cx="27229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Умница!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5362" name="Picture 2" descr="H:\без фона\Рисунок9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0"/>
            <a:ext cx="2286000" cy="2286000"/>
          </a:xfrm>
          <a:prstGeom prst="rect">
            <a:avLst/>
          </a:prstGeom>
          <a:noFill/>
        </p:spPr>
      </p:pic>
      <p:sp>
        <p:nvSpPr>
          <p:cNvPr id="11" name="Овал 10"/>
          <p:cNvSpPr/>
          <p:nvPr/>
        </p:nvSpPr>
        <p:spPr>
          <a:xfrm>
            <a:off x="1828800" y="3581400"/>
            <a:ext cx="3352800" cy="9144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1752600" y="4800600"/>
            <a:ext cx="3429000" cy="9144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828800" y="2362200"/>
            <a:ext cx="3276600" cy="9144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743200" y="3733800"/>
            <a:ext cx="1371600" cy="533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362200" y="2590800"/>
            <a:ext cx="2057400" cy="533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971800" y="4953000"/>
            <a:ext cx="914400" cy="533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3429000" y="3352800"/>
            <a:ext cx="0" cy="1143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3048000" y="2286000"/>
            <a:ext cx="0" cy="990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3657600" y="2286000"/>
            <a:ext cx="0" cy="1066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4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2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 txBox="1">
            <a:spLocks/>
          </p:cNvSpPr>
          <p:nvPr/>
        </p:nvSpPr>
        <p:spPr>
          <a:xfrm>
            <a:off x="4267200" y="152400"/>
            <a:ext cx="4876800" cy="1524000"/>
          </a:xfrm>
          <a:prstGeom prst="ribbon2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ru-RU" sz="2000" b="1" i="1" dirty="0" smtClean="0">
                <a:solidFill>
                  <a:srgbClr val="FF0000"/>
                </a:solidFill>
              </a:rPr>
              <a:t>Выбери картинку, в названии которой 3 слога</a:t>
            </a:r>
            <a:endParaRPr kumimoji="0" lang="ru-RU" sz="2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 descr="C:\Users\Наташа\Pictures\Анимашки\a18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4800600"/>
            <a:ext cx="1209675" cy="1415577"/>
          </a:xfrm>
          <a:prstGeom prst="rect">
            <a:avLst/>
          </a:prstGeom>
          <a:noFill/>
        </p:spPr>
      </p:pic>
      <p:pic>
        <p:nvPicPr>
          <p:cNvPr id="6" name="Picture 3" descr="C:\Users\Наташа\Pictures\Анимашки\panda0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2133600"/>
            <a:ext cx="1274781" cy="1371600"/>
          </a:xfrm>
          <a:prstGeom prst="rect">
            <a:avLst/>
          </a:prstGeom>
          <a:noFill/>
        </p:spPr>
      </p:pic>
      <p:sp>
        <p:nvSpPr>
          <p:cNvPr id="7" name="Управляющая кнопка: возврат 6">
            <a:hlinkClick r:id="rId4" action="ppaction://hlinksldjump" highlightClick="1"/>
          </p:cNvPr>
          <p:cNvSpPr/>
          <p:nvPr/>
        </p:nvSpPr>
        <p:spPr>
          <a:xfrm>
            <a:off x="914400" y="5943600"/>
            <a:ext cx="609600" cy="6096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омой 7">
            <a:hlinkClick r:id="" action="ppaction://hlinkshowjump?jump=endshow" highlightClick="1"/>
          </p:cNvPr>
          <p:cNvSpPr/>
          <p:nvPr/>
        </p:nvSpPr>
        <p:spPr>
          <a:xfrm>
            <a:off x="228600" y="5943600"/>
            <a:ext cx="609600" cy="6096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305800" y="5943600"/>
            <a:ext cx="609600" cy="6096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914846" y="3505200"/>
            <a:ext cx="32291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Молодец!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6386" name="Picture 2" descr="H:\без фона\Рисунок1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95400" y="762000"/>
            <a:ext cx="1600200" cy="1688145"/>
          </a:xfrm>
          <a:prstGeom prst="rect">
            <a:avLst/>
          </a:prstGeom>
          <a:noFill/>
        </p:spPr>
      </p:pic>
      <p:pic>
        <p:nvPicPr>
          <p:cNvPr id="16387" name="Picture 3" descr="H:\без фона\Рисунок6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2800" y="2362200"/>
            <a:ext cx="1638300" cy="1819275"/>
          </a:xfrm>
          <a:prstGeom prst="rect">
            <a:avLst/>
          </a:prstGeom>
          <a:noFill/>
        </p:spPr>
      </p:pic>
      <p:pic>
        <p:nvPicPr>
          <p:cNvPr id="16388" name="Picture 4" descr="H:\без фона\Рисунок30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" y="2971800"/>
            <a:ext cx="2246313" cy="2246313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63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8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63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7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8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63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5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88"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 txBox="1">
            <a:spLocks/>
          </p:cNvSpPr>
          <p:nvPr/>
        </p:nvSpPr>
        <p:spPr>
          <a:xfrm>
            <a:off x="4267200" y="152400"/>
            <a:ext cx="4876800" cy="1447800"/>
          </a:xfrm>
          <a:prstGeom prst="ribbon2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ru-RU" sz="2000" b="1" i="1" dirty="0" smtClean="0">
                <a:solidFill>
                  <a:srgbClr val="FF0000"/>
                </a:solidFill>
              </a:rPr>
              <a:t>Выбери картинку, в названии которой 3 слога </a:t>
            </a:r>
            <a:endParaRPr kumimoji="0" lang="ru-RU" sz="2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 descr="C:\Users\Наташа\Pictures\Анимашки\a18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4800600"/>
            <a:ext cx="1209675" cy="1415577"/>
          </a:xfrm>
          <a:prstGeom prst="rect">
            <a:avLst/>
          </a:prstGeom>
          <a:noFill/>
        </p:spPr>
      </p:pic>
      <p:pic>
        <p:nvPicPr>
          <p:cNvPr id="7" name="Picture 3" descr="C:\Users\Наташа\Pictures\Анимашки\panda0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2133600"/>
            <a:ext cx="1274781" cy="1371600"/>
          </a:xfrm>
          <a:prstGeom prst="rect">
            <a:avLst/>
          </a:prstGeom>
          <a:noFill/>
        </p:spPr>
      </p:pic>
      <p:sp>
        <p:nvSpPr>
          <p:cNvPr id="8" name="Управляющая кнопка: возврат 7">
            <a:hlinkClick r:id="rId4" action="ppaction://hlinksldjump" highlightClick="1"/>
          </p:cNvPr>
          <p:cNvSpPr/>
          <p:nvPr/>
        </p:nvSpPr>
        <p:spPr>
          <a:xfrm>
            <a:off x="914400" y="5943600"/>
            <a:ext cx="609600" cy="6096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омой 8">
            <a:hlinkClick r:id="" action="ppaction://hlinkshowjump?jump=endshow" highlightClick="1"/>
          </p:cNvPr>
          <p:cNvSpPr/>
          <p:nvPr/>
        </p:nvSpPr>
        <p:spPr>
          <a:xfrm>
            <a:off x="228600" y="5943600"/>
            <a:ext cx="609600" cy="6096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305800" y="5943600"/>
            <a:ext cx="609600" cy="6096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629400" y="3505200"/>
            <a:ext cx="2165855" cy="4616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Отлично!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7410" name="Picture 2" descr="H:\без фона\Рисунок2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914400"/>
            <a:ext cx="1809750" cy="1584325"/>
          </a:xfrm>
          <a:prstGeom prst="rect">
            <a:avLst/>
          </a:prstGeom>
          <a:noFill/>
        </p:spPr>
      </p:pic>
      <p:pic>
        <p:nvPicPr>
          <p:cNvPr id="17411" name="Picture 3" descr="H:\без фона\Рисунок29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0" y="2209800"/>
            <a:ext cx="2743200" cy="2017018"/>
          </a:xfrm>
          <a:prstGeom prst="rect">
            <a:avLst/>
          </a:prstGeom>
          <a:noFill/>
        </p:spPr>
      </p:pic>
      <p:pic>
        <p:nvPicPr>
          <p:cNvPr id="17412" name="Picture 4" descr="H:\без фона\Рисунок3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0" y="3048000"/>
            <a:ext cx="1905000" cy="1905000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74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74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74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1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2"/>
                  </p:tgtEl>
                </p:cond>
              </p:nextCondLst>
            </p:seq>
          </p:childTnLst>
        </p:cTn>
      </p:par>
    </p:tnLst>
    <p:bldLst>
      <p:bldP spid="4" grpId="0" animBg="1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 txBox="1">
            <a:spLocks/>
          </p:cNvSpPr>
          <p:nvPr/>
        </p:nvSpPr>
        <p:spPr>
          <a:xfrm>
            <a:off x="4267200" y="152400"/>
            <a:ext cx="4876800" cy="1600200"/>
          </a:xfrm>
          <a:prstGeom prst="ribbon2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ru-RU" sz="2000" b="1" i="1" dirty="0" smtClean="0">
                <a:solidFill>
                  <a:srgbClr val="FF0000"/>
                </a:solidFill>
              </a:rPr>
              <a:t>Выбери картинку, в названии которой 1 слог </a:t>
            </a:r>
            <a:endParaRPr kumimoji="0" lang="ru-RU" sz="2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 descr="C:\Users\Наташа\Pictures\Анимашки\a18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4800600"/>
            <a:ext cx="1209675" cy="1415577"/>
          </a:xfrm>
          <a:prstGeom prst="rect">
            <a:avLst/>
          </a:prstGeom>
          <a:noFill/>
        </p:spPr>
      </p:pic>
      <p:pic>
        <p:nvPicPr>
          <p:cNvPr id="6" name="Picture 3" descr="C:\Users\Наташа\Pictures\Анимашки\panda0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2133600"/>
            <a:ext cx="1274781" cy="1371600"/>
          </a:xfrm>
          <a:prstGeom prst="rect">
            <a:avLst/>
          </a:prstGeom>
          <a:noFill/>
        </p:spPr>
      </p:pic>
      <p:sp>
        <p:nvSpPr>
          <p:cNvPr id="7" name="Управляющая кнопка: возврат 6">
            <a:hlinkClick r:id="rId4" action="ppaction://hlinksldjump" highlightClick="1"/>
          </p:cNvPr>
          <p:cNvSpPr/>
          <p:nvPr/>
        </p:nvSpPr>
        <p:spPr>
          <a:xfrm>
            <a:off x="914400" y="5943600"/>
            <a:ext cx="609600" cy="6096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омой 7">
            <a:hlinkClick r:id="" action="ppaction://hlinkshowjump?jump=endshow" highlightClick="1"/>
          </p:cNvPr>
          <p:cNvSpPr/>
          <p:nvPr/>
        </p:nvSpPr>
        <p:spPr>
          <a:xfrm>
            <a:off x="228600" y="5943600"/>
            <a:ext cx="609600" cy="6096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305800" y="5943600"/>
            <a:ext cx="609600" cy="6096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104706" y="3505200"/>
            <a:ext cx="303929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Ты справился!</a:t>
            </a:r>
            <a:endParaRPr lang="ru-RU" sz="3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1" name="Рисунок 10" descr="Чей это хвостик?"/>
          <p:cNvPicPr/>
          <p:nvPr/>
        </p:nvPicPr>
        <p:blipFill>
          <a:blip r:embed="rId5" cstate="print"/>
          <a:srcRect l="75561" t="65112" r="65" b="2332"/>
          <a:stretch>
            <a:fillRect/>
          </a:stretch>
        </p:blipFill>
        <p:spPr bwMode="auto">
          <a:xfrm>
            <a:off x="685800" y="838200"/>
            <a:ext cx="1676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Чей это хвостик?"/>
          <p:cNvPicPr/>
          <p:nvPr/>
        </p:nvPicPr>
        <p:blipFill>
          <a:blip r:embed="rId5" cstate="print"/>
          <a:srcRect r="70751" b="51166"/>
          <a:stretch>
            <a:fillRect/>
          </a:stretch>
        </p:blipFill>
        <p:spPr bwMode="auto">
          <a:xfrm>
            <a:off x="1295400" y="3200400"/>
            <a:ext cx="1447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Чей это хвостик?"/>
          <p:cNvPicPr/>
          <p:nvPr/>
        </p:nvPicPr>
        <p:blipFill>
          <a:blip r:embed="rId5" cstate="print"/>
          <a:srcRect t="48834" r="58563"/>
          <a:stretch>
            <a:fillRect/>
          </a:stretch>
        </p:blipFill>
        <p:spPr bwMode="auto">
          <a:xfrm>
            <a:off x="3352800" y="2438400"/>
            <a:ext cx="1828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5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таша\Pictures\Анимашки\2566532109f8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85800"/>
            <a:ext cx="5257800" cy="5496791"/>
          </a:xfrm>
          <a:prstGeom prst="rect">
            <a:avLst/>
          </a:prstGeom>
          <a:noFill/>
        </p:spPr>
      </p:pic>
      <p:sp>
        <p:nvSpPr>
          <p:cNvPr id="3" name="Управляющая кнопка: домой 2">
            <a:hlinkClick r:id="" action="ppaction://hlinkshowjump?jump=endshow" highlightClick="1"/>
          </p:cNvPr>
          <p:cNvSpPr/>
          <p:nvPr/>
        </p:nvSpPr>
        <p:spPr>
          <a:xfrm>
            <a:off x="304800" y="6172200"/>
            <a:ext cx="533400" cy="4572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90800" y="0"/>
            <a:ext cx="4164153" cy="4572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Упражнения!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5" name="Солнце 4">
            <a:hlinkClick r:id="rId2" action="ppaction://hlinksldjump"/>
          </p:cNvPr>
          <p:cNvSpPr/>
          <p:nvPr/>
        </p:nvSpPr>
        <p:spPr>
          <a:xfrm>
            <a:off x="304800" y="0"/>
            <a:ext cx="914400" cy="9144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1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6" name="Солнце 5">
            <a:hlinkClick r:id="rId3" action="ppaction://hlinksldjump"/>
          </p:cNvPr>
          <p:cNvSpPr/>
          <p:nvPr/>
        </p:nvSpPr>
        <p:spPr>
          <a:xfrm>
            <a:off x="304800" y="838200"/>
            <a:ext cx="914400" cy="9144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2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7" name="Солнце 6">
            <a:hlinkClick r:id="rId4" action="ppaction://hlinksldjump"/>
          </p:cNvPr>
          <p:cNvSpPr/>
          <p:nvPr/>
        </p:nvSpPr>
        <p:spPr>
          <a:xfrm>
            <a:off x="304800" y="1828800"/>
            <a:ext cx="914400" cy="9144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3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8" name="Солнце 7">
            <a:hlinkClick r:id="rId5" action="ppaction://hlinksldjump"/>
          </p:cNvPr>
          <p:cNvSpPr/>
          <p:nvPr/>
        </p:nvSpPr>
        <p:spPr>
          <a:xfrm>
            <a:off x="304800" y="2819400"/>
            <a:ext cx="914400" cy="9144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4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9" name="Солнце 8">
            <a:hlinkClick r:id="rId6" action="ppaction://hlinksldjump"/>
          </p:cNvPr>
          <p:cNvSpPr/>
          <p:nvPr/>
        </p:nvSpPr>
        <p:spPr>
          <a:xfrm>
            <a:off x="304800" y="3810000"/>
            <a:ext cx="914400" cy="9144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5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0" name="Солнце 9">
            <a:hlinkClick r:id="rId7" action="ppaction://hlinksldjump"/>
          </p:cNvPr>
          <p:cNvSpPr/>
          <p:nvPr/>
        </p:nvSpPr>
        <p:spPr>
          <a:xfrm>
            <a:off x="304800" y="4800600"/>
            <a:ext cx="914400" cy="9144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6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295400" y="228600"/>
            <a:ext cx="76200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i="1" dirty="0" smtClean="0">
                <a:solidFill>
                  <a:srgbClr val="7030A0"/>
                </a:solidFill>
              </a:rPr>
              <a:t>- Щелкни мышью столько раз, сколько слогов в слове</a:t>
            </a:r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95400" y="990600"/>
            <a:ext cx="76200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i="1" dirty="0" smtClean="0">
                <a:solidFill>
                  <a:srgbClr val="7030A0"/>
                </a:solidFill>
              </a:rPr>
              <a:t>- Определи количество слогов в названии картинки и обозначь соответствующей цифрой</a:t>
            </a:r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295400" y="2133600"/>
            <a:ext cx="76200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i="1" dirty="0" smtClean="0">
                <a:solidFill>
                  <a:srgbClr val="7030A0"/>
                </a:solidFill>
              </a:rPr>
              <a:t>- Кликни мышкой на предмет с такой же слоговой схемой, и ты  узнаешь любимую игрушку зайчика или к кому лев пойдет на день рожденья</a:t>
            </a:r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295400" y="3048000"/>
            <a:ext cx="76200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i="1" dirty="0" smtClean="0">
                <a:solidFill>
                  <a:srgbClr val="7030A0"/>
                </a:solidFill>
              </a:rPr>
              <a:t>- Найди картинку, в названии которой столько же слогов, сколько в названии картинки, изображенной по центру</a:t>
            </a:r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295400" y="3886200"/>
            <a:ext cx="76200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i="1" dirty="0" smtClean="0">
                <a:solidFill>
                  <a:srgbClr val="7030A0"/>
                </a:solidFill>
              </a:rPr>
              <a:t>- Подбери картинку  слоговой схеме</a:t>
            </a:r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295400" y="4876800"/>
            <a:ext cx="76200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i="1" dirty="0" smtClean="0">
                <a:solidFill>
                  <a:srgbClr val="7030A0"/>
                </a:solidFill>
              </a:rPr>
              <a:t>- Выбери правильную слоговую схему слова</a:t>
            </a:r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17" name="Солнце 16">
            <a:hlinkClick r:id="rId8" action="ppaction://hlinksldjump"/>
          </p:cNvPr>
          <p:cNvSpPr/>
          <p:nvPr/>
        </p:nvSpPr>
        <p:spPr>
          <a:xfrm>
            <a:off x="304800" y="5791200"/>
            <a:ext cx="914400" cy="9144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7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295400" y="5943600"/>
            <a:ext cx="76200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i="1" dirty="0" smtClean="0">
                <a:solidFill>
                  <a:srgbClr val="7030A0"/>
                </a:solidFill>
              </a:rPr>
              <a:t>- Выбери картинку, в названии которой 3,4,5 слогов </a:t>
            </a:r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8153400" y="6019800"/>
            <a:ext cx="661416" cy="5334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Управляющая кнопка: домой 1">
            <a:hlinkClick r:id="" action="ppaction://hlinkshowjump?jump=endshow" highlightClick="1"/>
          </p:cNvPr>
          <p:cNvSpPr/>
          <p:nvPr/>
        </p:nvSpPr>
        <p:spPr>
          <a:xfrm>
            <a:off x="228600" y="6096000"/>
            <a:ext cx="533400" cy="5334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Управляющая кнопка: возврат 2">
            <a:hlinkClick r:id="rId2" action="ppaction://hlinksldjump" highlightClick="1"/>
          </p:cNvPr>
          <p:cNvSpPr/>
          <p:nvPr/>
        </p:nvSpPr>
        <p:spPr>
          <a:xfrm>
            <a:off x="914400" y="6096000"/>
            <a:ext cx="533400" cy="5334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382000" y="6096000"/>
            <a:ext cx="533400" cy="4572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Лента лицом вверх 7"/>
          <p:cNvSpPr/>
          <p:nvPr/>
        </p:nvSpPr>
        <p:spPr>
          <a:xfrm>
            <a:off x="5105400" y="152400"/>
            <a:ext cx="4038600" cy="1752600"/>
          </a:xfrm>
          <a:prstGeom prst="ribbon2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</a:rPr>
              <a:t>Щелкни мышью под рисунком</a:t>
            </a:r>
          </a:p>
          <a:p>
            <a:pPr algn="ctr"/>
            <a:r>
              <a:rPr lang="ru-RU" sz="2000" b="1" i="1" dirty="0" smtClean="0">
                <a:solidFill>
                  <a:srgbClr val="FF0000"/>
                </a:solidFill>
              </a:rPr>
              <a:t> столько раз, сколько слогов в слове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pic>
        <p:nvPicPr>
          <p:cNvPr id="10" name="Picture 3" descr="C:\Users\Наташа\Pictures\Анимашки\panda0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2133600"/>
            <a:ext cx="1274781" cy="137160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6629400" y="3657601"/>
            <a:ext cx="2165855" cy="4572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Отлично!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26" name="Picture 2" descr="H:\без фона\Рисунок2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0"/>
            <a:ext cx="3505200" cy="35052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828800" y="3733800"/>
            <a:ext cx="914400" cy="9144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 animBg="1"/>
      <p:bldP spid="8" grpId="0" animBg="1"/>
      <p:bldP spid="11" grpId="0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Прямоугольник 12"/>
          <p:cNvSpPr/>
          <p:nvPr/>
        </p:nvSpPr>
        <p:spPr>
          <a:xfrm>
            <a:off x="76200" y="990600"/>
            <a:ext cx="4800600" cy="5105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0" y="228600"/>
            <a:ext cx="4343400" cy="1524000"/>
          </a:xfrm>
          <a:prstGeom prst="ribbon2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20000"/>
          </a:bodyPr>
          <a:lstStyle/>
          <a:p>
            <a:pPr algn="ctr">
              <a:buNone/>
            </a:pPr>
            <a:r>
              <a:rPr lang="ru-RU" sz="2000" b="1" i="1" dirty="0" smtClean="0">
                <a:solidFill>
                  <a:srgbClr val="FF0000"/>
                </a:solidFill>
              </a:rPr>
              <a:t>Щелкни мышью  под рисунком столько раз, сколько слогов в слове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sp>
        <p:nvSpPr>
          <p:cNvPr id="5" name="Управляющая кнопка: домой 4">
            <a:hlinkClick r:id="" action="ppaction://hlinkshowjump?jump=endshow" highlightClick="1"/>
          </p:cNvPr>
          <p:cNvSpPr/>
          <p:nvPr/>
        </p:nvSpPr>
        <p:spPr>
          <a:xfrm>
            <a:off x="228600" y="6096000"/>
            <a:ext cx="533400" cy="5334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возврат 5">
            <a:hlinkClick r:id="rId2" action="ppaction://hlinksldjump" highlightClick="1"/>
          </p:cNvPr>
          <p:cNvSpPr/>
          <p:nvPr/>
        </p:nvSpPr>
        <p:spPr>
          <a:xfrm>
            <a:off x="914400" y="6096000"/>
            <a:ext cx="533400" cy="5334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382000" y="6096000"/>
            <a:ext cx="533400" cy="4572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Наташа\Pictures\Анимашки\a18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4800600"/>
            <a:ext cx="1209675" cy="1415577"/>
          </a:xfrm>
          <a:prstGeom prst="rect">
            <a:avLst/>
          </a:prstGeom>
          <a:noFill/>
        </p:spPr>
      </p:pic>
      <p:pic>
        <p:nvPicPr>
          <p:cNvPr id="1027" name="Picture 3" descr="C:\Users\Наташа\Pictures\Анимашки\panda09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2133600"/>
            <a:ext cx="1274781" cy="13716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6400800" y="3581400"/>
            <a:ext cx="2300379" cy="4616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Молодец!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2050" name="Picture 2" descr="H:\без фона\Рисунок1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33400"/>
            <a:ext cx="4749619" cy="320040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143000" y="3810000"/>
            <a:ext cx="914400" cy="9144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286000" y="3810000"/>
            <a:ext cx="914400" cy="9144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7"/>
                                            </p:cond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  <p:bldP spid="4" grpId="0" build="p" animBg="1"/>
      <p:bldP spid="10" grpId="0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Прямоугольник 13"/>
          <p:cNvSpPr/>
          <p:nvPr/>
        </p:nvSpPr>
        <p:spPr>
          <a:xfrm>
            <a:off x="0" y="0"/>
            <a:ext cx="9144000" cy="5791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724400" y="152400"/>
            <a:ext cx="4419600" cy="1524000"/>
          </a:xfrm>
          <a:prstGeom prst="ribbon2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20000"/>
          </a:bodyPr>
          <a:lstStyle/>
          <a:p>
            <a:pPr algn="ctr">
              <a:buNone/>
            </a:pPr>
            <a:r>
              <a:rPr lang="ru-RU" sz="2000" b="1" i="1" dirty="0" smtClean="0">
                <a:solidFill>
                  <a:srgbClr val="FF0000"/>
                </a:solidFill>
              </a:rPr>
              <a:t>Щелкни мышью  под рисунком столько раз, сколько слогов в слове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sp>
        <p:nvSpPr>
          <p:cNvPr id="6" name="Управляющая кнопка: возврат 5">
            <a:hlinkClick r:id="rId2" action="ppaction://hlinksldjump" highlightClick="1"/>
          </p:cNvPr>
          <p:cNvSpPr/>
          <p:nvPr/>
        </p:nvSpPr>
        <p:spPr>
          <a:xfrm>
            <a:off x="914400" y="5943600"/>
            <a:ext cx="609600" cy="6096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омой 6">
            <a:hlinkClick r:id="" action="ppaction://hlinkshowjump?jump=endshow" highlightClick="1"/>
          </p:cNvPr>
          <p:cNvSpPr/>
          <p:nvPr/>
        </p:nvSpPr>
        <p:spPr>
          <a:xfrm>
            <a:off x="228600" y="5943600"/>
            <a:ext cx="609600" cy="6096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C:\Users\Наташа\Pictures\Анимашки\a18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4800600"/>
            <a:ext cx="1209675" cy="1415577"/>
          </a:xfrm>
          <a:prstGeom prst="rect">
            <a:avLst/>
          </a:prstGeom>
          <a:noFill/>
        </p:spPr>
      </p:pic>
      <p:pic>
        <p:nvPicPr>
          <p:cNvPr id="9" name="Picture 3" descr="C:\Users\Наташа\Pictures\Анимашки\panda09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2133600"/>
            <a:ext cx="1274781" cy="13716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6477000" y="3505200"/>
            <a:ext cx="2275896" cy="5378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Умница!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074" name="Picture 2" descr="H:\без фона\Рисунок18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152400"/>
            <a:ext cx="3422650" cy="3286574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286000" y="3505200"/>
            <a:ext cx="914400" cy="9144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066800" y="3505200"/>
            <a:ext cx="914400" cy="9144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429000" y="3505200"/>
            <a:ext cx="914400" cy="9144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6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8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4" grpId="0" animBg="1"/>
      <p:bldP spid="4" grpId="0" uiExpand="1" build="p" animBg="1"/>
      <p:bldP spid="10" grpId="0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Наташа\Pictures\Анимашки\panda0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2133600"/>
            <a:ext cx="1274781" cy="1371600"/>
          </a:xfrm>
          <a:prstGeom prst="rect">
            <a:avLst/>
          </a:prstGeom>
          <a:noFill/>
        </p:spPr>
      </p:pic>
      <p:sp>
        <p:nvSpPr>
          <p:cNvPr id="6" name="Содержимое 3"/>
          <p:cNvSpPr>
            <a:spLocks noGrp="1"/>
          </p:cNvSpPr>
          <p:nvPr>
            <p:ph idx="1"/>
          </p:nvPr>
        </p:nvSpPr>
        <p:spPr>
          <a:xfrm>
            <a:off x="3352800" y="152400"/>
            <a:ext cx="5791200" cy="1905000"/>
          </a:xfrm>
          <a:prstGeom prst="ribbon2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pPr algn="ctr">
              <a:buNone/>
            </a:pPr>
            <a:r>
              <a:rPr lang="ru-RU" sz="2000" b="1" i="1" dirty="0" smtClean="0">
                <a:solidFill>
                  <a:srgbClr val="FF0000"/>
                </a:solidFill>
              </a:rPr>
              <a:t>Определи количество слогов в слове и обозначь соответствующей цифрой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00800" y="3505201"/>
            <a:ext cx="2528979" cy="3810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Молодец!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8" name="Управляющая кнопка: возврат 7">
            <a:hlinkClick r:id="rId3" action="ppaction://hlinksldjump" highlightClick="1"/>
          </p:cNvPr>
          <p:cNvSpPr/>
          <p:nvPr/>
        </p:nvSpPr>
        <p:spPr>
          <a:xfrm>
            <a:off x="914400" y="5943600"/>
            <a:ext cx="609600" cy="6096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омой 8">
            <a:hlinkClick r:id="" action="ppaction://hlinkshowjump?jump=endshow" highlightClick="1"/>
          </p:cNvPr>
          <p:cNvSpPr/>
          <p:nvPr/>
        </p:nvSpPr>
        <p:spPr>
          <a:xfrm>
            <a:off x="228600" y="5943600"/>
            <a:ext cx="609600" cy="6096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305800" y="5943600"/>
            <a:ext cx="609600" cy="6096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9" name="Picture 3" descr="H:\без фона\Рисунок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762000"/>
            <a:ext cx="3048000" cy="2943974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295400" y="3886200"/>
            <a:ext cx="542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905000" y="3886200"/>
            <a:ext cx="542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90800" y="3886200"/>
            <a:ext cx="542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4" name="Picture 2" descr="C:\Users\Наташа\Pictures\Анимашки\a18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4572000"/>
            <a:ext cx="1209675" cy="1415577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6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6" grpId="0" build="p" animBg="1"/>
      <p:bldP spid="7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Наташа\Pictures\Анимашки\a18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4191000"/>
            <a:ext cx="1209675" cy="1415577"/>
          </a:xfrm>
          <a:prstGeom prst="rect">
            <a:avLst/>
          </a:prstGeom>
          <a:noFill/>
        </p:spPr>
      </p:pic>
      <p:pic>
        <p:nvPicPr>
          <p:cNvPr id="5" name="Picture 3" descr="C:\Users\Наташа\Pictures\Анимашки\panda0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2133600"/>
            <a:ext cx="1274781" cy="13716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553200" y="3581400"/>
            <a:ext cx="2165854" cy="3854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Отлично!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Управляющая кнопка: возврат 6">
            <a:hlinkClick r:id="rId4" action="ppaction://hlinksldjump" highlightClick="1"/>
          </p:cNvPr>
          <p:cNvSpPr/>
          <p:nvPr/>
        </p:nvSpPr>
        <p:spPr>
          <a:xfrm>
            <a:off x="914400" y="5943600"/>
            <a:ext cx="609600" cy="6096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омой 7">
            <a:hlinkClick r:id="" action="ppaction://hlinkshowjump?jump=endshow" highlightClick="1"/>
          </p:cNvPr>
          <p:cNvSpPr/>
          <p:nvPr/>
        </p:nvSpPr>
        <p:spPr>
          <a:xfrm>
            <a:off x="228600" y="5943600"/>
            <a:ext cx="609600" cy="6096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305800" y="5943600"/>
            <a:ext cx="609600" cy="6096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одержимое 3"/>
          <p:cNvSpPr>
            <a:spLocks noGrp="1"/>
          </p:cNvSpPr>
          <p:nvPr>
            <p:ph idx="1"/>
          </p:nvPr>
        </p:nvSpPr>
        <p:spPr>
          <a:xfrm>
            <a:off x="3352800" y="152400"/>
            <a:ext cx="5791200" cy="1905000"/>
          </a:xfrm>
          <a:prstGeom prst="ribbon2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pPr algn="ctr">
              <a:buNone/>
            </a:pPr>
            <a:r>
              <a:rPr lang="ru-RU" sz="2000" b="1" i="1" dirty="0" smtClean="0">
                <a:solidFill>
                  <a:srgbClr val="FF0000"/>
                </a:solidFill>
              </a:rPr>
              <a:t>Определи количество слогов в слове и обозначь соответствующей цифрой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pic>
        <p:nvPicPr>
          <p:cNvPr id="5122" name="Picture 2" descr="H:\без фона\Рисунок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381000"/>
            <a:ext cx="2971800" cy="330008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990600" y="3810000"/>
            <a:ext cx="542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24000" y="3810000"/>
            <a:ext cx="542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133600" y="3810000"/>
            <a:ext cx="542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9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8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6" grpId="0"/>
      <p:bldP spid="10" grpId="0" uiExpand="1" build="p" animBg="1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Наташа\Pictures\Анимашки\a18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4267200"/>
            <a:ext cx="1209675" cy="1415577"/>
          </a:xfrm>
          <a:prstGeom prst="rect">
            <a:avLst/>
          </a:prstGeom>
          <a:noFill/>
        </p:spPr>
      </p:pic>
      <p:pic>
        <p:nvPicPr>
          <p:cNvPr id="5" name="Picture 3" descr="C:\Users\Наташа\Pictures\Анимашки\panda0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2133600"/>
            <a:ext cx="1274781" cy="13716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629400" y="3581400"/>
            <a:ext cx="2112578" cy="3854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ru-RU" sz="5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Умничка</a:t>
            </a:r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!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7" name="Управляющая кнопка: возврат 6">
            <a:hlinkClick r:id="rId4" action="ppaction://hlinksldjump" highlightClick="1"/>
          </p:cNvPr>
          <p:cNvSpPr/>
          <p:nvPr/>
        </p:nvSpPr>
        <p:spPr>
          <a:xfrm>
            <a:off x="914400" y="5943600"/>
            <a:ext cx="609600" cy="6096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омой 7">
            <a:hlinkClick r:id="" action="ppaction://hlinkshowjump?jump=endshow" highlightClick="1"/>
          </p:cNvPr>
          <p:cNvSpPr/>
          <p:nvPr/>
        </p:nvSpPr>
        <p:spPr>
          <a:xfrm>
            <a:off x="228600" y="5943600"/>
            <a:ext cx="609600" cy="6096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305800" y="5943600"/>
            <a:ext cx="609600" cy="6096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одержимое 3"/>
          <p:cNvSpPr>
            <a:spLocks noGrp="1"/>
          </p:cNvSpPr>
          <p:nvPr>
            <p:ph idx="1"/>
          </p:nvPr>
        </p:nvSpPr>
        <p:spPr>
          <a:xfrm>
            <a:off x="3352800" y="152400"/>
            <a:ext cx="5791200" cy="1905000"/>
          </a:xfrm>
          <a:prstGeom prst="ribbon2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pPr algn="ctr">
              <a:buNone/>
            </a:pPr>
            <a:r>
              <a:rPr lang="ru-RU" sz="2000" b="1" i="1" dirty="0" smtClean="0">
                <a:solidFill>
                  <a:srgbClr val="FF0000"/>
                </a:solidFill>
              </a:rPr>
              <a:t>Определи количество слогов в слове и обозначь соответствующей цифрой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pic>
        <p:nvPicPr>
          <p:cNvPr id="6146" name="Picture 2" descr="H:\без фона\Рисунок1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533400"/>
            <a:ext cx="2514600" cy="265280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685800" y="3429000"/>
            <a:ext cx="542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47800" y="3429000"/>
            <a:ext cx="542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209800" y="3429000"/>
            <a:ext cx="542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600" decel="100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600" decel="100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00" decel="100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6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6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6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6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6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6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5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6" grpId="0"/>
      <p:bldP spid="10" grpId="0" uiExpand="1" build="p" animBg="1"/>
      <p:bldP spid="11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</TotalTime>
  <Words>610</Words>
  <Application>Microsoft Office PowerPoint</Application>
  <PresentationFormat>Экран (4:3)</PresentationFormat>
  <Paragraphs>82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Office Theme</vt:lpstr>
      <vt:lpstr>Слайд 1</vt:lpstr>
      <vt:lpstr>Инструкция пользователя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Наташа</dc:creator>
  <cp:lastModifiedBy>Александр</cp:lastModifiedBy>
  <cp:revision>74</cp:revision>
  <dcterms:created xsi:type="dcterms:W3CDTF">2012-02-22T05:25:32Z</dcterms:created>
  <dcterms:modified xsi:type="dcterms:W3CDTF">2012-04-25T16:16:27Z</dcterms:modified>
</cp:coreProperties>
</file>