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17"/>
  </p:notesMasterIdLst>
  <p:sldIdLst>
    <p:sldId id="256" r:id="rId2"/>
    <p:sldId id="311" r:id="rId3"/>
    <p:sldId id="267" r:id="rId4"/>
    <p:sldId id="288" r:id="rId5"/>
    <p:sldId id="269" r:id="rId6"/>
    <p:sldId id="289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312" r:id="rId15"/>
    <p:sldId id="279" r:id="rId16"/>
  </p:sldIdLst>
  <p:sldSz cx="9144000" cy="6858000" type="screen4x3"/>
  <p:notesSz cx="6858000" cy="97107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3333FF"/>
    <a:srgbClr val="0066FF"/>
    <a:srgbClr val="0D5CB3"/>
    <a:srgbClr val="FF0000"/>
    <a:srgbClr val="9900FF"/>
    <a:srgbClr val="FF0066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23" autoAdjust="0"/>
    <p:restoredTop sz="92217" autoAdjust="0"/>
  </p:normalViewPr>
  <p:slideViewPr>
    <p:cSldViewPr>
      <p:cViewPr>
        <p:scale>
          <a:sx n="50" d="100"/>
          <a:sy n="50" d="100"/>
        </p:scale>
        <p:origin x="-9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CA50DE-7A79-4394-A6BC-A07F6D5AC8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677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120C-F5C4-4761-B86D-72D60B9B2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0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26D78-C815-4093-B309-21699CFCF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3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78E6F-8A25-4872-8774-196C9EDBC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78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02FB3-8BE5-4D7D-9149-9AB7FAFF05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125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F55FF-464F-4E91-9302-0F5D4A919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20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7E666-0C84-42A1-9AD8-4BCC36CE9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07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D45CD-9E69-4684-96C4-CDA12EC0D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30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EA0CA-2631-4F4E-B2F1-C35BB8077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0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2FA4-8B3B-49BA-BDD1-A8F94E8DC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93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C744-859B-408E-A4EF-0A1BA23B0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80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A096-F566-4DAA-8353-1322B7C41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6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AB3F4-F723-485E-8E17-FA32FD03B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09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EEFA9-B4BD-49A8-99EE-E8BC33535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2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4F1C326-2EC9-495B-82CB-3B5BB27A3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3" r:id="rId2"/>
    <p:sldLayoutId id="2147483912" r:id="rId3"/>
    <p:sldLayoutId id="2147483904" r:id="rId4"/>
    <p:sldLayoutId id="2147483905" r:id="rId5"/>
    <p:sldLayoutId id="2147483906" r:id="rId6"/>
    <p:sldLayoutId id="2147483913" r:id="rId7"/>
    <p:sldLayoutId id="2147483914" r:id="rId8"/>
    <p:sldLayoutId id="2147483915" r:id="rId9"/>
    <p:sldLayoutId id="2147483907" r:id="rId10"/>
    <p:sldLayoutId id="2147483916" r:id="rId11"/>
    <p:sldLayoutId id="2147483908" r:id="rId12"/>
    <p:sldLayoutId id="214748390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33375"/>
            <a:ext cx="8528050" cy="496887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alt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Практическое занятие</a:t>
            </a:r>
            <a:r>
              <a:rPr lang="ru-RU" altLang="ru-RU" sz="32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32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</a:t>
            </a:r>
            <a:r>
              <a:rPr lang="ru-RU" altLang="ru-RU" sz="32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32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Специальность: 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09.01.03 Оператор информационных систем и ресурсов</a:t>
            </a:r>
            <a:r>
              <a:rPr lang="ru-RU" altLang="ru-RU" sz="20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ОУД.07Математика  ОП.01Основы </a:t>
            </a: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информационных технологий</a:t>
            </a:r>
            <a:r>
              <a:rPr lang="ru-RU" altLang="ru-RU" sz="20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altLang="ru-RU" sz="20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2.2</a:t>
            </a: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Применение электронных таблиц</a:t>
            </a:r>
            <a:r>
              <a:rPr lang="ru-RU" altLang="ru-RU" sz="20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Лабораторная работа: Вычисления в электронных таблицах</a:t>
            </a:r>
            <a:r>
              <a:rPr lang="ru-RU" altLang="ru-RU" sz="2000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ru-RU" altLang="ru-RU" sz="2000" dirty="0" smtClean="0">
                <a:ea typeface="Calibri" pitchFamily="34" charset="0"/>
                <a:cs typeface="Times New Roman" pitchFamily="18" charset="0"/>
              </a:rPr>
            </a:b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5661025"/>
            <a:ext cx="8424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Разработчики: Кузьменко </a:t>
            </a: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Оксана </a:t>
            </a: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Юрьевна, </a:t>
            </a:r>
            <a:r>
              <a:rPr lang="ru-RU" alt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Мазяр</a:t>
            </a: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Ирина Анатольевна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68313" y="6092825"/>
            <a:ext cx="8351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r>
              <a:rPr lang="en-US" altLang="ru-RU" sz="1400">
                <a:solidFill>
                  <a:schemeClr val="tx1"/>
                </a:solidFill>
                <a:latin typeface="Arial" charset="0"/>
              </a:rPr>
              <a:t> </a:t>
            </a:r>
            <a:endParaRPr lang="ru-RU" altLang="ru-RU" sz="14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Алгоритм построения графика функции в электронных таблицах</a:t>
            </a:r>
            <a:r>
              <a:rPr lang="ru-RU" u="sng" dirty="0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10366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000" smtClean="0">
                <a:latin typeface="Arial" charset="0"/>
                <a:cs typeface="Arial" charset="0"/>
              </a:rPr>
              <a:t>В главном меню </a:t>
            </a:r>
            <a:r>
              <a:rPr lang="ru-RU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Вставка </a:t>
            </a:r>
            <a:r>
              <a:rPr lang="ru-RU" altLang="ru-RU" sz="2000" smtClean="0">
                <a:latin typeface="Arial" charset="0"/>
                <a:cs typeface="Arial" charset="0"/>
              </a:rPr>
              <a:t>выбрать команду </a:t>
            </a:r>
            <a:r>
              <a:rPr lang="ru-RU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Диаграмма</a:t>
            </a:r>
            <a:endParaRPr lang="en-US" altLang="ru-RU" sz="2000" b="1" i="1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609600" indent="-609600">
              <a:buFontTx/>
              <a:buNone/>
            </a:pPr>
            <a:r>
              <a:rPr lang="en-US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ru-RU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Точечная</a:t>
            </a:r>
            <a:r>
              <a:rPr lang="ru-RU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sz="20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 </a:t>
            </a:r>
            <a:endParaRPr lang="ru-RU" altLang="ru-RU" sz="2000" b="1" i="1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609600" indent="-609600">
              <a:buFontTx/>
              <a:buAutoNum type="arabicPeriod"/>
            </a:pPr>
            <a:endParaRPr lang="ru-RU" altLang="ru-RU" sz="1600" smtClean="0">
              <a:latin typeface="Arial" charset="0"/>
              <a:cs typeface="Arial" charset="0"/>
            </a:endParaRPr>
          </a:p>
        </p:txBody>
      </p:sp>
      <p:pic>
        <p:nvPicPr>
          <p:cNvPr id="17412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4" t="18317" b="14453"/>
          <a:stretch>
            <a:fillRect/>
          </a:stretch>
        </p:blipFill>
        <p:spPr>
          <a:xfrm>
            <a:off x="684213" y="2781300"/>
            <a:ext cx="7883525" cy="3141663"/>
          </a:xfrm>
          <a:noFill/>
        </p:spPr>
      </p:pic>
      <p:pic>
        <p:nvPicPr>
          <p:cNvPr id="17413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113" y="3716338"/>
            <a:ext cx="2736850" cy="2676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8921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200" smtClean="0">
                <a:latin typeface="Arial" charset="0"/>
                <a:cs typeface="Arial" charset="0"/>
              </a:rPr>
              <a:t>В главном меню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Вставка </a:t>
            </a:r>
            <a:r>
              <a:rPr lang="ru-RU" altLang="ru-RU" sz="2200" smtClean="0">
                <a:latin typeface="Arial" charset="0"/>
                <a:cs typeface="Arial" charset="0"/>
              </a:rPr>
              <a:t>выбрать команду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Диаграмма</a:t>
            </a:r>
            <a:endParaRPr lang="en-US" altLang="ru-RU" sz="2200" b="1" i="1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609600" indent="-609600">
              <a:buFontTx/>
              <a:buNone/>
            </a:pP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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Точечная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</a:t>
            </a: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</a:t>
            </a: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Далее  </a:t>
            </a: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-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  <a:sym typeface="Wingdings" pitchFamily="2" charset="2"/>
              </a:rPr>
              <a:t> Готово</a:t>
            </a:r>
            <a:endParaRPr lang="ru-RU" altLang="ru-RU" sz="2200" b="1" i="1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609600" indent="-609600">
              <a:buFontTx/>
              <a:buAutoNum type="arabicPeriod"/>
            </a:pPr>
            <a:endParaRPr lang="ru-RU" altLang="ru-RU" sz="1800" smtClean="0"/>
          </a:p>
        </p:txBody>
      </p:sp>
      <p:pic>
        <p:nvPicPr>
          <p:cNvPr id="1843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3068638"/>
            <a:ext cx="6588125" cy="2886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Алгоритм построения графика функции в электронных таблицах</a:t>
            </a:r>
            <a:r>
              <a:rPr lang="ru-RU" u="sng" dirty="0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892175"/>
          </a:xfrm>
        </p:spPr>
        <p:txBody>
          <a:bodyPr rtlCol="0">
            <a:normAutofit fontScale="77500" lnSpcReduction="20000"/>
          </a:bodyPr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300" dirty="0" smtClean="0"/>
              <a:t>В главном меню </a:t>
            </a:r>
            <a:r>
              <a:rPr lang="ru-RU" sz="2300" b="1" i="1" dirty="0" smtClean="0">
                <a:solidFill>
                  <a:srgbClr val="0066FF"/>
                </a:solidFill>
              </a:rPr>
              <a:t>Вставка </a:t>
            </a:r>
            <a:r>
              <a:rPr lang="ru-RU" sz="2300" dirty="0" smtClean="0"/>
              <a:t>выбрать команду </a:t>
            </a:r>
            <a:r>
              <a:rPr lang="ru-RU" sz="2300" b="1" i="1" dirty="0" smtClean="0">
                <a:solidFill>
                  <a:srgbClr val="0066FF"/>
                </a:solidFill>
              </a:rPr>
              <a:t>Диаграмма</a:t>
            </a:r>
            <a:endParaRPr lang="en-US" sz="2300" b="1" i="1" dirty="0" smtClean="0">
              <a:solidFill>
                <a:srgbClr val="0066FF"/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300" b="1" i="1" dirty="0" smtClean="0">
                <a:solidFill>
                  <a:srgbClr val="0066FF"/>
                </a:solidFill>
              </a:rPr>
              <a:t> </a:t>
            </a:r>
            <a:r>
              <a:rPr lang="en-US" sz="2300" b="1" i="1" dirty="0" smtClean="0">
                <a:solidFill>
                  <a:srgbClr val="0066FF"/>
                </a:solidFill>
                <a:sym typeface="Wingdings" pitchFamily="2" charset="2"/>
              </a:rPr>
              <a:t> 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Точечная</a:t>
            </a:r>
            <a:r>
              <a:rPr lang="ru-RU" sz="2300" b="1" i="1" dirty="0" smtClean="0">
                <a:solidFill>
                  <a:srgbClr val="0066FF"/>
                </a:solidFill>
              </a:rPr>
              <a:t> </a:t>
            </a:r>
            <a:r>
              <a:rPr lang="en-US" sz="2300" b="1" i="1" dirty="0" smtClean="0">
                <a:solidFill>
                  <a:srgbClr val="0066FF"/>
                </a:solidFill>
              </a:rPr>
              <a:t>  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</a:t>
            </a:r>
            <a:r>
              <a:rPr lang="en-US" sz="2300" b="1" i="1" dirty="0" smtClean="0">
                <a:solidFill>
                  <a:srgbClr val="0066FF"/>
                </a:solidFill>
                <a:sym typeface="Wingdings" pitchFamily="2" charset="2"/>
              </a:rPr>
              <a:t> 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Далее  </a:t>
            </a:r>
            <a:r>
              <a:rPr lang="en-US" sz="2300" b="1" i="1" dirty="0" smtClean="0">
                <a:solidFill>
                  <a:srgbClr val="0066FF"/>
                </a:solidFill>
                <a:sym typeface="Wingdings" pitchFamily="2" charset="2"/>
              </a:rPr>
              <a:t>-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 Готово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2300" dirty="0" smtClean="0">
                <a:sym typeface="Wingdings" pitchFamily="2" charset="2"/>
              </a:rPr>
              <a:t>       Удалить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 </a:t>
            </a:r>
            <a:r>
              <a:rPr lang="ru-RU" sz="2300" b="1" i="1" dirty="0" smtClean="0">
                <a:solidFill>
                  <a:srgbClr val="0066FF"/>
                </a:solidFill>
                <a:sym typeface="Wingdings" pitchFamily="2" charset="2"/>
              </a:rPr>
              <a:t>формулы </a:t>
            </a:r>
            <a:r>
              <a:rPr lang="ru-RU" sz="2300" dirty="0" smtClean="0">
                <a:sym typeface="Wingdings" pitchFamily="2" charset="2"/>
              </a:rPr>
              <a:t>из ячеек, значения которых не могут быть вычислены</a:t>
            </a:r>
            <a:endParaRPr lang="ru-RU" sz="2300" dirty="0" smtClean="0"/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ru-RU" sz="2200" dirty="0" smtClean="0"/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924175"/>
            <a:ext cx="7307262" cy="3028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Алгоритм построения графика функции в электронных таблицах</a:t>
            </a:r>
            <a:r>
              <a:rPr lang="ru-RU" u="sng" dirty="0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892175"/>
          </a:xfrm>
        </p:spPr>
        <p:txBody>
          <a:bodyPr rtlCol="0">
            <a:normAutofit fontScale="62500" lnSpcReduction="20000"/>
          </a:bodyPr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В главном меню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Вставка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выбрать команду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Диаграмма</a:t>
            </a:r>
            <a:endParaRPr lang="en-US" sz="2600" b="1" i="1" dirty="0" smtClean="0">
              <a:solidFill>
                <a:srgbClr val="0066FF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n-US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Точечная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Далее  </a:t>
            </a:r>
            <a:r>
              <a:rPr lang="en-US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-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Готово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2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Удалить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ru-RU" sz="2600" b="1" i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формулы </a:t>
            </a:r>
            <a:r>
              <a:rPr lang="ru-RU" sz="2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из ячеек, значения которых не могут быть вычислены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ru-RU" sz="2200" dirty="0" smtClean="0"/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2852738"/>
            <a:ext cx="7173912" cy="2973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395536" y="404664"/>
                <a:ext cx="4038600" cy="57214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Практическое задание №1</a:t>
                </a:r>
              </a:p>
              <a:p>
                <a:pPr marL="0" indent="0">
                  <a:buNone/>
                </a:pPr>
                <a:endPara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4000" dirty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Построить график </a:t>
                </a:r>
                <a:r>
                  <a:rPr lang="ru-RU" sz="4000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функции</a:t>
                </a:r>
              </a:p>
              <a:p>
                <a:pPr marL="0" indent="0">
                  <a:buNone/>
                </a:pPr>
                <a:r>
                  <a:rPr lang="en-US" sz="4000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27</m:t>
                        </m:r>
                      </m:den>
                    </m:f>
                    <m:sSup>
                      <m:sSupPr>
                        <m:ctrlPr>
                          <a:rPr lang="en-US" sz="400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000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- 15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dirty="0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40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4000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с использованием электронных таблиц</a:t>
                </a:r>
                <a:endParaRPr lang="ru-RU" sz="4000" dirty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95536" y="404664"/>
                <a:ext cx="4038600" cy="5721499"/>
              </a:xfrm>
              <a:blipFill rotWithShape="1">
                <a:blip r:embed="rId2"/>
                <a:stretch>
                  <a:fillRect l="-5438" t="-852" r="-8459" b="-3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38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Фронтальный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опрос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 свойств функции по ее графику 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333375"/>
            <a:ext cx="8229600" cy="103663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mtClean="0">
                <a:solidFill>
                  <a:srgbClr val="0066FF"/>
                </a:solidFill>
                <a:latin typeface="Arial" charset="0"/>
                <a:cs typeface="Arial" charset="0"/>
              </a:rPr>
              <a:t>Итоги урока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28625" y="855663"/>
            <a:ext cx="8208963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fontAlgn="base">
              <a:spcBef>
                <a:spcPct val="20000"/>
              </a:spcBef>
              <a:spcAft>
                <a:spcPct val="0"/>
              </a:spcAft>
              <a:buSzPct val="100000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dirty="0">
                <a:solidFill>
                  <a:srgbClr val="0070C0"/>
                </a:solidFill>
                <a:latin typeface="Arial" charset="0"/>
              </a:rPr>
              <a:t>Выводы:  </a:t>
            </a:r>
          </a:p>
          <a:p>
            <a:endParaRPr lang="ru-RU" altLang="ru-RU" dirty="0">
              <a:solidFill>
                <a:srgbClr val="0070C0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ru-RU" altLang="ru-RU" dirty="0">
                <a:solidFill>
                  <a:schemeClr val="tx1"/>
                </a:solidFill>
                <a:latin typeface="Arial" charset="0"/>
              </a:rPr>
              <a:t>Использование электронных таблиц, несомненно, ускоряет процесс построения графиков </a:t>
            </a:r>
          </a:p>
          <a:p>
            <a:pPr>
              <a:buFontTx/>
              <a:buChar char="•"/>
            </a:pPr>
            <a:endParaRPr lang="ru-RU" altLang="ru-RU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ru-RU" altLang="ru-RU" dirty="0">
                <a:solidFill>
                  <a:schemeClr val="tx1"/>
                </a:solidFill>
                <a:latin typeface="Arial" charset="0"/>
              </a:rPr>
              <a:t>Для получения достоверного характера поведения функции необходимо уметь исследовать функцию аналитически</a:t>
            </a:r>
          </a:p>
          <a:p>
            <a:pPr>
              <a:buFontTx/>
              <a:buChar char="•"/>
            </a:pPr>
            <a:endParaRPr lang="ru-RU" altLang="ru-RU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ru-RU" altLang="ru-RU" dirty="0">
                <a:solidFill>
                  <a:schemeClr val="tx1"/>
                </a:solidFill>
                <a:latin typeface="Arial" charset="0"/>
              </a:rPr>
              <a:t>Только комплексный подход к данной проблеме может дать быстрый и правильный результат</a:t>
            </a:r>
          </a:p>
          <a:p>
            <a:endParaRPr lang="ru-RU" altLang="ru-RU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ru-RU" altLang="ru-RU" dirty="0">
                <a:solidFill>
                  <a:srgbClr val="0070C0"/>
                </a:solidFill>
                <a:latin typeface="Arial" charset="0"/>
              </a:rPr>
              <a:t>Выставление оценок</a:t>
            </a:r>
          </a:p>
          <a:p>
            <a:pPr>
              <a:buFontTx/>
              <a:buChar char="•"/>
            </a:pPr>
            <a:endParaRPr lang="ru-RU" altLang="ru-RU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Char char="•"/>
            </a:pPr>
            <a:endParaRPr lang="ru-RU" altLang="ru-RU" dirty="0">
              <a:solidFill>
                <a:schemeClr val="tx1"/>
              </a:solidFill>
              <a:latin typeface="Arial" charset="0"/>
            </a:endParaRPr>
          </a:p>
          <a:p>
            <a:pPr>
              <a:buFontTx/>
              <a:buChar char="•"/>
            </a:pPr>
            <a:endParaRPr lang="ru-RU" altLang="ru-RU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6143625"/>
          </a:xfrm>
        </p:spPr>
        <p:txBody>
          <a:bodyPr rtlCol="0">
            <a:normAutofit/>
          </a:bodyPr>
          <a:lstStyle/>
          <a:p>
            <a:pPr marL="274320" indent="-274320" fontAlgn="auto">
              <a:lnSpc>
                <a:spcPct val="115000"/>
              </a:lnSpc>
              <a:spcAft>
                <a:spcPts val="675"/>
              </a:spcAft>
              <a:buFont typeface="Calibri" pitchFamily="34" charset="0"/>
              <a:buAutoNum type="arabicPeriod"/>
              <a:defRPr/>
            </a:pPr>
            <a:r>
              <a:rPr lang="ru-RU" altLang="ru-RU" sz="1600" b="1" dirty="0" smtClean="0">
                <a:solidFill>
                  <a:srgbClr val="333333"/>
                </a:solidFill>
                <a:latin typeface="Helvetica" pitchFamily="34" charset="0"/>
                <a:cs typeface="Times New Roman" pitchFamily="18" charset="0"/>
              </a:rPr>
              <a:t>Организационный момент</a:t>
            </a:r>
            <a:endParaRPr lang="ru-RU" altLang="ru-RU" sz="1600" b="1" dirty="0" smtClean="0">
              <a:cs typeface="Times New Roman" pitchFamily="18" charset="0"/>
            </a:endParaRPr>
          </a:p>
          <a:p>
            <a:pPr marL="274320" indent="-274320" fontAlgn="auto">
              <a:lnSpc>
                <a:spcPct val="115000"/>
              </a:lnSpc>
              <a:spcAft>
                <a:spcPts val="675"/>
              </a:spcAft>
              <a:buFont typeface="Calibri" pitchFamily="34" charset="0"/>
              <a:buAutoNum type="arabicPeriod"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Алгоритм построения графиков функций в электронных таблицах </a:t>
            </a:r>
            <a:r>
              <a:rPr lang="en-US" altLang="ru-RU" sz="1600" b="1" i="1" dirty="0" smtClean="0">
                <a:latin typeface="Arial" charset="0"/>
                <a:cs typeface="Arial" charset="0"/>
              </a:rPr>
              <a:t>MS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 </a:t>
            </a:r>
            <a:r>
              <a:rPr lang="ru-RU" altLang="ru-RU" sz="1600" b="1" i="1" dirty="0" err="1" smtClean="0">
                <a:latin typeface="Arial" charset="0"/>
                <a:cs typeface="Arial" charset="0"/>
              </a:rPr>
              <a:t>Excel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;</a:t>
            </a:r>
          </a:p>
          <a:p>
            <a:pPr marL="274320" indent="-274320" fontAlgn="auto">
              <a:lnSpc>
                <a:spcPct val="115000"/>
              </a:lnSpc>
              <a:spcAft>
                <a:spcPts val="675"/>
              </a:spcAft>
              <a:buFont typeface="Calibri" pitchFamily="34" charset="0"/>
              <a:buAutoNum type="arabicPeriod"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Работа в параллели:</a:t>
            </a:r>
            <a:r>
              <a:rPr lang="ru-RU" altLang="ru-RU" sz="1600" dirty="0" smtClean="0">
                <a:latin typeface="Arial" charset="0"/>
                <a:cs typeface="Arial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Практическое задание № 1</a:t>
            </a:r>
            <a:r>
              <a:rPr lang="ru-RU" altLang="ru-RU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: </a:t>
            </a:r>
            <a:r>
              <a:rPr lang="ru-RU" altLang="ru-RU" sz="1600" dirty="0" smtClean="0">
                <a:latin typeface="Arial" charset="0"/>
                <a:cs typeface="Arial" charset="0"/>
              </a:rPr>
              <a:t>Построить график функции </a:t>
            </a:r>
            <a:r>
              <a:rPr lang="en-US" altLang="ru-RU" sz="1600" dirty="0" smtClean="0">
                <a:latin typeface="Arial" charset="0"/>
                <a:cs typeface="Arial" charset="0"/>
              </a:rPr>
              <a:t>f</a:t>
            </a:r>
            <a:r>
              <a:rPr lang="ru-RU" altLang="ru-RU" sz="1600" dirty="0" smtClean="0">
                <a:latin typeface="Arial" charset="0"/>
                <a:cs typeface="Arial" charset="0"/>
              </a:rPr>
              <a:t>(</a:t>
            </a:r>
            <a:r>
              <a:rPr lang="en-US" altLang="ru-RU" sz="1600" dirty="0" smtClean="0">
                <a:latin typeface="Arial" charset="0"/>
                <a:cs typeface="Arial" charset="0"/>
              </a:rPr>
              <a:t>x</a:t>
            </a:r>
            <a:r>
              <a:rPr lang="ru-RU" altLang="ru-RU" sz="1600" dirty="0" smtClean="0">
                <a:latin typeface="Arial" charset="0"/>
                <a:cs typeface="Arial" charset="0"/>
              </a:rPr>
              <a:t>)=    </a:t>
            </a:r>
            <a:r>
              <a:rPr lang="en-US" altLang="ru-RU" sz="1600" dirty="0" smtClean="0">
                <a:latin typeface="Arial" charset="0"/>
                <a:cs typeface="Arial" charset="0"/>
              </a:rPr>
              <a:t>x</a:t>
            </a:r>
            <a:r>
              <a:rPr lang="ru-RU" altLang="ru-RU" sz="1600" baseline="30000" dirty="0" smtClean="0">
                <a:latin typeface="Arial" charset="0"/>
                <a:cs typeface="Arial" charset="0"/>
              </a:rPr>
              <a:t>3</a:t>
            </a:r>
            <a:r>
              <a:rPr lang="ru-RU" altLang="ru-RU" sz="1600" dirty="0" smtClean="0">
                <a:latin typeface="Arial" charset="0"/>
                <a:cs typeface="Arial" charset="0"/>
              </a:rPr>
              <a:t>-15</a:t>
            </a:r>
            <a:r>
              <a:rPr lang="en-US" altLang="ru-RU" sz="1600" dirty="0" smtClean="0">
                <a:latin typeface="Arial" charset="0"/>
                <a:cs typeface="Arial" charset="0"/>
              </a:rPr>
              <a:t>x</a:t>
            </a:r>
            <a:r>
              <a:rPr lang="ru-RU" altLang="ru-RU" sz="1600" baseline="30000" dirty="0" smtClean="0">
                <a:latin typeface="Arial" charset="0"/>
                <a:cs typeface="Arial" charset="0"/>
              </a:rPr>
              <a:t>2</a:t>
            </a:r>
            <a:r>
              <a:rPr lang="ru-RU" altLang="ru-RU" sz="1600" dirty="0" smtClean="0">
                <a:latin typeface="Arial" charset="0"/>
                <a:cs typeface="Arial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dirty="0" smtClean="0">
                <a:latin typeface="Arial" charset="0"/>
                <a:cs typeface="Arial" charset="0"/>
              </a:rPr>
              <a:t>       в электронных таблицах </a:t>
            </a:r>
            <a:r>
              <a:rPr lang="en-US" altLang="ru-RU" sz="1600" dirty="0" smtClean="0">
                <a:latin typeface="Arial" charset="0"/>
                <a:cs typeface="Arial" charset="0"/>
              </a:rPr>
              <a:t>MS</a:t>
            </a:r>
            <a:r>
              <a:rPr lang="ru-RU" altLang="ru-RU" sz="1600" dirty="0" smtClean="0">
                <a:latin typeface="Arial" charset="0"/>
                <a:cs typeface="Arial" charset="0"/>
              </a:rPr>
              <a:t> </a:t>
            </a:r>
            <a:r>
              <a:rPr lang="ru-RU" altLang="ru-RU" sz="1600" dirty="0" err="1" smtClean="0">
                <a:latin typeface="Arial" charset="0"/>
                <a:cs typeface="Arial" charset="0"/>
              </a:rPr>
              <a:t>Excel</a:t>
            </a:r>
            <a:endParaRPr lang="ru-RU" altLang="ru-RU" sz="1600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dirty="0" smtClean="0">
                <a:latin typeface="Arial" charset="0"/>
                <a:cs typeface="Arial" charset="0"/>
              </a:rPr>
              <a:t>     </a:t>
            </a:r>
            <a:r>
              <a:rPr lang="ru-RU" altLang="ru-RU" sz="16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Устная работа:</a:t>
            </a:r>
            <a:r>
              <a:rPr lang="ru-RU" altLang="ru-RU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600" dirty="0" smtClean="0">
                <a:latin typeface="Arial" charset="0"/>
                <a:cs typeface="Arial" charset="0"/>
              </a:rPr>
              <a:t>Описать свойства функции по ее графику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4. Сравнительный анализ результатов выполнения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       практического задания № 1.</a:t>
            </a:r>
            <a:r>
              <a:rPr lang="ru-RU" altLang="ru-RU" sz="1600" dirty="0" smtClean="0">
                <a:solidFill>
                  <a:srgbClr val="333333"/>
                </a:solidFill>
                <a:latin typeface="Helvetica" pitchFamily="34" charset="0"/>
                <a:cs typeface="Times New Roman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b="1" dirty="0" smtClean="0">
                <a:solidFill>
                  <a:srgbClr val="333333"/>
                </a:solidFill>
                <a:latin typeface="Helvetica" pitchFamily="34" charset="0"/>
                <a:cs typeface="Times New Roman" pitchFamily="18" charset="0"/>
              </a:rPr>
              <a:t>5. </a:t>
            </a:r>
            <a:r>
              <a:rPr lang="ru-RU" altLang="ru-RU" sz="1600" b="1" dirty="0" smtClean="0">
                <a:latin typeface="Helvetica" pitchFamily="34" charset="0"/>
                <a:cs typeface="Times New Roman" pitchFamily="18" charset="0"/>
              </a:rPr>
              <a:t>Алгоритм нахождения экстремумов функции</a:t>
            </a:r>
            <a:endParaRPr lang="ru-RU" altLang="ru-RU" sz="1600" b="1" i="1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Arial" charset="0"/>
              <a:buAutoNum type="arabicPeriod" startAt="6"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Компьютерное тестирование по теме «Производная».</a:t>
            </a:r>
            <a:endParaRPr lang="ru-RU" altLang="ru-RU" sz="1600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Arial" charset="0"/>
              <a:buAutoNum type="arabicPeriod" startAt="6"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Алгоритм исследования графиков функций 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 с   помощью 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производной.</a:t>
            </a:r>
            <a:endParaRPr lang="ru-RU" altLang="ru-RU" sz="1600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8.  Индивидуальная работа</a:t>
            </a:r>
            <a:r>
              <a:rPr lang="ru-RU" altLang="ru-RU" sz="1600" b="1" dirty="0" smtClean="0">
                <a:latin typeface="Arial" charset="0"/>
                <a:cs typeface="Arial" charset="0"/>
              </a:rPr>
              <a:t>: </a:t>
            </a:r>
            <a:endParaRPr lang="ru-RU" altLang="ru-RU" sz="1600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i="1" dirty="0" smtClean="0">
                <a:latin typeface="Arial" charset="0"/>
                <a:cs typeface="Arial" charset="0"/>
              </a:rPr>
              <a:t>      Практическое задание № 2:</a:t>
            </a:r>
            <a:r>
              <a:rPr lang="ru-RU" altLang="ru-RU" sz="1600" dirty="0" smtClean="0">
                <a:latin typeface="Arial" charset="0"/>
                <a:cs typeface="Arial" charset="0"/>
              </a:rPr>
              <a:t> а)  Исследование функции с помощью производной и построение ее графика.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dirty="0" smtClean="0">
                <a:latin typeface="Arial" charset="0"/>
                <a:cs typeface="Arial" charset="0"/>
              </a:rPr>
              <a:t>     б)  </a:t>
            </a:r>
            <a:r>
              <a:rPr lang="ru-RU" altLang="ru-RU" sz="1600" i="1" dirty="0" smtClean="0">
                <a:latin typeface="Arial" charset="0"/>
                <a:cs typeface="Arial" charset="0"/>
              </a:rPr>
              <a:t>Контроль</a:t>
            </a:r>
            <a:r>
              <a:rPr lang="ru-RU" altLang="ru-RU" sz="1600" b="1" i="1" dirty="0" smtClean="0">
                <a:latin typeface="Arial" charset="0"/>
                <a:cs typeface="Arial" charset="0"/>
              </a:rPr>
              <a:t> </a:t>
            </a:r>
            <a:r>
              <a:rPr lang="ru-RU" altLang="ru-RU" sz="1600" dirty="0" smtClean="0">
                <a:latin typeface="Arial" charset="0"/>
                <a:cs typeface="Arial" charset="0"/>
              </a:rPr>
              <a:t>правильности решения  с помощью  </a:t>
            </a:r>
            <a:r>
              <a:rPr lang="ru-RU" altLang="ru-RU" sz="1600" dirty="0" err="1" smtClean="0">
                <a:latin typeface="Arial" charset="0"/>
                <a:cs typeface="Arial" charset="0"/>
              </a:rPr>
              <a:t>Excel</a:t>
            </a:r>
            <a:r>
              <a:rPr lang="ru-RU" altLang="ru-RU" sz="1600" dirty="0" smtClean="0">
                <a:latin typeface="Arial" charset="0"/>
                <a:cs typeface="Arial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dirty="0" smtClean="0">
                <a:latin typeface="Arial" charset="0"/>
                <a:cs typeface="Arial" charset="0"/>
              </a:rPr>
              <a:t>      в)  </a:t>
            </a:r>
            <a:r>
              <a:rPr lang="ru-RU" altLang="ru-RU" sz="1600" i="1" dirty="0" smtClean="0">
                <a:latin typeface="Arial" charset="0"/>
                <a:cs typeface="Arial" charset="0"/>
              </a:rPr>
              <a:t> Оценка правильности </a:t>
            </a:r>
            <a:r>
              <a:rPr lang="ru-RU" altLang="ru-RU" sz="1600" dirty="0" smtClean="0">
                <a:latin typeface="Arial" charset="0"/>
                <a:cs typeface="Arial" charset="0"/>
              </a:rPr>
              <a:t>решения  с помощью экрана.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1600" b="1" dirty="0" smtClean="0">
                <a:latin typeface="Arial" charset="0"/>
                <a:cs typeface="Arial" charset="0"/>
              </a:rPr>
              <a:t>9. Обобщения и выводы. </a:t>
            </a:r>
          </a:p>
          <a:p>
            <a:pPr marL="274320" indent="-274320" fontAlgn="auto">
              <a:spcAft>
                <a:spcPts val="0"/>
              </a:spcAft>
              <a:buFont typeface="Arial" charset="0"/>
              <a:buAutoNum type="arabicPeriod" startAt="10"/>
              <a:defRPr/>
            </a:pPr>
            <a:r>
              <a:rPr lang="ru-RU" altLang="ru-RU" sz="1600" b="1" dirty="0" smtClean="0">
                <a:latin typeface="Arial" charset="0"/>
                <a:cs typeface="Arial" charset="0"/>
              </a:rPr>
              <a:t>Итог урока.</a:t>
            </a:r>
            <a:endParaRPr lang="ru-RU" altLang="ru-RU" sz="1600" dirty="0" smtClean="0">
              <a:latin typeface="Arial" charset="0"/>
              <a:cs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1600" b="1" i="1" dirty="0" smtClean="0">
                <a:latin typeface="Arial" charset="0"/>
                <a:cs typeface="Arial" charset="0"/>
              </a:rPr>
              <a:t> </a:t>
            </a:r>
            <a:endParaRPr lang="ru-RU" altLang="ru-RU" sz="1600" dirty="0" smtClean="0"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229600" cy="357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              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План занятия 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7987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20255"/>
            <a:ext cx="2000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4176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Алгоритм построения графика </a:t>
            </a:r>
            <a:r>
              <a:rPr lang="ru-RU" sz="3600" u="sng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функции</a:t>
            </a:r>
            <a:r>
              <a:rPr lang="ru-RU" sz="36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 в электронных таблицах: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14684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800" smtClean="0">
                <a:latin typeface="Arial" charset="0"/>
                <a:cs typeface="Arial" charset="0"/>
              </a:rPr>
              <a:t>Задать значения переменной Х из некоторого множества  области определения функции</a:t>
            </a:r>
          </a:p>
          <a:p>
            <a:pPr marL="609600" indent="-609600">
              <a:buFontTx/>
              <a:buAutoNum type="arabicPeriod"/>
            </a:pPr>
            <a:endParaRPr lang="ru-RU" altLang="ru-RU" sz="2800" smtClean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85"/>
          <a:stretch/>
        </p:blipFill>
        <p:spPr bwMode="auto">
          <a:xfrm>
            <a:off x="539553" y="2852936"/>
            <a:ext cx="8332358" cy="3175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14684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800" dirty="0" smtClean="0">
                <a:latin typeface="Arial" charset="0"/>
                <a:cs typeface="Arial" charset="0"/>
              </a:rPr>
              <a:t>Задать значения переменной Х из некоторого множества  области определения функции</a:t>
            </a:r>
          </a:p>
          <a:p>
            <a:pPr marL="609600" indent="-609600">
              <a:buFontTx/>
              <a:buAutoNum type="arabicPeriod"/>
            </a:pPr>
            <a:endParaRPr lang="ru-RU" altLang="ru-RU" sz="2800" dirty="0" smtClean="0"/>
          </a:p>
        </p:txBody>
      </p:sp>
      <p:pic>
        <p:nvPicPr>
          <p:cNvPr id="11268" name="Picture 8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31"/>
          <a:stretch/>
        </p:blipFill>
        <p:spPr>
          <a:xfrm>
            <a:off x="475456" y="3143250"/>
            <a:ext cx="7777162" cy="292221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</a:t>
            </a:r>
            <a:r>
              <a:rPr lang="ru-RU" altLang="ru-RU" sz="3600" u="sng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71625"/>
            <a:ext cx="8686800" cy="15414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800" smtClean="0">
                <a:latin typeface="Arial" charset="0"/>
                <a:cs typeface="Arial" charset="0"/>
              </a:rPr>
              <a:t>Задать значения переменной Х из некоторого множества из области определения функции</a:t>
            </a:r>
          </a:p>
          <a:p>
            <a:pPr marL="609600" indent="-609600">
              <a:buFontTx/>
              <a:buAutoNum type="arabicPeriod"/>
            </a:pPr>
            <a:endParaRPr lang="ru-RU" altLang="ru-RU" sz="2800" smtClean="0"/>
          </a:p>
        </p:txBody>
      </p:sp>
      <p:pic>
        <p:nvPicPr>
          <p:cNvPr id="12292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852738"/>
            <a:ext cx="8243887" cy="3481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</a:t>
            </a:r>
            <a:r>
              <a:rPr lang="ru-RU" altLang="ru-RU" sz="3600" u="sng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15414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000" dirty="0" smtClean="0">
                <a:latin typeface="Arial" charset="0"/>
                <a:cs typeface="Arial" charset="0"/>
              </a:rPr>
              <a:t>Задать значения переменной Х из некоторого множества из области определения функции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2000" dirty="0" smtClean="0">
                <a:latin typeface="Arial" charset="0"/>
                <a:cs typeface="Arial" charset="0"/>
              </a:rPr>
              <a:t>Ввести строку (столбец) формул для заданной функции</a:t>
            </a:r>
          </a:p>
          <a:p>
            <a:pPr marL="609600" indent="-609600">
              <a:buFontTx/>
              <a:buAutoNum type="arabicPeriod"/>
            </a:pPr>
            <a:endParaRPr lang="ru-RU" altLang="ru-RU" sz="1800" dirty="0" smtClean="0">
              <a:latin typeface="Arial" charset="0"/>
              <a:cs typeface="Arial" charset="0"/>
            </a:endParaRPr>
          </a:p>
        </p:txBody>
      </p:sp>
      <p:pic>
        <p:nvPicPr>
          <p:cNvPr id="1331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2781300"/>
            <a:ext cx="8101013" cy="3355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10366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1800" smtClean="0">
                <a:latin typeface="Arial" charset="0"/>
                <a:cs typeface="Arial" charset="0"/>
              </a:rPr>
              <a:t>Задать значения переменной Х из некоторого множества из области определения функции</a:t>
            </a:r>
          </a:p>
          <a:p>
            <a:pPr marL="609600" indent="-609600">
              <a:buFontTx/>
              <a:buAutoNum type="arabicPeriod"/>
            </a:pPr>
            <a:r>
              <a:rPr lang="ru-RU" altLang="ru-RU" sz="1800" smtClean="0">
                <a:latin typeface="Arial" charset="0"/>
                <a:cs typeface="Arial" charset="0"/>
              </a:rPr>
              <a:t>Ввести строку (столбец) формул для заданной функции</a:t>
            </a:r>
          </a:p>
          <a:p>
            <a:pPr marL="609600" indent="-609600">
              <a:buFontTx/>
              <a:buAutoNum type="arabicPeriod"/>
            </a:pPr>
            <a:endParaRPr lang="ru-RU" altLang="ru-RU" sz="1800" smtClean="0"/>
          </a:p>
        </p:txBody>
      </p:sp>
      <p:pic>
        <p:nvPicPr>
          <p:cNvPr id="1434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708275"/>
            <a:ext cx="7451725" cy="309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u="sng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Алгоритм построения графика функции в электронных таблицах</a:t>
            </a:r>
            <a:r>
              <a:rPr lang="ru-RU" u="sng" dirty="0" smtClean="0">
                <a:solidFill>
                  <a:srgbClr val="0066FF"/>
                </a:solidFill>
              </a:rPr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1036638"/>
          </a:xfrm>
        </p:spPr>
        <p:txBody>
          <a:bodyPr rtlCol="0">
            <a:normAutofit fontScale="77500" lnSpcReduction="20000"/>
          </a:bodyPr>
          <a:lstStyle/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Задать значения переменной Х из некоторого множества из области определения функции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Ввести строку (столбец) формул для заданной функции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Выделить все значения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включая заголовки</a:t>
            </a:r>
          </a:p>
          <a:p>
            <a:pPr marL="609600" indent="-609600" fontAlgn="auto">
              <a:spcAft>
                <a:spcPts val="0"/>
              </a:spcAft>
              <a:buFontTx/>
              <a:buAutoNum type="arabicPeriod"/>
              <a:defRPr/>
            </a:pPr>
            <a:endParaRPr lang="ru-RU" sz="1800" dirty="0" smtClean="0"/>
          </a:p>
        </p:txBody>
      </p:sp>
      <p:pic>
        <p:nvPicPr>
          <p:cNvPr id="1536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852738"/>
            <a:ext cx="8172450" cy="3397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u="sng" smtClean="0">
                <a:solidFill>
                  <a:srgbClr val="0066FF"/>
                </a:solidFill>
                <a:latin typeface="Arial" charset="0"/>
                <a:cs typeface="Arial" charset="0"/>
              </a:rPr>
              <a:t>Алгоритм построения графика функции в электронных таблицах: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10366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sz="2200" smtClean="0">
                <a:latin typeface="Arial" charset="0"/>
                <a:cs typeface="Arial" charset="0"/>
              </a:rPr>
              <a:t>В главном меню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Вставка </a:t>
            </a:r>
            <a:r>
              <a:rPr lang="ru-RU" altLang="ru-RU" sz="2200" smtClean="0">
                <a:latin typeface="Arial" charset="0"/>
                <a:cs typeface="Arial" charset="0"/>
              </a:rPr>
              <a:t>выбрать команду </a:t>
            </a:r>
            <a:r>
              <a:rPr lang="ru-RU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Диаграмма </a:t>
            </a:r>
            <a:r>
              <a:rPr lang="en-US" altLang="ru-RU" sz="2200" b="1" i="1" smtClean="0">
                <a:solidFill>
                  <a:srgbClr val="0066FF"/>
                </a:solidFill>
                <a:latin typeface="Arial" charset="0"/>
                <a:cs typeface="Arial" charset="0"/>
              </a:rPr>
              <a:t>  </a:t>
            </a:r>
            <a:endParaRPr lang="ru-RU" altLang="ru-RU" sz="2200" b="1" i="1" smtClean="0">
              <a:solidFill>
                <a:srgbClr val="0066FF"/>
              </a:solidFill>
              <a:latin typeface="Arial" charset="0"/>
              <a:cs typeface="Arial" charset="0"/>
            </a:endParaRPr>
          </a:p>
          <a:p>
            <a:pPr marL="609600" indent="-609600">
              <a:buFontTx/>
              <a:buAutoNum type="arabicPeriod"/>
            </a:pPr>
            <a:endParaRPr lang="ru-RU" altLang="ru-RU" sz="1800" smtClean="0"/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4" t="18317" b="14453"/>
          <a:stretch>
            <a:fillRect/>
          </a:stretch>
        </p:blipFill>
        <p:spPr>
          <a:xfrm>
            <a:off x="468313" y="2636838"/>
            <a:ext cx="8243887" cy="3546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3214</TotalTime>
  <Words>497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Candara</vt:lpstr>
      <vt:lpstr>Symbol</vt:lpstr>
      <vt:lpstr>Times New Roman</vt:lpstr>
      <vt:lpstr>Calibri</vt:lpstr>
      <vt:lpstr>Helvetica</vt:lpstr>
      <vt:lpstr>Wingdings 2</vt:lpstr>
      <vt:lpstr>Wingdings</vt:lpstr>
      <vt:lpstr>Волна</vt:lpstr>
      <vt:lpstr>                                                                     Практическое занятие    Специальность: 09.01.03 Оператор информационных систем и ресурсов ОУД.07Математика  ОП.01Основы информационных технологий   Тема 2.2 Применение электронных таблиц Лабораторная работа: Вычисления в электронных таблицах  </vt:lpstr>
      <vt:lpstr>                    План занятия 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Алгоритм построения графика функции в электронных таблицах: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1</dc:creator>
  <cp:lastModifiedBy>Ирина</cp:lastModifiedBy>
  <cp:revision>289</cp:revision>
  <dcterms:created xsi:type="dcterms:W3CDTF">2006-04-12T08:15:45Z</dcterms:created>
  <dcterms:modified xsi:type="dcterms:W3CDTF">2023-10-27T06:27:33Z</dcterms:modified>
</cp:coreProperties>
</file>