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826750" cy="8120063" type="B4ISO"/>
  <p:notesSz cx="6858000" cy="9144000"/>
  <p:defaultTextStyle>
    <a:defPPr>
      <a:defRPr lang="ru-RU"/>
    </a:defPPr>
    <a:lvl1pPr marL="0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2976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5951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8927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31903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14879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97854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80830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63806" algn="l" defTabSz="116595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84"/>
      </p:cViewPr>
      <p:guideLst>
        <p:guide orient="horz" pos="2558"/>
        <p:guide pos="34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135247"/>
            <a:ext cx="4229199" cy="498481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818" y="-1095"/>
            <a:ext cx="10829568" cy="812115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967484" y="2048845"/>
            <a:ext cx="6688127" cy="1425932"/>
          </a:xfrm>
        </p:spPr>
        <p:txBody>
          <a:bodyPr bIns="10826"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435370" y="2925645"/>
            <a:ext cx="7709360" cy="389852"/>
          </a:xfrm>
        </p:spPr>
        <p:txBody>
          <a:bodyPr tIns="10826">
            <a:normAutofit/>
          </a:bodyPr>
          <a:lstStyle>
            <a:lvl1pPr marL="0" indent="0" algn="l">
              <a:buNone/>
              <a:defRPr kumimoji="0" lang="en-US" sz="1700" b="0" i="0" u="none" strike="noStrike" kern="1200" cap="all" spc="474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0826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80"/>
            <a:ext cx="2436019" cy="553931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0"/>
            <a:ext cx="7127610" cy="553931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818" y="-1095"/>
            <a:ext cx="10829568" cy="812115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135247"/>
            <a:ext cx="4229199" cy="4984816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970191" y="2044505"/>
            <a:ext cx="6690932" cy="1429724"/>
          </a:xfrm>
        </p:spPr>
        <p:txBody>
          <a:bodyPr bIns="10826" anchor="b"/>
          <a:lstStyle>
            <a:lvl1pPr algn="l">
              <a:defRPr kumimoji="0" lang="en-US" sz="3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826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439958" y="2922541"/>
            <a:ext cx="7708646" cy="389763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700" b="0" i="0" u="none" strike="noStrike" kern="1200" cap="all" spc="474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5413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0826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4407" y="1299210"/>
            <a:ext cx="3789363" cy="439566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4949" y="1299210"/>
            <a:ext cx="3789363" cy="439566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407" y="1299210"/>
            <a:ext cx="3789363" cy="649605"/>
          </a:xfrm>
        </p:spPr>
        <p:txBody>
          <a:bodyPr anchor="b">
            <a:normAutofit/>
          </a:bodyPr>
          <a:lstStyle>
            <a:lvl1pPr marL="0" indent="0">
              <a:buNone/>
              <a:defRPr lang="en-US" sz="1700" b="0" kern="1200" cap="all" spc="474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marL="0" lvl="0" indent="0" algn="l" defTabSz="10826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9896" y="2015036"/>
            <a:ext cx="3789363" cy="36810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64949" y="1299210"/>
            <a:ext cx="3789363" cy="649605"/>
          </a:xfrm>
        </p:spPr>
        <p:txBody>
          <a:bodyPr anchor="b">
            <a:normAutofit/>
          </a:bodyPr>
          <a:lstStyle>
            <a:lvl1pPr marL="0" indent="0">
              <a:buNone/>
              <a:defRPr lang="en-US" sz="1700" b="0" kern="1200" cap="all" spc="474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marL="0" lvl="0" indent="0" algn="l" defTabSz="10826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64949" y="2015036"/>
            <a:ext cx="3789363" cy="36810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135247"/>
            <a:ext cx="4229199" cy="498481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513144" y="-513142"/>
            <a:ext cx="8120063" cy="9146352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marL="0" algn="ctr" defTabSz="1082650" rtl="0" eaLnBrk="1" latinLnBrk="0" hangingPunct="1"/>
            <a:endParaRPr lang="en-US" sz="21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929379" y="1866150"/>
            <a:ext cx="6171248" cy="1289912"/>
          </a:xfrm>
        </p:spPr>
        <p:txBody>
          <a:bodyPr bIns="0" anchor="b"/>
          <a:lstStyle>
            <a:lvl1pPr algn="l">
              <a:defRPr kumimoji="0" lang="en-US" sz="33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826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3602" y="3100865"/>
            <a:ext cx="4508516" cy="3936522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36813" y="2668071"/>
            <a:ext cx="6861157" cy="738021"/>
          </a:xfrm>
        </p:spPr>
        <p:txBody>
          <a:bodyPr>
            <a:normAutofit/>
          </a:bodyPr>
          <a:lstStyle>
            <a:lvl1pPr marL="0" indent="0">
              <a:buNone/>
              <a:defRPr lang="en-US" sz="17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marL="0" marR="0" lvl="0" indent="0" algn="l" defTabSz="1082650" rtl="0" eaLnBrk="1" fontAlgn="auto" latinLnBrk="0" hangingPunct="1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402186" y="0"/>
            <a:ext cx="8424565" cy="8120063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21653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135247"/>
            <a:ext cx="4229199" cy="498481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977269"/>
            <a:ext cx="4229199" cy="214279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94716" y="2033569"/>
            <a:ext cx="6496050" cy="1027078"/>
          </a:xfrm>
        </p:spPr>
        <p:txBody>
          <a:bodyPr anchor="b"/>
          <a:lstStyle>
            <a:lvl1pPr algn="l">
              <a:defRPr sz="33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353911" y="2581807"/>
            <a:ext cx="7218479" cy="876967"/>
          </a:xfrm>
        </p:spPr>
        <p:txBody>
          <a:bodyPr/>
          <a:lstStyle>
            <a:lvl1pPr marL="0" indent="0">
              <a:buNone/>
              <a:defRPr sz="1700">
                <a:solidFill>
                  <a:schemeClr val="tx2"/>
                </a:solidFill>
              </a:defRPr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820" y="5980090"/>
            <a:ext cx="4232020" cy="213997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818" y="5980871"/>
            <a:ext cx="10829568" cy="2139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4407" y="433070"/>
            <a:ext cx="8905002" cy="649605"/>
          </a:xfrm>
          <a:prstGeom prst="rect">
            <a:avLst/>
          </a:prstGeom>
        </p:spPr>
        <p:txBody>
          <a:bodyPr vert="horz" lIns="108265" tIns="54132" rIns="108265" bIns="54132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407" y="1303175"/>
            <a:ext cx="8905002" cy="4238641"/>
          </a:xfrm>
          <a:prstGeom prst="rect">
            <a:avLst/>
          </a:prstGeom>
        </p:spPr>
        <p:txBody>
          <a:bodyPr vert="horz" lIns="108265" tIns="54132" rIns="108265" bIns="5413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38188" y="6950774"/>
            <a:ext cx="2576767" cy="238189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fld id="{46081930-2281-4831-8317-8D3587D7DCFD}" type="datetimeFigureOut">
              <a:rPr lang="ru-RU" smtClean="0"/>
              <a:pPr/>
              <a:t>03.07.2025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834" y="7441759"/>
            <a:ext cx="5593821" cy="324803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r">
              <a:defRPr sz="1200" cap="all" spc="237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47062" y="7306425"/>
            <a:ext cx="595471" cy="595471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0826" tIns="10826" rIns="10826" bIns="10826" rtlCol="0" anchor="ctr">
            <a:norm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0223E99-EDB2-48B0-B167-A331ED2A59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082650" rtl="0" eaLnBrk="1" latinLnBrk="0" hangingPunct="1">
        <a:spcBef>
          <a:spcPct val="0"/>
        </a:spcBef>
        <a:buNone/>
        <a:defRPr sz="33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ts val="947"/>
        </a:spcBef>
        <a:buFont typeface="Arial" pitchFamily="34" charset="0"/>
        <a:buNone/>
        <a:defRPr sz="19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05703" indent="-205703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476366" indent="-194877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747028" indent="-194877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017691" indent="-205703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299180" indent="-205703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1602321" indent="-194877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1872984" indent="-194877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121993" indent="-194877" algn="l" defTabSz="1082650" rtl="0" eaLnBrk="1" latinLnBrk="0" hangingPunct="1">
        <a:spcBef>
          <a:spcPts val="355"/>
        </a:spcBef>
        <a:buClr>
          <a:schemeClr val="accent2"/>
        </a:buClr>
        <a:buFont typeface="Wingdings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85" y="253726"/>
            <a:ext cx="6627194" cy="22221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rgbClr val="0070C0"/>
                </a:solidFill>
              </a:rPr>
              <a:t>ПРОДВИЖЕНИЕ ТОВАРА</a:t>
            </a:r>
            <a:endParaRPr lang="ru-RU" sz="80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2" t="5345" r="10809" b="6575"/>
          <a:stretch/>
        </p:blipFill>
        <p:spPr bwMode="auto">
          <a:xfrm>
            <a:off x="6709519" y="3916015"/>
            <a:ext cx="3853543" cy="390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675655"/>
            <a:ext cx="9744075" cy="6577893"/>
          </a:xfrm>
        </p:spPr>
        <p:txBody>
          <a:bodyPr>
            <a:normAutofit fontScale="92500"/>
          </a:bodyPr>
          <a:lstStyle/>
          <a:p>
            <a:r>
              <a:rPr lang="ru-RU" sz="4600" b="1" dirty="0" smtClean="0">
                <a:solidFill>
                  <a:srgbClr val="C00000"/>
                </a:solidFill>
              </a:rPr>
              <a:t>Торговая  ярмарка </a:t>
            </a:r>
            <a:r>
              <a:rPr lang="ru-RU" sz="4600" b="1" dirty="0" smtClean="0"/>
              <a:t>– кратковременное,  периодически и в основном в одном и том же месте проводимое мероприятие, в  рамках которого  большое  количество  предприятий (экспонентов) с помощью  образцов (экспонатов) представляют  объективный  масштаб  товаров или услуг одной или нескольких отраслей. </a:t>
            </a:r>
            <a:endParaRPr lang="ru-RU" sz="4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747663"/>
            <a:ext cx="9744075" cy="650588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Основная цель ярмарочных  торгов </a:t>
            </a:r>
            <a:r>
              <a:rPr lang="ru-RU" sz="3600" b="1" dirty="0" smtClean="0"/>
              <a:t>– оптовая продажа  товаров, заключение  прямых договоров или  контрактов между  продавцами и покупателями.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Предметом  деятельности </a:t>
            </a:r>
            <a:r>
              <a:rPr lang="ru-RU" sz="3600" b="1" dirty="0" smtClean="0"/>
              <a:t>является оказание комплекса  услуг  участникам по  заключению торговых  сделок, налаживанию деловых контактов, упорядочению процесса оптовой торговли,  анализу и подготовке конъюнктурной информации, организации рекламы.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531639"/>
            <a:ext cx="9744075" cy="672191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Выставка </a:t>
            </a:r>
            <a:r>
              <a:rPr lang="ru-RU" sz="3600" b="1" dirty="0" smtClean="0"/>
              <a:t>– публичная демонстрация  достижений  тех или иных отраслей, основная цель  которой,  обмен  идеями, теориями, знаниями  при одновременном  проведении  коммерческой  работы.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Цель  выставки-продажи </a:t>
            </a:r>
            <a:r>
              <a:rPr lang="ru-RU" sz="3600" b="1" dirty="0" smtClean="0"/>
              <a:t>– демонстрация,  показ и представление с последующей реализацией новых видов продукции, товаров,  подготовка  новейшей  информации и создание условий для установления деловых контактов.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603647"/>
            <a:ext cx="9744075" cy="664990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Выставочная продажа </a:t>
            </a:r>
            <a:r>
              <a:rPr lang="ru-RU" sz="3600" b="1" dirty="0" smtClean="0"/>
              <a:t>является целесообразной формой апробирования  рынка  новейших товаров, реализация которых только начинается.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Предметом деятельности </a:t>
            </a:r>
            <a:r>
              <a:rPr lang="ru-RU" sz="3600" b="1" dirty="0" smtClean="0">
                <a:solidFill>
                  <a:srgbClr val="C00000"/>
                </a:solidFill>
              </a:rPr>
              <a:t>выставки -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продажи </a:t>
            </a:r>
            <a:r>
              <a:rPr lang="ru-RU" sz="3600" b="1" dirty="0" smtClean="0"/>
              <a:t>является оказание услуг по ознакомлению с новыми видами продукции и заключению торговых сделок по ним, а также представление коммерческой  и научно-технической информации с привлечением специалистов.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675655"/>
            <a:ext cx="9744075" cy="64087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600" b="1" dirty="0" smtClean="0"/>
              <a:t>   </a:t>
            </a:r>
            <a:r>
              <a:rPr lang="ru-RU" sz="4600" b="1" i="1" dirty="0" smtClean="0">
                <a:solidFill>
                  <a:schemeClr val="accent2">
                    <a:lumMod val="75000"/>
                  </a:schemeClr>
                </a:solidFill>
              </a:rPr>
              <a:t>Классификационные признаки ярмарочной  (выставочной) торговли:</a:t>
            </a:r>
          </a:p>
          <a:p>
            <a:r>
              <a:rPr lang="ru-RU" sz="4600" b="1" dirty="0" smtClean="0">
                <a:solidFill>
                  <a:schemeClr val="accent5">
                    <a:lumMod val="75000"/>
                  </a:schemeClr>
                </a:solidFill>
              </a:rPr>
              <a:t>Товарный, или продуктовый, признак </a:t>
            </a:r>
            <a:r>
              <a:rPr lang="ru-RU" sz="4600" b="1" dirty="0" smtClean="0"/>
              <a:t>выделяет ярмарки   </a:t>
            </a:r>
            <a:endParaRPr lang="ru-RU" sz="4600" b="1" dirty="0" smtClean="0"/>
          </a:p>
          <a:p>
            <a:r>
              <a:rPr lang="ru-RU" sz="4600" b="1" i="1" dirty="0" smtClean="0">
                <a:solidFill>
                  <a:srgbClr val="0070C0"/>
                </a:solidFill>
              </a:rPr>
              <a:t> специализированные</a:t>
            </a:r>
            <a:r>
              <a:rPr lang="ru-RU" sz="4600" b="1" dirty="0" smtClean="0"/>
              <a:t>, на  которых  происходит показ и торговля определенными видами продукции  отдельной отрасли, и </a:t>
            </a:r>
            <a:r>
              <a:rPr lang="ru-RU" sz="4600" b="1" i="1" dirty="0" smtClean="0">
                <a:solidFill>
                  <a:srgbClr val="0070C0"/>
                </a:solidFill>
              </a:rPr>
              <a:t>универсальные</a:t>
            </a:r>
            <a:r>
              <a:rPr lang="ru-RU" sz="4600" b="1" dirty="0" smtClean="0"/>
              <a:t>, на которых   реализуют различные  виды товаров различных  отраслей.</a:t>
            </a:r>
            <a:endParaRPr lang="ru-RU" sz="4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716" y="603647"/>
            <a:ext cx="10319318" cy="721194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 Отраслевой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признак </a:t>
            </a:r>
            <a:r>
              <a:rPr lang="ru-RU" sz="4400" b="1" dirty="0" smtClean="0"/>
              <a:t>подразделяет ярмарки на </a:t>
            </a:r>
            <a:r>
              <a:rPr lang="ru-RU" sz="4400" b="1" dirty="0" smtClean="0">
                <a:solidFill>
                  <a:srgbClr val="0070C0"/>
                </a:solidFill>
              </a:rPr>
              <a:t>отраслевые и межотраслевые.</a:t>
            </a:r>
          </a:p>
          <a:p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Классификация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по территориальному  признаку, по масштабу деятельности и объему товарооборота подразделяет выставки </a:t>
            </a:r>
            <a:r>
              <a:rPr lang="ru-RU" sz="4400" b="1" dirty="0" smtClean="0"/>
              <a:t>на </a:t>
            </a:r>
            <a:r>
              <a:rPr lang="ru-RU" sz="4400" b="1" dirty="0" smtClean="0">
                <a:solidFill>
                  <a:srgbClr val="0070C0"/>
                </a:solidFill>
              </a:rPr>
              <a:t>международные, российские, межрегиональные, зональные и местные</a:t>
            </a:r>
            <a:r>
              <a:rPr lang="ru-RU" sz="44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9" t="15799" r="13020" b="14911"/>
          <a:stretch/>
        </p:blipFill>
        <p:spPr bwMode="auto">
          <a:xfrm>
            <a:off x="7861647" y="6004247"/>
            <a:ext cx="255628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cap="none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Вопросы:</a:t>
            </a:r>
            <a:endParaRPr lang="ru-RU" sz="4400" b="1" cap="none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6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Стимулирование сбыта.</a:t>
            </a:r>
          </a:p>
          <a:p>
            <a:r>
              <a:rPr lang="ru-RU" sz="6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Разработка  программы  по  стимулированию  сбыту.</a:t>
            </a:r>
          </a:p>
          <a:p>
            <a:r>
              <a:rPr lang="ru-RU" sz="6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Выставочно-ярмарочная деятельность как форма маркетинговых коммуникаций</a:t>
            </a:r>
            <a:endParaRPr lang="ru-RU" sz="6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8" y="325180"/>
            <a:ext cx="9744075" cy="1358587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Стимулирование 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</a:rPr>
              <a:t>сбыта 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1539751"/>
            <a:ext cx="9744075" cy="54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6100" b="1" dirty="0" smtClean="0"/>
              <a:t>– </a:t>
            </a:r>
            <a:r>
              <a:rPr lang="ru-RU" sz="6100" b="1" dirty="0" smtClean="0"/>
              <a:t>использование   многообразных  средств  стимулирующего  воздействия,  призванных  ускорить  и/или   усилить  ответную  реакцию  рынка.</a:t>
            </a:r>
            <a:endParaRPr lang="ru-RU" sz="6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338311"/>
            <a:ext cx="9744075" cy="6915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Стимулирование сбыта  включает:</a:t>
            </a:r>
          </a:p>
          <a:p>
            <a:pPr>
              <a:buNone/>
            </a:pPr>
            <a:r>
              <a:rPr lang="ru-RU" sz="3600" b="1" dirty="0" smtClean="0"/>
              <a:t>   </a:t>
            </a:r>
            <a:r>
              <a:rPr lang="ru-RU" sz="3600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Стимулирование  потребителей: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образцы</a:t>
            </a:r>
            <a:r>
              <a:rPr lang="ru-RU" sz="3600" b="1" dirty="0" smtClean="0"/>
              <a:t> - распространение </a:t>
            </a:r>
            <a:r>
              <a:rPr lang="ru-RU" sz="3600" b="1" dirty="0" smtClean="0"/>
              <a:t>образцов – это  предложение  товара  потребителю  бесплатно  или  на  пробу.</a:t>
            </a:r>
          </a:p>
          <a:p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купоны</a:t>
            </a:r>
            <a:r>
              <a:rPr lang="ru-RU" sz="3600" b="1" dirty="0" smtClean="0"/>
              <a:t> – сертификаты,  дающее  потребителю  право  на  оговоренную  экономию  при  покупке  товара.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 упаковка  </a:t>
            </a:r>
            <a:r>
              <a:rPr lang="ru-RU" sz="3600" b="1" dirty="0" smtClean="0">
                <a:solidFill>
                  <a:srgbClr val="C00000"/>
                </a:solidFill>
              </a:rPr>
              <a:t>по  льготной  цене </a:t>
            </a:r>
            <a:r>
              <a:rPr lang="ru-RU" sz="3600" b="1" dirty="0" smtClean="0"/>
              <a:t>– это  предложение  потребителю определенной  экономии  против  обычной  цены  товара.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459631"/>
            <a:ext cx="9744075" cy="74912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r>
              <a:rPr lang="ru-RU" sz="3900" b="1" dirty="0" smtClean="0">
                <a:solidFill>
                  <a:srgbClr val="C00000"/>
                </a:solidFill>
              </a:rPr>
              <a:t>   премии</a:t>
            </a:r>
            <a:r>
              <a:rPr lang="ru-RU" sz="3900" b="1" dirty="0" smtClean="0"/>
              <a:t> </a:t>
            </a:r>
            <a:r>
              <a:rPr lang="ru-RU" sz="3900" b="1" dirty="0" smtClean="0"/>
              <a:t>– это  товар,  предлагаемый   по  довольно  низкой  цене  или  бесплатно  в  качестве  поощрения  за  покупку  другого  товара.</a:t>
            </a:r>
          </a:p>
          <a:p>
            <a:r>
              <a:rPr lang="ru-RU" sz="3900" b="1" dirty="0">
                <a:solidFill>
                  <a:srgbClr val="C00000"/>
                </a:solidFill>
              </a:rPr>
              <a:t> </a:t>
            </a:r>
            <a:r>
              <a:rPr lang="ru-RU" sz="3900" b="1" dirty="0" smtClean="0">
                <a:solidFill>
                  <a:srgbClr val="C00000"/>
                </a:solidFill>
              </a:rPr>
              <a:t>  зачетные  талоны </a:t>
            </a:r>
            <a:r>
              <a:rPr lang="ru-RU" sz="3900" b="1" dirty="0" smtClean="0"/>
              <a:t>– это  специфический  вид  премии,  которую  получают  потребители  при  свершении  покупки  и  которую  они  могут  обменять  на  товар  в  специальных  обменных  пунктах.</a:t>
            </a:r>
          </a:p>
          <a:p>
            <a:r>
              <a:rPr lang="ru-RU" sz="3900" b="1" dirty="0" smtClean="0">
                <a:solidFill>
                  <a:srgbClr val="C00000"/>
                </a:solidFill>
              </a:rPr>
              <a:t>    Конкурсы, лотереи,  игры.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459631"/>
            <a:ext cx="9744075" cy="6793918"/>
          </a:xfrm>
        </p:spPr>
        <p:txBody>
          <a:bodyPr>
            <a:normAutofit/>
          </a:bodyPr>
          <a:lstStyle/>
          <a:p>
            <a:r>
              <a:rPr lang="ru-RU" sz="4600" dirty="0" smtClean="0"/>
              <a:t> </a:t>
            </a:r>
            <a:r>
              <a:rPr lang="ru-RU" sz="46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</a:rPr>
              <a:t>экспозиции  и  демонстрации  товара  в  местах  продажи.</a:t>
            </a:r>
            <a:r>
              <a:rPr lang="ru-RU" sz="4800" dirty="0" smtClean="0"/>
              <a:t>                     </a:t>
            </a:r>
            <a:r>
              <a:rPr lang="ru-RU" sz="4800" b="1" dirty="0" smtClean="0"/>
              <a:t>Производители  создают  экспозиционное  оформление,  увязывая  его  со  своими  обращениями  по  телевидению  или  в  печати.   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459631"/>
            <a:ext cx="9744075" cy="66967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   </a:t>
            </a:r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Стимулирование  </a:t>
            </a:r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сферы  торговли: 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зачет  </a:t>
            </a:r>
            <a:r>
              <a:rPr lang="ru-RU" sz="3600" b="1" dirty="0" smtClean="0">
                <a:solidFill>
                  <a:srgbClr val="C00000"/>
                </a:solidFill>
              </a:rPr>
              <a:t>за  покупку </a:t>
            </a:r>
            <a:r>
              <a:rPr lang="ru-RU" sz="3600" b="1" dirty="0" smtClean="0"/>
              <a:t>– это  скидка  с  цены  каждого  ящика  (упаковки),  купленного  в  определенный  отрезок  времени;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  зачет  за  включение  товара  в  номенклатуру;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 </a:t>
            </a:r>
            <a:r>
              <a:rPr lang="ru-RU" sz="3600" b="1" dirty="0" smtClean="0">
                <a:solidFill>
                  <a:srgbClr val="C00000"/>
                </a:solidFill>
              </a:rPr>
              <a:t>бесплатный  товар  посреднику,  </a:t>
            </a:r>
            <a:r>
              <a:rPr lang="ru-RU" sz="3600" b="1" dirty="0" smtClean="0"/>
              <a:t>купившего  определенное   количество  товара;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 </a:t>
            </a:r>
            <a:r>
              <a:rPr lang="ru-RU" sz="3600" b="1" dirty="0" smtClean="0">
                <a:solidFill>
                  <a:srgbClr val="C00000"/>
                </a:solidFill>
              </a:rPr>
              <a:t>премия-толкач  </a:t>
            </a:r>
            <a:r>
              <a:rPr lang="ru-RU" sz="3600" b="1" dirty="0" smtClean="0"/>
              <a:t>в  виде  наличных  или  подарков  дилерам  или  их  продавцам  за  усилия  по  проталкиванию  товара.  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  проведение  торговых  конкурсов  дилеров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603647"/>
            <a:ext cx="9744075" cy="66499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/>
              <a:t>  </a:t>
            </a:r>
            <a:r>
              <a:rPr lang="ru-RU" sz="51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Стимулирование  </a:t>
            </a:r>
            <a:r>
              <a:rPr lang="ru-RU" sz="51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собственного  торгового  персонала:</a:t>
            </a:r>
          </a:p>
          <a:p>
            <a:r>
              <a:rPr lang="ru-RU" sz="5100" b="1" dirty="0"/>
              <a:t> </a:t>
            </a:r>
            <a:r>
              <a:rPr lang="ru-RU" sz="5100" b="1" dirty="0" smtClean="0"/>
              <a:t>  </a:t>
            </a:r>
            <a:r>
              <a:rPr lang="ru-RU" sz="5100" b="1" dirty="0" smtClean="0"/>
              <a:t> </a:t>
            </a:r>
            <a:r>
              <a:rPr lang="ru-RU" sz="4400" b="1" dirty="0" smtClean="0"/>
              <a:t>премии</a:t>
            </a:r>
            <a:r>
              <a:rPr lang="ru-RU" sz="4400" b="1" dirty="0" smtClean="0"/>
              <a:t>;</a:t>
            </a:r>
          </a:p>
          <a:p>
            <a:r>
              <a:rPr lang="ru-RU" sz="4400" b="1" dirty="0"/>
              <a:t> </a:t>
            </a:r>
            <a:r>
              <a:rPr lang="ru-RU" sz="4400" b="1" dirty="0" smtClean="0"/>
              <a:t>   конкурсы;</a:t>
            </a:r>
          </a:p>
          <a:p>
            <a:r>
              <a:rPr lang="ru-RU" sz="4400" b="1" dirty="0"/>
              <a:t> </a:t>
            </a:r>
            <a:r>
              <a:rPr lang="ru-RU" sz="4400" b="1" dirty="0" smtClean="0"/>
              <a:t>   конференции;</a:t>
            </a:r>
          </a:p>
          <a:p>
            <a:r>
              <a:rPr lang="ru-RU" sz="4400" b="1" dirty="0"/>
              <a:t> </a:t>
            </a:r>
            <a:r>
              <a:rPr lang="ru-RU" sz="4400" b="1" dirty="0" smtClean="0"/>
              <a:t>   профессиональные  встречи  </a:t>
            </a:r>
            <a:r>
              <a:rPr lang="ru-RU" sz="4400" b="1" dirty="0" smtClean="0"/>
              <a:t>и</a:t>
            </a:r>
          </a:p>
          <a:p>
            <a:r>
              <a:rPr lang="ru-RU" sz="4400" b="1" dirty="0" smtClean="0"/>
              <a:t>    специализированные  выставки</a:t>
            </a:r>
            <a:r>
              <a:rPr lang="ru-RU" sz="4800" b="1" dirty="0" smtClean="0"/>
              <a:t>. 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8" y="603647"/>
            <a:ext cx="9744075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ru-RU" sz="4400" i="1" dirty="0" smtClean="0">
                <a:solidFill>
                  <a:schemeClr val="accent2">
                    <a:lumMod val="75000"/>
                  </a:schemeClr>
                </a:solidFill>
              </a:rPr>
              <a:t>Программа  стимулирования  сбыта:</a:t>
            </a:r>
          </a:p>
          <a:p>
            <a:r>
              <a:rPr lang="ru-RU" sz="3600" b="1" dirty="0" smtClean="0"/>
              <a:t>♦ Интенсивность </a:t>
            </a:r>
            <a:r>
              <a:rPr lang="ru-RU" sz="3600" b="1" dirty="0" smtClean="0"/>
              <a:t>стимулирования</a:t>
            </a:r>
          </a:p>
          <a:p>
            <a:r>
              <a:rPr lang="ru-RU" sz="3600" dirty="0" smtClean="0"/>
              <a:t>♦ Условия </a:t>
            </a:r>
            <a:r>
              <a:rPr lang="ru-RU" sz="3600" b="1" dirty="0" smtClean="0"/>
              <a:t>участия</a:t>
            </a:r>
          </a:p>
          <a:p>
            <a:r>
              <a:rPr lang="ru-RU" sz="3600" dirty="0" smtClean="0"/>
              <a:t>♦ Средства </a:t>
            </a:r>
            <a:r>
              <a:rPr lang="ru-RU" sz="3600" b="1" dirty="0" smtClean="0"/>
              <a:t>распространении </a:t>
            </a:r>
            <a:r>
              <a:rPr lang="ru-RU" sz="3600" b="1" dirty="0" smtClean="0"/>
              <a:t>сведений о  программе стимулирования </a:t>
            </a:r>
          </a:p>
          <a:p>
            <a:r>
              <a:rPr lang="ru-RU" sz="3600" dirty="0" smtClean="0"/>
              <a:t>♦ Длительность </a:t>
            </a:r>
            <a:r>
              <a:rPr lang="ru-RU" sz="3600" b="1" dirty="0" smtClean="0"/>
              <a:t>программы  стимулирования  сбыта</a:t>
            </a:r>
          </a:p>
          <a:p>
            <a:r>
              <a:rPr lang="ru-RU" sz="3600" dirty="0" smtClean="0"/>
              <a:t>♦ Выбор </a:t>
            </a:r>
            <a:r>
              <a:rPr lang="ru-RU" sz="3600" b="1" dirty="0" smtClean="0"/>
              <a:t>времени  для проведения  мероприятий  по  стимулированию сбыта</a:t>
            </a:r>
          </a:p>
          <a:p>
            <a:r>
              <a:rPr lang="ru-RU" sz="3600" dirty="0" smtClean="0"/>
              <a:t>♦ Сводный </a:t>
            </a:r>
            <a:r>
              <a:rPr lang="ru-RU" sz="3600" b="1" dirty="0" smtClean="0"/>
              <a:t>бюджет на стимулирование сбыта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360</TotalTime>
  <Words>573</Words>
  <Application>Microsoft Office PowerPoint</Application>
  <PresentationFormat>B4 (ISO) (250x353 мм)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Углы</vt:lpstr>
      <vt:lpstr>ПРОДВИЖЕНИЕ ТОВАРА</vt:lpstr>
      <vt:lpstr>Вопросы:</vt:lpstr>
      <vt:lpstr>Стимулирование сбыта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HP</cp:lastModifiedBy>
  <cp:revision>36</cp:revision>
  <dcterms:created xsi:type="dcterms:W3CDTF">2011-02-28T11:38:31Z</dcterms:created>
  <dcterms:modified xsi:type="dcterms:W3CDTF">2025-07-02T18:09:11Z</dcterms:modified>
</cp:coreProperties>
</file>