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83-AF28-45B0-9E18-531E75797494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18B-1739-4466-9A78-704A3304F5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7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83-AF28-45B0-9E18-531E75797494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18B-1739-4466-9A78-704A3304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0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83-AF28-45B0-9E18-531E75797494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18B-1739-4466-9A78-704A3304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2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83-AF28-45B0-9E18-531E75797494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18B-1739-4466-9A78-704A3304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4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83-AF28-45B0-9E18-531E75797494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18B-1739-4466-9A78-704A3304F5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87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83-AF28-45B0-9E18-531E75797494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18B-1739-4466-9A78-704A3304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83-AF28-45B0-9E18-531E75797494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18B-1739-4466-9A78-704A3304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9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83-AF28-45B0-9E18-531E75797494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18B-1739-4466-9A78-704A3304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3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83-AF28-45B0-9E18-531E75797494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18B-1739-4466-9A78-704A3304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8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229E83-AF28-45B0-9E18-531E75797494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6D18B-1739-4466-9A78-704A3304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1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83-AF28-45B0-9E18-531E75797494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18B-1739-4466-9A78-704A3304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6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229E83-AF28-45B0-9E18-531E75797494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3F6D18B-1739-4466-9A78-704A3304F5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2ADE8-2BF1-291E-3741-9131885BA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Окислительно-восстановительные реакции (ОВР)</a:t>
            </a:r>
            <a:br>
              <a:rPr lang="ru-RU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7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83753-503C-0D1D-4F41-BCB7B3BE4659}"/>
              </a:ext>
            </a:extLst>
          </p:cNvPr>
          <p:cNvSpPr txBox="1"/>
          <p:nvPr/>
        </p:nvSpPr>
        <p:spPr>
          <a:xfrm>
            <a:off x="1817138" y="539916"/>
            <a:ext cx="9314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составления уравнений ОВР методом электронного баланса: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A39F0F-CE46-A36D-D8AF-72239D2D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49" y="1194318"/>
            <a:ext cx="9258210" cy="45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2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E4094D5-A240-2F40-88BB-915AF9CBF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86" y="1206385"/>
            <a:ext cx="7620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659AA3-F685-6673-814E-B875F912A4A0}"/>
              </a:ext>
            </a:extLst>
          </p:cNvPr>
          <p:cNvSpPr txBox="1"/>
          <p:nvPr/>
        </p:nvSpPr>
        <p:spPr>
          <a:xfrm>
            <a:off x="354563" y="393545"/>
            <a:ext cx="11837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Среда протекания реакции позволяет определить состав и форму существования остальных продуктов ОВР. 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Основной принцип — продукты образуются такие, которые не взаимодействуют с реагентами!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8F1E7-4FA5-1B33-04F6-FA799063F917}"/>
              </a:ext>
            </a:extLst>
          </p:cNvPr>
          <p:cNvSpPr txBox="1"/>
          <p:nvPr/>
        </p:nvSpPr>
        <p:spPr>
          <a:xfrm>
            <a:off x="354563" y="3872204"/>
            <a:ext cx="115699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Е</a:t>
            </a:r>
            <a:r>
              <a:rPr lang="ru-RU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сли среда раствора кислая, то среди продуктов реакции не могут присутствовать основания и основные оксиды, т.к. они взаимодействуют с кислотой. И, наоборот, в щелочной среде исключено образование кислоты и кислотного оксида.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060B1-F90E-B726-714A-8FB8EA0C1C9A}"/>
              </a:ext>
            </a:extLst>
          </p:cNvPr>
          <p:cNvSpPr txBox="1"/>
          <p:nvPr/>
        </p:nvSpPr>
        <p:spPr>
          <a:xfrm>
            <a:off x="354562" y="5005284"/>
            <a:ext cx="11355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При увеличении </a:t>
            </a:r>
            <a:r>
              <a:rPr lang="ru-RU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температуры</a:t>
            </a:r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большинство ОВР, как правило, проходят более интенсивно и более глубоко.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81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EE39C2-52D5-7701-00D9-E84DC684C9FE}"/>
              </a:ext>
            </a:extLst>
          </p:cNvPr>
          <p:cNvSpPr txBox="1"/>
          <p:nvPr/>
        </p:nvSpPr>
        <p:spPr>
          <a:xfrm>
            <a:off x="1957097" y="57577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750"/>
              </a:spcBef>
              <a:spcAft>
                <a:spcPts val="2250"/>
              </a:spcAft>
              <a:buNone/>
            </a:pPr>
            <a:r>
              <a:rPr lang="ru-RU" b="1" i="0" dirty="0">
                <a:solidFill>
                  <a:srgbClr val="800000"/>
                </a:solidFill>
                <a:effectLst/>
                <a:latin typeface="Roboto Slab" pitchFamily="2" charset="0"/>
              </a:rPr>
              <a:t>Схема восстановления хроматов/бихроматов</a:t>
            </a:r>
            <a:endParaRPr lang="ru-RU" b="1" i="0" dirty="0">
              <a:solidFill>
                <a:srgbClr val="333333"/>
              </a:solidFill>
              <a:effectLst/>
              <a:latin typeface="Roboto Slab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D7E74BB-B60F-BDC6-6CF1-DFA096BD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" y="1115691"/>
            <a:ext cx="10749050" cy="19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1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CC4BBA-861E-558D-D7D8-A47DD98ADF99}"/>
              </a:ext>
            </a:extLst>
          </p:cNvPr>
          <p:cNvSpPr txBox="1"/>
          <p:nvPr/>
        </p:nvSpPr>
        <p:spPr>
          <a:xfrm>
            <a:off x="1735493" y="821093"/>
            <a:ext cx="80056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Окислительно-восстановительные реакции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химические реакции, сопровождающиеся 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изменением степени окисления у атомов реагирующих веществ.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некоторые частицы отдают электроны, а некоторые получают.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8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612A4D-F437-A979-0D06-C46188983B31}"/>
              </a:ext>
            </a:extLst>
          </p:cNvPr>
          <p:cNvSpPr txBox="1"/>
          <p:nvPr/>
        </p:nvSpPr>
        <p:spPr>
          <a:xfrm>
            <a:off x="1660849" y="503853"/>
            <a:ext cx="829491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430"/>
              </a:lnSpc>
              <a:buNone/>
            </a:pP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Окислители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это частицы (атомы, молекулы или ионы), которые </a:t>
            </a:r>
            <a:r>
              <a:rPr lang="ru-RU" sz="2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электроны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ходе химической реакции. При этом степень окисления окислителя </a:t>
            </a:r>
            <a:r>
              <a:rPr lang="ru-RU" sz="2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понижается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Окислители при этом </a:t>
            </a:r>
            <a:r>
              <a:rPr lang="ru-RU" sz="2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восстанавливаются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ts val="2430"/>
              </a:lnSpc>
              <a:buNone/>
            </a:pPr>
            <a:endParaRPr lang="en-US" sz="2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30"/>
              </a:lnSpc>
              <a:buNone/>
            </a:pP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Восстановители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частицы (атомы, молекулы или ионы), которые </a:t>
            </a:r>
            <a:r>
              <a:rPr lang="ru-RU" sz="2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отдают электроны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ходе химической реакции. При этом степень окисления восстановителя </a:t>
            </a:r>
            <a:r>
              <a:rPr lang="ru-RU" sz="2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Восстановители при этом </a:t>
            </a:r>
            <a:r>
              <a:rPr lang="ru-RU" sz="2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окисляются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36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47DF78-C510-AEDB-A005-9C1FD2EA5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02" y="989045"/>
            <a:ext cx="9991340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7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71B697-411B-8C55-A283-3F94D31D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33" y="330291"/>
            <a:ext cx="8302072" cy="58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31843F-F105-8051-FB8D-0FADE3F7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92" y="351556"/>
            <a:ext cx="7831625" cy="56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9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0E4CB9-4C61-AAC1-7A79-EF033E9A3BD0}"/>
              </a:ext>
            </a:extLst>
          </p:cNvPr>
          <p:cNvSpPr txBox="1"/>
          <p:nvPr/>
        </p:nvSpPr>
        <p:spPr>
          <a:xfrm>
            <a:off x="1054359" y="438539"/>
            <a:ext cx="9144000" cy="4542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430"/>
              </a:lnSpc>
              <a:buNone/>
            </a:pP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распространенные окислители:</a:t>
            </a:r>
          </a:p>
          <a:p>
            <a:pPr algn="just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перманганат калия (KMnO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дихромат калия (K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азотная кислота (HNO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концентрированная серная кислота (H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пероксид водорода (H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оксиды марганца (IV) и свинца (IV) (MnO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PbO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расплавленный нитрат калия (KNO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расплавы некоторых других нитратов .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30"/>
              </a:lnSpc>
              <a:buNone/>
            </a:pP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магний (</a:t>
            </a:r>
            <a:r>
              <a:rPr lang="ru-RU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алюминий (Al), цинк (Zn) и другие активные металлы;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 (Н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углерод (С);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иодид калия (KI);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сульфид натрия (Na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S) и сероводород (H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S);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сульфит натрия (Na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295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хлорид олова (SnCl</a:t>
            </a:r>
            <a:r>
              <a:rPr lang="ru-RU" sz="200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3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44A2A0-37AD-4DD1-C39B-29A8D3A35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46" y="192274"/>
            <a:ext cx="7380028" cy="57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3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883981-A5CB-E37A-56A2-30A58E96F6AB}"/>
              </a:ext>
            </a:extLst>
          </p:cNvPr>
          <p:cNvSpPr txBox="1"/>
          <p:nvPr/>
        </p:nvSpPr>
        <p:spPr>
          <a:xfrm>
            <a:off x="1334277" y="578499"/>
            <a:ext cx="104502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Окисление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процесс отдачи электронов восстановителем.</a:t>
            </a:r>
          </a:p>
          <a:p>
            <a:pPr algn="just">
              <a:buNone/>
            </a:pP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процесс присоединения электронов окислителем.</a:t>
            </a:r>
          </a:p>
          <a:p>
            <a:pPr algn="just">
              <a:buNone/>
            </a:pP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 восстанавливается, а восстановитель окисляется.</a:t>
            </a:r>
          </a:p>
          <a:p>
            <a:pPr algn="l">
              <a:buNone/>
            </a:pPr>
            <a:endParaRPr lang="ru-RU" sz="2800" b="1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28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окислительно-восстановительных  реакциях соблюдается электронный баланс</a:t>
            </a:r>
            <a:r>
              <a:rPr lang="ru-RU" sz="28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>
              <a:buNone/>
            </a:pPr>
            <a:r>
              <a:rPr lang="ru-RU" sz="28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электронов, которые отдает восстановитель, равно количеству электронов, которые получает окислитель.</a:t>
            </a:r>
          </a:p>
        </p:txBody>
      </p:sp>
    </p:spTree>
    <p:extLst>
      <p:ext uri="{BB962C8B-B14F-4D97-AF65-F5344CB8AC3E}">
        <p14:creationId xmlns:p14="http://schemas.microsoft.com/office/powerpoint/2010/main" val="43379938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</TotalTime>
  <Words>345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Roboto Slab</vt:lpstr>
      <vt:lpstr>Times New Roman</vt:lpstr>
      <vt:lpstr>Ретро</vt:lpstr>
      <vt:lpstr>Окислительно-восстановительные реакции (ОВР)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2025-07-04T02:51:30Z</dcterms:created>
  <dcterms:modified xsi:type="dcterms:W3CDTF">2025-07-04T07:18:17Z</dcterms:modified>
</cp:coreProperties>
</file>