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>Круглый стол «Реализация целевой модели наставничества как одна из форм работы со слабоуспевающими и одаренными учащимися»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МБОУ Устьевская ООШ, 30.03.2023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506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0" dirty="0"/>
              <a:t>Форма наставничества "учитель - учитель".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07572" y="2302907"/>
            <a:ext cx="1171432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Возможные варианты программы</a:t>
            </a:r>
            <a:r>
              <a:rPr lang="ru-RU" sz="1600" dirty="0"/>
              <a:t>.</a:t>
            </a:r>
          </a:p>
          <a:p>
            <a:r>
              <a:rPr lang="ru-RU" sz="1600" dirty="0"/>
              <a:t>Вариации ролевых моделей внутри формы "учитель - учитель" могут различаться в зависимости от потребностей самого наставляемого, особенностей образовательной организации и ресурсов наставника. Учитывая опыт образовательных организаций, основными вариантами могут быть:</a:t>
            </a:r>
          </a:p>
          <a:p>
            <a:r>
              <a:rPr lang="ru-RU" sz="1600" dirty="0"/>
              <a:t>взаимодействие "опытный педагог - молодой специалист", классический вариант поддержки для приобретения молодым специалистом необходимых профессиональных навыков (организационных, коммуникационных) и закрепления на месте работы;</a:t>
            </a:r>
          </a:p>
          <a:p>
            <a:r>
              <a:rPr lang="ru-RU" sz="1600" dirty="0"/>
              <a:t>взаимодействие "лидер педагогического сообщества - педагог, испытывающий проблемы", конкретная психоэмоциональная поддержка (проблемы: "не могу найти общий язык с учениками", "испытываю стресс во время уроков"), сочетаемая с профессиональной помощью по приобретению и развитию педагогических талантов и инициатив;</a:t>
            </a:r>
          </a:p>
          <a:p>
            <a:r>
              <a:rPr lang="ru-RU" sz="1600" dirty="0"/>
              <a:t>взаимодействие "педагог-новатор - консервативный педагог", в рамках которого, возможно, более молодой педагог помогает опытному представителю "старой школы" овладеть современными программами, цифровыми навыками и технологиями;</a:t>
            </a:r>
          </a:p>
          <a:p>
            <a:r>
              <a:rPr lang="ru-RU" sz="1600" dirty="0"/>
              <a:t>взаимодействие "опытный предметник - неопытный предметник", в рамках которого опытный педагог оказывает методическую поддержку по конкретному предмету (поиск пособий, составление рабочих программ и тематических планов и т.д</a:t>
            </a:r>
            <a:r>
              <a:rPr lang="ru-RU" sz="1600" dirty="0" smtClean="0"/>
              <a:t>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2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0" dirty="0"/>
              <a:t>Форма наставничества "учитель - учитель".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49135" y="2543976"/>
            <a:ext cx="117143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Область применения в рамках образовательной программы</a:t>
            </a:r>
            <a:r>
              <a:rPr lang="ru-RU" sz="1600" dirty="0"/>
              <a:t>.</a:t>
            </a:r>
          </a:p>
          <a:p>
            <a:r>
              <a:rPr lang="ru-RU" sz="1600" dirty="0"/>
              <a:t>Форма наставничества "учитель - учитель" может быть использована как часть реализации программы повышения квалификации в организациях, осуществляющих деятельность по общеобразовательным, дополнительным общеобразовательным и образовательным программам среднего профессионального образования. Отдельной возможностью реализации программы наставничества является создание широких педагогических проектов для реализации в образовательной организации: конкурсы, курсы, творческие мастерские, школа молодого учителя, серия семинаров, разработка методического пособия.</a:t>
            </a:r>
          </a:p>
        </p:txBody>
      </p:sp>
    </p:spTree>
    <p:extLst>
      <p:ext uri="{BB962C8B-B14F-4D97-AF65-F5344CB8AC3E}">
        <p14:creationId xmlns:p14="http://schemas.microsoft.com/office/powerpoint/2010/main" val="1315812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Нормативная база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271" y="1885882"/>
            <a:ext cx="3671455" cy="4913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67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О назначении наставников и формировании наставнических </a:t>
            </a:r>
            <a:r>
              <a:rPr lang="ru-RU" sz="2800" dirty="0" smtClean="0"/>
              <a:t>пар, 2022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167" y="1789346"/>
            <a:ext cx="4067663" cy="499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36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Дорожная карта, 2022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653" y="1759247"/>
            <a:ext cx="6924692" cy="504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21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Дорожная карта, 2023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571" y="1698419"/>
            <a:ext cx="6930855" cy="510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8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Педагог-наставник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47193" y="2601576"/>
            <a:ext cx="112976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/>
              <a:t>Квалифицированный педагог, осуществляющий специальную работу с молодыми педагогами или с педагогами, назначенными на должность, по которой они не имеют опыта работы, направленную на их адаптацию в образовательной организации, накопление ими педагогического опыта, повышение их профессиональной компетентности и закреплению педагогических кадров в образовательной организации.</a:t>
            </a:r>
          </a:p>
          <a:p>
            <a:pPr marL="285750" indent="-285750" algn="just">
              <a:buFontTx/>
              <a:buChar char="-"/>
            </a:pPr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Универсальный специалист, который помимо классического обучения (передача знаний) является также посредником в практическую или научную жизнь. Он на личном примере и опыте демонстрирует возможности дальнейшего развития, помогает сформировать индивидуальный путь становления подопечного.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26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Письмо </a:t>
            </a:r>
            <a:r>
              <a:rPr lang="ru-RU" dirty="0" err="1"/>
              <a:t>Минпросвещения</a:t>
            </a:r>
            <a:r>
              <a:rPr lang="ru-RU" dirty="0"/>
              <a:t>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Письмо </a:t>
            </a:r>
            <a:r>
              <a:rPr lang="ru-RU" b="1" dirty="0" err="1"/>
              <a:t>Минпросвещения</a:t>
            </a:r>
            <a:r>
              <a:rPr lang="ru-RU" b="1" dirty="0"/>
              <a:t> России от 23.01.2020 N МР-42/02 "О направлении целевой модели наставничества и методических рекомендаций" (вместе с "Методическими рекомендациями по внедрению методологии (целевой модели)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обучающимися")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06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/>
              <a:t>Термины и определения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15636" y="2472267"/>
            <a:ext cx="114122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Наставничество - универсальная технология передачи опыта, знаний, формирования навыков, компетенций, </a:t>
            </a:r>
            <a:r>
              <a:rPr lang="ru-RU" dirty="0" err="1"/>
              <a:t>метакомпетенций</a:t>
            </a:r>
            <a:r>
              <a:rPr lang="ru-RU" dirty="0"/>
              <a:t> и ценностей через неформальное </a:t>
            </a:r>
            <a:r>
              <a:rPr lang="ru-RU" dirty="0" err="1"/>
              <a:t>взаимообогащающее</a:t>
            </a:r>
            <a:r>
              <a:rPr lang="ru-RU" dirty="0"/>
              <a:t> общение, основанное на доверии и партнерстве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Форма наставничества - способ реализации целевой модели через организацию работы наставнической пары или группы, участники которой находятся в заданной обстоятельствами ролевой ситуации, определяемой основной деятельностью и позицией участников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Целевая модель наставничества - система условий, ресурсов и процессов, необходимых для реализации программ наставничества в образовательных организациях.</a:t>
            </a:r>
          </a:p>
        </p:txBody>
      </p:sp>
    </p:spTree>
    <p:extLst>
      <p:ext uri="{BB962C8B-B14F-4D97-AF65-F5344CB8AC3E}">
        <p14:creationId xmlns:p14="http://schemas.microsoft.com/office/powerpoint/2010/main" val="310880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/>
              <a:t>Примерные формы наставничества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47347" y="2244437"/>
            <a:ext cx="11297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Внедрение </a:t>
            </a:r>
            <a:r>
              <a:rPr lang="ru-RU" sz="1600" dirty="0"/>
              <a:t>целевой модели наставничества в рамках образовательной деятельности конкретной образовательной организации предусматривает - независимо от форм наставничества - две основные роли: наставляемый и наставник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В большинстве форм наставничества данной целевой модели наставляемым является обучающийся в возрасте от 10 до 19 лет. В формах "учитель - учитель" и "студент - студент" (вариация формы "ученик - ученик") возрастной параметр не задается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 smtClean="0"/>
              <a:t>2. </a:t>
            </a:r>
            <a:r>
              <a:rPr lang="ru-RU" sz="1600" dirty="0"/>
              <a:t>Наставниками могут быть учащиеся образовательной организации, представители сообществ выпускников образовательной организации, родители обучающихся (родитель не может быть наставником для своего ребенка в рамках данной целевой модели), педагоги и иные должностные лица образовательной организации, сотрудники промышленных и иных предприятий и организаций, некоммерческих организаций и иных организаций любых форм собственности, изъявивших готовность принять участие в реализации целевой модели наставничества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3. </a:t>
            </a:r>
            <a:r>
              <a:rPr lang="ru-RU" sz="1600" dirty="0"/>
              <a:t>Наставляемым может стать любой обучающийся по общеобразовательным, дополнительным общеобразовательным программам и образовательным программам среднего профессионального образования, а также молодой специалист и педагог на условиях свободного вхождения в выбранную программу.</a:t>
            </a:r>
          </a:p>
        </p:txBody>
      </p:sp>
    </p:spTree>
    <p:extLst>
      <p:ext uri="{BB962C8B-B14F-4D97-AF65-F5344CB8AC3E}">
        <p14:creationId xmlns:p14="http://schemas.microsoft.com/office/powerpoint/2010/main" val="23290866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/>
              <a:t>Примерные формы наставничества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15638" y="2518757"/>
            <a:ext cx="115706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числе самых распространенных форм наставничества, включающих множественные вариации в зависимости от условий реализации программы наставничества, могут быть выделены пять:</a:t>
            </a:r>
          </a:p>
          <a:p>
            <a:r>
              <a:rPr lang="ru-RU" i="1" dirty="0"/>
              <a:t>"ученик - ученик";</a:t>
            </a:r>
          </a:p>
          <a:p>
            <a:r>
              <a:rPr lang="ru-RU" i="1" dirty="0"/>
              <a:t>"учитель - учитель";</a:t>
            </a:r>
          </a:p>
          <a:p>
            <a:r>
              <a:rPr lang="ru-RU" i="1" dirty="0"/>
              <a:t>"студент - ученик";</a:t>
            </a:r>
          </a:p>
          <a:p>
            <a:r>
              <a:rPr lang="ru-RU" i="1" dirty="0"/>
              <a:t>"работодатель - ученик";</a:t>
            </a:r>
          </a:p>
          <a:p>
            <a:r>
              <a:rPr lang="ru-RU" i="1" dirty="0"/>
              <a:t>"работодатель - студент".</a:t>
            </a:r>
          </a:p>
          <a:p>
            <a:r>
              <a:rPr lang="ru-RU" dirty="0"/>
              <a:t>Каждая из указанных форм предполагает решение определенного круга задач и проблем с использованием единой методологии наставничества, частично видоизмененной с учетом ступени обучения, профессиональной деятельности и первоначальных ключевых запросов участников программы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72585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0" dirty="0"/>
              <a:t>Форма наставничества "учитель - учитель".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17577" y="2319251"/>
            <a:ext cx="115568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Предполагает взаимодействие</a:t>
            </a:r>
            <a:r>
              <a:rPr lang="ru-RU" sz="1400" dirty="0"/>
              <a:t> молодого специалиста (при опыте работы от 0 до 3 лет) или нового сотрудника (при смене места работы) с опытным и располагающим ресурсами и навыками педагогом, оказывающим первому разностороннюю поддержку.</a:t>
            </a:r>
          </a:p>
          <a:p>
            <a:r>
              <a:rPr lang="ru-RU" sz="1400" dirty="0"/>
              <a:t>Целью такой формы наставничества является успешное закрепление на месте работы или в должности педагога молодого специалиста, повышение его профессионального потенциала и уровня, а также создание комфортной профессиональной среды внутри образовательной организации, позволяющей реализовывать актуальные педагогические задачи на высоком уровне. Среди основных задач взаимодействия наставника с наставляемым: способствовать формированию потребности заниматься анализом результатов своей профессиональной деятельности; развивать интерес к методике построения и организации результативного учебного процесса; ориентировать начинающего педагога на творческое использование передового педагогического опыта в своей деятельности; прививать молодому специалисту интерес к педагогической деятельности в целях его закрепления в образовательной организации; ускорить процесс профессионального становления педагога; сформировать сообщество образовательной организации (как часть педагогического).</a:t>
            </a:r>
          </a:p>
          <a:p>
            <a:r>
              <a:rPr lang="ru-RU" sz="1400" dirty="0"/>
              <a:t>Результатом правильной организации работы наставников будет высокий уровень включенности молодых (новых) специалистов в педагогическую работу, культурную жизнь образовательной организации, усиление уверенности в собственных силах и развитие личного, творческого и педагогического потенциалов. Это окажет положительное влияние на уровень образовательной подготовки и психологический климат в образовательной организации. Педагоги-наставляемые получат необходимые для данного периода профессиональной реализации компетенции, профессиональные советы и рекомендации, а также стимул и ресурс для комфортного становления и развития внутри организации и профессии</a:t>
            </a:r>
            <a:r>
              <a:rPr lang="ru-RU" sz="14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6871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0" dirty="0"/>
              <a:t>Форма наставничества "учитель - учитель".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22810" y="2501669"/>
            <a:ext cx="115463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Среди оцениваемых результатов</a:t>
            </a:r>
            <a:r>
              <a:rPr lang="ru-RU" dirty="0"/>
              <a:t>:</a:t>
            </a:r>
          </a:p>
          <a:p>
            <a:r>
              <a:rPr lang="ru-RU" dirty="0"/>
              <a:t>повышение уровня удовлетворенности собственной работой и улучшение психоэмоционального состояния;</a:t>
            </a:r>
          </a:p>
          <a:p>
            <a:r>
              <a:rPr lang="ru-RU" dirty="0"/>
              <a:t>рост числа специалистов, желающих продолжать свою работу в качестве педагога в данном коллективе (образовательной организации);</a:t>
            </a:r>
          </a:p>
          <a:p>
            <a:r>
              <a:rPr lang="ru-RU" dirty="0"/>
              <a:t>качественный рост успеваемости и улучшение поведения в подшефных наставляемым классах (группах);</a:t>
            </a:r>
          </a:p>
          <a:p>
            <a:r>
              <a:rPr lang="ru-RU" dirty="0"/>
              <a:t>сокращение числа конфликтов с педагогическим и родительским сообществами;</a:t>
            </a:r>
          </a:p>
          <a:p>
            <a:r>
              <a:rPr lang="ru-RU" dirty="0"/>
              <a:t>рост числа собственных профессиональных работ: статей, исследований, методических практик молодого специалиста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6903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0" dirty="0"/>
              <a:t>Форма наставничества "учитель - учитель".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07572" y="2302907"/>
            <a:ext cx="1171432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Портрет участников</a:t>
            </a:r>
            <a:r>
              <a:rPr lang="ru-RU" sz="1600" dirty="0"/>
              <a:t>.</a:t>
            </a:r>
          </a:p>
          <a:p>
            <a:r>
              <a:rPr lang="ru-RU" sz="1600" dirty="0"/>
              <a:t>Наставник. Опытный педагог, имеющий профессиональные успехи (победитель различных профессиональных конкурсов, автор учебных пособий и материалов, участник или ведущий </a:t>
            </a:r>
            <a:r>
              <a:rPr lang="ru-RU" sz="1600" dirty="0" err="1"/>
              <a:t>вебинаров</a:t>
            </a:r>
            <a:r>
              <a:rPr lang="ru-RU" sz="1600" dirty="0"/>
              <a:t> и семинаров), склонный к активной общественной работе, лояльный участник педагогического и/или школьного сообществ. Обладает лидерскими, организационными и коммуникативными навыками, хорошо развитой </a:t>
            </a:r>
            <a:r>
              <a:rPr lang="ru-RU" sz="1600" dirty="0" err="1"/>
              <a:t>эмпатией</a:t>
            </a:r>
            <a:r>
              <a:rPr lang="ru-RU" sz="1600" dirty="0"/>
              <a:t>. Для реализации различных задач возможно выделение двух типов наставников.</a:t>
            </a:r>
          </a:p>
          <a:p>
            <a:r>
              <a:rPr lang="ru-RU" sz="1600" dirty="0"/>
              <a:t>Наставник-консультант - создает комфортные условия для реализации профессиональных качеств, помогает с организацией образовательного процесса и решением конкретных психолого-педагогических и коммуникативных проблем. Контролирует самостоятельную работу молодого специалиста.</a:t>
            </a:r>
          </a:p>
          <a:p>
            <a:r>
              <a:rPr lang="ru-RU" sz="1600" dirty="0"/>
              <a:t>Наставник-предметник - опытный педагог того же предметного направления, что и молодой учитель, способный осуществлять всестороннюю методическую поддержку преподавания отдельных дисциплин.</a:t>
            </a:r>
          </a:p>
          <a:p>
            <a:r>
              <a:rPr lang="ru-RU" sz="1600" dirty="0"/>
              <a:t>Наставляемый. Молодой специалист, имеющий малый опыт работы - от 0 до 3 лет, испытывающий трудности с организацией учебного процесса, с взаимодействием с обучающимися, другими педагогами, администрацией или родителями. Специалист, находящийся в процессе адаптации на новом месте работы, которому необходимо получить представление о традициях, особенностях, регламенте и принципах образовательной организации. Педагог, находящийся в состоянии эмоционального выгорания, хронической усталости.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310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58</TotalTime>
  <Words>1317</Words>
  <Application>Microsoft Office PowerPoint</Application>
  <PresentationFormat>Широкоэкранный</PresentationFormat>
  <Paragraphs>60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Цитаты</vt:lpstr>
      <vt:lpstr>Круглый стол «Реализация целевой модели наставничества как одна из форм работы со слабоуспевающими и одаренными учащимися» </vt:lpstr>
      <vt:lpstr>Педагог-наставник</vt:lpstr>
      <vt:lpstr>Письмо Минпросвещения России</vt:lpstr>
      <vt:lpstr>Термины и определения</vt:lpstr>
      <vt:lpstr>Примерные формы наставничества</vt:lpstr>
      <vt:lpstr>Примерные формы наставничества</vt:lpstr>
      <vt:lpstr>Форма наставничества "учитель - учитель".</vt:lpstr>
      <vt:lpstr>Форма наставничества "учитель - учитель".</vt:lpstr>
      <vt:lpstr>Форма наставничества "учитель - учитель".</vt:lpstr>
      <vt:lpstr>Форма наставничества "учитель - учитель".</vt:lpstr>
      <vt:lpstr>Форма наставничества "учитель - учитель".</vt:lpstr>
      <vt:lpstr>Нормативная база</vt:lpstr>
      <vt:lpstr>О назначении наставников и формировании наставнических пар, 2022</vt:lpstr>
      <vt:lpstr>Дорожная карта, 2022</vt:lpstr>
      <vt:lpstr>Дорожная карта,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 «Реализация целевой модели наставничества как одна из форм работы со слабоуспевающими и одаренными учащимися»</dc:title>
  <dc:creator>Артур Попов</dc:creator>
  <cp:lastModifiedBy>ASUS_3</cp:lastModifiedBy>
  <cp:revision>11</cp:revision>
  <dcterms:created xsi:type="dcterms:W3CDTF">2023-03-30T04:44:12Z</dcterms:created>
  <dcterms:modified xsi:type="dcterms:W3CDTF">2025-07-09T08:51:49Z</dcterms:modified>
</cp:coreProperties>
</file>