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2" r:id="rId8"/>
    <p:sldId id="261" r:id="rId9"/>
    <p:sldId id="289" r:id="rId10"/>
    <p:sldId id="290" r:id="rId11"/>
    <p:sldId id="291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>
      <p:cViewPr varScale="1">
        <p:scale>
          <a:sx n="90" d="100"/>
          <a:sy n="90" d="100"/>
        </p:scale>
        <p:origin x="126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3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1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slide" Target="slide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82880" indent="0">
              <a:buNone/>
            </a:pPr>
            <a:r>
              <a:rPr lang="ru-RU" dirty="0"/>
              <a:t>        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87680" cy="5472608"/>
          </a:xfrm>
        </p:spPr>
        <p:txBody>
          <a:bodyPr>
            <a:normAutofit/>
          </a:bodyPr>
          <a:lstStyle/>
          <a:p>
            <a:r>
              <a:rPr lang="ru-RU" sz="3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</a:t>
            </a:r>
            <a:r>
              <a:rPr lang="ru-RU" sz="4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«ВЕЛИКИЙ РЕФОРМАТОР»</a:t>
            </a:r>
          </a:p>
          <a:p>
            <a:pPr marL="987425" indent="-960438"/>
            <a:r>
              <a:rPr lang="ru-RU" sz="32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		Тест для проверки знаний     </a:t>
            </a:r>
            <a:r>
              <a:rPr lang="en-GB" sz="32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</a:t>
            </a:r>
            <a:endParaRPr lang="ru-RU" sz="3200" b="1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pPr marL="987425" indent="-960438"/>
            <a:r>
              <a:rPr lang="ru-RU" sz="28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		(окружающий мир, 4 класс) </a:t>
            </a:r>
          </a:p>
          <a:p>
            <a:pPr marL="722313" indent="-695325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</a:t>
            </a:r>
          </a:p>
          <a:p>
            <a:pPr marL="722313" indent="-695325"/>
            <a:endParaRPr lang="ru-RU" sz="2800" b="1" i="1" dirty="0">
              <a:solidFill>
                <a:schemeClr val="accent6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pPr marL="722313" indent="2330450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Выполнила:</a:t>
            </a:r>
          </a:p>
          <a:p>
            <a:pPr marL="722313" indent="2330450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учитель начальных классов</a:t>
            </a:r>
          </a:p>
          <a:p>
            <a:pPr marL="722313" indent="2330450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МБОУ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Тополевской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СОШ</a:t>
            </a:r>
          </a:p>
          <a:p>
            <a:pPr marL="722313" indent="2330450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Климова Е. В. </a:t>
            </a:r>
          </a:p>
          <a:p>
            <a:pPr marL="722313" indent="2051050"/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         202</a:t>
            </a:r>
            <a:r>
              <a:rPr lang="en-GB" sz="1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5</a:t>
            </a:r>
            <a:br>
              <a:rPr lang="ru-RU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endParaRPr lang="ru-RU"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9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Ты ошибся. Попробуй ещё раз.</a:t>
            </a: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Назад</a:t>
            </a:r>
            <a:r>
              <a:rPr lang="ru-RU" sz="54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 </a:t>
            </a:r>
            <a:endParaRPr lang="ru-RU" sz="6600" b="1" dirty="0">
              <a:solidFill>
                <a:srgbClr val="964305">
                  <a:lumMod val="75000"/>
                </a:srgbClr>
              </a:solidFill>
              <a:hlinkClick r:id="rId3" action="ppaction://hlinksldjump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2627784" y="1593589"/>
            <a:ext cx="3888432" cy="3672408"/>
          </a:xfrm>
          <a:prstGeom prst="smileyFace">
            <a:avLst>
              <a:gd name="adj" fmla="val -46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02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ru-RU" dirty="0"/>
              <a:t>               </a:t>
            </a:r>
            <a:r>
              <a:rPr lang="ru-RU" b="1" dirty="0"/>
              <a:t>МОЛОДЕЦ! </a:t>
            </a:r>
          </a:p>
        </p:txBody>
      </p:sp>
      <p:sp>
        <p:nvSpPr>
          <p:cNvPr id="5" name="Объект 4">
            <a:hlinkClick r:id="rId3" action="ppaction://hlinksldjump"/>
          </p:cNvPr>
          <p:cNvSpPr txBox="1">
            <a:spLocks/>
          </p:cNvSpPr>
          <p:nvPr/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hlinkClick r:id="rId3" action="ppaction://hlinksldjump"/>
              </a:rPr>
              <a:t>Дальше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340767"/>
            <a:ext cx="8352928" cy="936105"/>
          </a:xfrm>
        </p:spPr>
        <p:txBody>
          <a:bodyPr>
            <a:noAutofit/>
          </a:bodyPr>
          <a:lstStyle/>
          <a:p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       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что переросли детские забавы 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юного Петра?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effectLst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68051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3955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Он всерьёз увлёкся военной наукой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48062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964305">
                    <a:lumMod val="75000"/>
                  </a:srgbClr>
                </a:solidFill>
              </a:rPr>
              <a:t>Он всерьёз увлёкся историей России</a:t>
            </a: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486003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964305">
                    <a:lumMod val="75000"/>
                  </a:srgbClr>
                </a:solidFill>
              </a:rPr>
              <a:t>Он стал великим путешественником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483648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964305">
                    <a:lumMod val="75000"/>
                  </a:srgbClr>
                </a:solidFill>
              </a:rPr>
              <a:t>Он стал хорошим художником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990960" y="5897110"/>
            <a:ext cx="18059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hlinkClick r:id="rId5" action="ppaction://hlinksldjump"/>
              </a:rPr>
              <a:t>Начало</a:t>
            </a:r>
            <a:r>
              <a:rPr lang="ru-RU" sz="4800" b="1" dirty="0">
                <a:solidFill>
                  <a:srgbClr val="00B050"/>
                </a:solidFill>
                <a:hlinkClick r:id="rId5" action="ppaction://hlinksldjump"/>
              </a:rPr>
              <a:t> </a:t>
            </a:r>
            <a:r>
              <a:rPr lang="ru-RU" sz="4000" b="1" dirty="0">
                <a:solidFill>
                  <a:srgbClr val="00B050"/>
                </a:solidFill>
                <a:hlinkClick r:id="rId5" action="ppaction://hlinksldjump"/>
              </a:rPr>
              <a:t>        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 rot="10800000">
            <a:off x="971599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7" action="ppaction://hlinksldjump"/>
          </p:cNvPr>
          <p:cNvSpPr/>
          <p:nvPr/>
        </p:nvSpPr>
        <p:spPr>
          <a:xfrm>
            <a:off x="2339751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1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Ты ошибся. Попробуй ещё раз.</a:t>
            </a: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Назад</a:t>
            </a:r>
            <a:r>
              <a:rPr lang="ru-RU" sz="54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 </a:t>
            </a:r>
            <a:endParaRPr lang="ru-RU" sz="6600" b="1" dirty="0">
              <a:solidFill>
                <a:srgbClr val="964305">
                  <a:lumMod val="75000"/>
                </a:srgbClr>
              </a:solidFill>
              <a:hlinkClick r:id="rId3" action="ppaction://hlinksldjump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2627784" y="1593589"/>
            <a:ext cx="3888432" cy="3672408"/>
          </a:xfrm>
          <a:prstGeom prst="smileyFace">
            <a:avLst>
              <a:gd name="adj" fmla="val -46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27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ru-RU" dirty="0"/>
              <a:t>               </a:t>
            </a:r>
            <a:r>
              <a:rPr lang="ru-RU" b="1" dirty="0"/>
              <a:t>МОЛОДЕЦ! </a:t>
            </a:r>
          </a:p>
        </p:txBody>
      </p:sp>
      <p:sp>
        <p:nvSpPr>
          <p:cNvPr id="5" name="Объект 4">
            <a:hlinkClick r:id="rId3" action="ppaction://hlinksldjump"/>
          </p:cNvPr>
          <p:cNvSpPr txBox="1">
            <a:spLocks/>
          </p:cNvSpPr>
          <p:nvPr/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1526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340767"/>
            <a:ext cx="8352928" cy="936105"/>
          </a:xfrm>
        </p:spPr>
        <p:txBody>
          <a:bodyPr>
            <a:noAutofit/>
          </a:bodyPr>
          <a:lstStyle/>
          <a:p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       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какой страной воевала Россия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за выход в Балтийское море?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effectLst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68051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3955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Англия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48062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Швеция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486003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Турция</a:t>
            </a: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483648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Франция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990960" y="5897110"/>
            <a:ext cx="18059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Начало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hlinkClick r:id="rId5" action="ppaction://hlinksldjump"/>
              </a:rPr>
              <a:t> </a:t>
            </a:r>
            <a:r>
              <a:rPr lang="ru-RU" sz="4000" b="1" dirty="0">
                <a:solidFill>
                  <a:srgbClr val="00B050"/>
                </a:solidFill>
                <a:hlinkClick r:id="rId5" action="ppaction://hlinksldjump"/>
              </a:rPr>
              <a:t>        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 rot="10800000">
            <a:off x="997999" y="5833852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7" action="ppaction://hlinksldjump"/>
          </p:cNvPr>
          <p:cNvSpPr/>
          <p:nvPr/>
        </p:nvSpPr>
        <p:spPr>
          <a:xfrm>
            <a:off x="2915816" y="5833852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Ты ошибся. Попробуй ещё раз.</a:t>
            </a: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b="1" dirty="0">
                <a:solidFill>
                  <a:srgbClr val="FF0000"/>
                </a:solidFill>
                <a:hlinkClick r:id="rId3" action="ppaction://hlinksldjump"/>
              </a:rPr>
              <a:t>Назад</a:t>
            </a:r>
          </a:p>
        </p:txBody>
      </p:sp>
      <p:sp>
        <p:nvSpPr>
          <p:cNvPr id="7" name="Улыбающееся лицо 6"/>
          <p:cNvSpPr/>
          <p:nvPr/>
        </p:nvSpPr>
        <p:spPr>
          <a:xfrm>
            <a:off x="2627784" y="1593589"/>
            <a:ext cx="3888432" cy="3672408"/>
          </a:xfrm>
          <a:prstGeom prst="smileyFace">
            <a:avLst>
              <a:gd name="adj" fmla="val -46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7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1613666678_7-p-fon-dlya-prezentatsii-petr-1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</a:t>
            </a:r>
            <a:r>
              <a:rPr lang="ru-RU" b="1" dirty="0"/>
              <a:t>МОЛОДЕЦ! </a:t>
            </a:r>
          </a:p>
        </p:txBody>
      </p:sp>
      <p:sp>
        <p:nvSpPr>
          <p:cNvPr id="5" name="Объект 4">
            <a:hlinkClick r:id="rId3" action="ppaction://hlinksldjump"/>
          </p:cNvPr>
          <p:cNvSpPr txBox="1">
            <a:spLocks/>
          </p:cNvSpPr>
          <p:nvPr/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9138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0624" y="332656"/>
            <a:ext cx="8352928" cy="2583338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В каком году   Пётр Первый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    императором, а Россия – империей?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68051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3955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1672 год</a:t>
            </a: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48062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1709 год</a:t>
            </a: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486003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1721 год</a:t>
            </a: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483648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1725 год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990960" y="5897110"/>
            <a:ext cx="18059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00B050"/>
                </a:solidFill>
                <a:hlinkClick r:id="rId5" action="ppaction://hlinksldjump"/>
              </a:rPr>
              <a:t>Начало</a:t>
            </a:r>
            <a:r>
              <a:rPr lang="ru-RU" sz="4800" b="1" dirty="0">
                <a:solidFill>
                  <a:srgbClr val="00B050"/>
                </a:solidFill>
                <a:hlinkClick r:id="rId5" action="ppaction://hlinksldjump"/>
              </a:rPr>
              <a:t>    </a:t>
            </a:r>
            <a:r>
              <a:rPr lang="ru-RU" sz="4000" b="1" dirty="0">
                <a:solidFill>
                  <a:srgbClr val="00B050"/>
                </a:solidFill>
                <a:hlinkClick r:id="rId5" action="ppaction://hlinksldjump"/>
              </a:rPr>
              <a:t>     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 rot="10800000">
            <a:off x="971599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7" action="ppaction://hlinksldjump"/>
          </p:cNvPr>
          <p:cNvSpPr/>
          <p:nvPr/>
        </p:nvSpPr>
        <p:spPr>
          <a:xfrm>
            <a:off x="2915815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Ты ошибся. Попробуй ещё раз.</a:t>
            </a: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Назад</a:t>
            </a:r>
            <a:r>
              <a:rPr lang="ru-RU" sz="54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 </a:t>
            </a:r>
            <a:endParaRPr lang="ru-RU" sz="6600" b="1" dirty="0">
              <a:solidFill>
                <a:srgbClr val="964305">
                  <a:lumMod val="75000"/>
                </a:srgbClr>
              </a:solidFill>
              <a:hlinkClick r:id="rId3" action="ppaction://hlinksldjump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2627784" y="1593589"/>
            <a:ext cx="3888432" cy="3672408"/>
          </a:xfrm>
          <a:prstGeom prst="smileyFace">
            <a:avLst>
              <a:gd name="adj" fmla="val -46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5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0"/>
            <a:ext cx="8826184" cy="6525344"/>
          </a:xfrm>
        </p:spPr>
        <p:txBody>
          <a:bodyPr>
            <a:normAutofit fontScale="90000"/>
          </a:bodyPr>
          <a:lstStyle/>
          <a:p>
            <a:pPr marL="95250" indent="-95250" algn="just">
              <a:spcAft>
                <a:spcPts val="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		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	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Calibri"/>
                <a:cs typeface="Times New Roman"/>
              </a:rPr>
              <a:t>	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Данная работа содержит  контрольно-измерительный материал </a:t>
            </a:r>
            <a:r>
              <a:rPr lang="ru-RU" sz="2200" dirty="0">
                <a:solidFill>
                  <a:srgbClr val="96430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в тестовой форме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по теме "Петр Первый" из раздела "Страницы истории России" по курсу «Окружающий мир» для  4 класса (УМК «Школа России»)</a:t>
            </a:r>
            <a:br>
              <a:rPr lang="ru-RU" sz="2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r>
              <a:rPr lang="ru-RU" sz="2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Все задания соответствуют программе общеобразовательных учреждений и требованиям к уровню подготовки обучающихся.</a:t>
            </a:r>
            <a:br>
              <a:rPr lang="ru-RU" sz="2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libri"/>
                <a:cs typeface="Times New Roman"/>
              </a:rPr>
              <a:t>	</a:t>
            </a:r>
            <a:b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libri"/>
                <a:cs typeface="Times New Roman"/>
              </a:rPr>
            </a:b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libri"/>
                <a:cs typeface="Times New Roman"/>
              </a:rPr>
              <a:t>	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libri"/>
                <a:cs typeface="Times New Roman"/>
              </a:rPr>
              <a:t>Тест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libri"/>
                <a:cs typeface="Times New Roman"/>
              </a:rPr>
              <a:t>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в игровой форме позволяет выявить степень усвоения учебного материала обучающимися и выявить возможные пробелы в знаниях. Работа предназначена учителям начальных классов, школьникам и их родителям.</a:t>
            </a:r>
            <a:b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/>
                <a:cs typeface="Times New Roman"/>
              </a:rPr>
              <a:t> </a:t>
            </a:r>
            <a:br>
              <a:rPr lang="ru-RU" sz="20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/>
                <a:cs typeface="Times New Roman"/>
              </a:rPr>
            </a:br>
            <a:br>
              <a:rPr lang="ru-RU" sz="2000" dirty="0">
                <a:effectLst/>
                <a:latin typeface="Corbel" panose="020B0503020204020204" pitchFamily="34" charset="0"/>
                <a:ea typeface="Calibri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Цель:   1.   Актуализация и обобщение знаний обучающихся об исторической 		эпохе времён Петра Первого.</a:t>
            </a:r>
            <a:b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	2. Воспитание чувства патриотизма и интереса к истории своей Родины.	</a:t>
            </a:r>
            <a:r>
              <a:rPr lang="ru-RU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br>
              <a:rPr lang="ru-RU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sz="4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 </a:t>
            </a:r>
            <a:br>
              <a:rPr lang="ru-RU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1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1613666678_7-p-fon-dlya-prezentatsii-petr-1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/>
              <a:t>                  </a:t>
            </a:r>
            <a:r>
              <a:rPr lang="ru-RU" b="1" dirty="0"/>
              <a:t>МОЛОДЕЦ! </a:t>
            </a:r>
          </a:p>
        </p:txBody>
      </p:sp>
      <p:sp>
        <p:nvSpPr>
          <p:cNvPr id="5" name="Объект 4">
            <a:hlinkClick r:id="rId3" action="ppaction://hlinksldjump"/>
          </p:cNvPr>
          <p:cNvSpPr txBox="1">
            <a:spLocks/>
          </p:cNvSpPr>
          <p:nvPr/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3637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60020" y="908720"/>
            <a:ext cx="8352928" cy="1118026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Под каким ещё именем Пётр Первый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известен в истории России? 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800" dirty="0"/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680519"/>
          </a:xfrm>
        </p:spPr>
        <p:txBody>
          <a:bodyPr/>
          <a:lstStyle/>
          <a:p>
            <a:r>
              <a:rPr lang="ru-RU" dirty="0"/>
              <a:t>		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3955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Великолепный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48062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Великий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486003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Красное Солнышко</a:t>
            </a: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483648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Победитель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7018684" y="5897110"/>
            <a:ext cx="18059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lvl="0" algn="ctr"/>
            <a:r>
              <a:rPr lang="ru-RU" sz="3200" b="1" dirty="0">
                <a:solidFill>
                  <a:srgbClr val="964305">
                    <a:lumMod val="75000"/>
                  </a:srgbClr>
                </a:solidFill>
              </a:rPr>
              <a:t>Начало</a:t>
            </a:r>
          </a:p>
        </p:txBody>
      </p:sp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 rot="10800000">
            <a:off x="971599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7" action="ppaction://hlinksldjump"/>
          </p:cNvPr>
          <p:cNvSpPr/>
          <p:nvPr/>
        </p:nvSpPr>
        <p:spPr>
          <a:xfrm>
            <a:off x="2915816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Ты ошибся. Попробуй ещё раз.</a:t>
            </a: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lvl="0" indent="0" algn="ctr">
              <a:spcBef>
                <a:spcPts val="0"/>
              </a:spcBef>
              <a:buClrTx/>
              <a:buSzTx/>
              <a:buNone/>
            </a:pPr>
            <a:r>
              <a:rPr lang="ru-RU" sz="44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Назад</a:t>
            </a:r>
          </a:p>
        </p:txBody>
      </p:sp>
      <p:sp>
        <p:nvSpPr>
          <p:cNvPr id="7" name="Улыбающееся лицо 6"/>
          <p:cNvSpPr/>
          <p:nvPr/>
        </p:nvSpPr>
        <p:spPr>
          <a:xfrm>
            <a:off x="2627784" y="1593589"/>
            <a:ext cx="3888432" cy="3672408"/>
          </a:xfrm>
          <a:prstGeom prst="smileyFace">
            <a:avLst>
              <a:gd name="adj" fmla="val -46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3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1613666678_7-p-fon-dlya-prezentatsii-petr-1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/>
              <a:t>                </a:t>
            </a:r>
            <a:r>
              <a:rPr lang="ru-RU" b="1" dirty="0"/>
              <a:t>МОЛОДЕЦ! </a:t>
            </a:r>
          </a:p>
        </p:txBody>
      </p:sp>
      <p:sp>
        <p:nvSpPr>
          <p:cNvPr id="5" name="Объект 4">
            <a:hlinkClick r:id="rId3" action="ppaction://hlinksldjump"/>
          </p:cNvPr>
          <p:cNvSpPr txBox="1">
            <a:spLocks/>
          </p:cNvSpPr>
          <p:nvPr/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26576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0624" y="1052736"/>
            <a:ext cx="8352928" cy="2376264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	   Историки утверждают, что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Пётр Первый  знал столько ремёсел, что мог сам…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68051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3955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построить корабль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48062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выстроить  дворец</a:t>
            </a: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486003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засадить огород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483648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пошить кафтан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990960" y="5897110"/>
            <a:ext cx="18059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lvl="0" algn="ctr"/>
            <a:r>
              <a:rPr lang="ru-RU" sz="3200" b="1" dirty="0">
                <a:solidFill>
                  <a:srgbClr val="964305">
                    <a:lumMod val="75000"/>
                  </a:srgbClr>
                </a:solidFill>
              </a:rPr>
              <a:t>Начало</a:t>
            </a:r>
          </a:p>
        </p:txBody>
      </p:sp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 rot="10800000">
            <a:off x="971599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7" action="ppaction://hlinksldjump"/>
          </p:cNvPr>
          <p:cNvSpPr/>
          <p:nvPr/>
        </p:nvSpPr>
        <p:spPr>
          <a:xfrm>
            <a:off x="2915816" y="5912827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Ты ошибся. Попробуй ещё раз.</a:t>
            </a: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Назад</a:t>
            </a:r>
            <a:r>
              <a:rPr lang="ru-RU" sz="54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 </a:t>
            </a:r>
            <a:endParaRPr lang="ru-RU" sz="6600" b="1" dirty="0">
              <a:solidFill>
                <a:srgbClr val="964305">
                  <a:lumMod val="75000"/>
                </a:srgbClr>
              </a:solidFill>
              <a:hlinkClick r:id="rId3" action="ppaction://hlinksldjump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2627784" y="1593589"/>
            <a:ext cx="3888432" cy="3672408"/>
          </a:xfrm>
          <a:prstGeom prst="smileyFace">
            <a:avLst>
              <a:gd name="adj" fmla="val -46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28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1613666678_7-p-fon-dlya-prezentatsii-petr-1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/>
              <a:t>                </a:t>
            </a:r>
            <a:r>
              <a:rPr lang="ru-RU" b="1" dirty="0"/>
              <a:t>МОЛОДЕЦ! </a:t>
            </a:r>
          </a:p>
        </p:txBody>
      </p:sp>
      <p:sp>
        <p:nvSpPr>
          <p:cNvPr id="5" name="Объект 4">
            <a:hlinkClick r:id="rId3" action="ppaction://hlinksldjump"/>
          </p:cNvPr>
          <p:cNvSpPr txBox="1">
            <a:spLocks/>
          </p:cNvSpPr>
          <p:nvPr/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23117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0624" y="1052736"/>
            <a:ext cx="8352928" cy="1584176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Как назывался учебник по этикету,   изданный при Петре Первом?	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68051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3955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«Как себя вести»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548649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>
                <a:solidFill>
                  <a:srgbClr val="96430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Юности честное зерцало»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486003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«Уроки этикета»</a:t>
            </a: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483648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«Самоучитель хороших манер»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7014508" y="5897110"/>
            <a:ext cx="18059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lvl="0" algn="ctr"/>
            <a:r>
              <a:rPr lang="ru-RU" sz="3200" b="1" dirty="0">
                <a:solidFill>
                  <a:srgbClr val="964305">
                    <a:lumMod val="75000"/>
                  </a:srgbClr>
                </a:solidFill>
              </a:rPr>
              <a:t>Начало</a:t>
            </a:r>
          </a:p>
        </p:txBody>
      </p:sp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 rot="10800000">
            <a:off x="971599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7" action="ppaction://hlinksldjump"/>
          </p:cNvPr>
          <p:cNvSpPr/>
          <p:nvPr/>
        </p:nvSpPr>
        <p:spPr>
          <a:xfrm>
            <a:off x="2496224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1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Ты ошибся. Попробуй ещё раз.</a:t>
            </a: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Назад</a:t>
            </a:r>
            <a:r>
              <a:rPr lang="ru-RU" sz="54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 </a:t>
            </a:r>
            <a:endParaRPr lang="ru-RU" sz="6600" b="1" dirty="0">
              <a:solidFill>
                <a:srgbClr val="964305">
                  <a:lumMod val="75000"/>
                </a:srgbClr>
              </a:solidFill>
              <a:hlinkClick r:id="rId3" action="ppaction://hlinksldjump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2627784" y="1593589"/>
            <a:ext cx="3888432" cy="3672408"/>
          </a:xfrm>
          <a:prstGeom prst="smileyFace">
            <a:avLst>
              <a:gd name="adj" fmla="val -46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5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1613666678_7-p-fon-dlya-prezentatsii-petr-1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/>
              <a:t>                 </a:t>
            </a:r>
            <a:r>
              <a:rPr lang="ru-RU" b="1" dirty="0"/>
              <a:t>МОЛОДЕЦ! </a:t>
            </a:r>
          </a:p>
        </p:txBody>
      </p:sp>
      <p:sp>
        <p:nvSpPr>
          <p:cNvPr id="5" name="Объект 4">
            <a:hlinkClick r:id="rId3" action="ppaction://hlinksldjump"/>
          </p:cNvPr>
          <p:cNvSpPr txBox="1">
            <a:spLocks/>
          </p:cNvSpPr>
          <p:nvPr/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21620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352928" cy="108012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ru-RU" sz="3200" dirty="0"/>
              <a:t>           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лет было Петру, когда его  </a:t>
            </a:r>
            <a:b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провозгласили царём?        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68051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3955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6 лет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48062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srgbClr val="964305">
                    <a:lumMod val="75000"/>
                  </a:srgbClr>
                </a:solidFill>
              </a:rPr>
              <a:t>10 лет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486003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srgbClr val="964305">
                    <a:lumMod val="75000"/>
                  </a:srgbClr>
                </a:solidFill>
              </a:rPr>
              <a:t>12 лет</a:t>
            </a: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4860032" y="395877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>
                <a:solidFill>
                  <a:srgbClr val="964305">
                    <a:lumMod val="75000"/>
                  </a:srgbClr>
                </a:solidFill>
              </a:rPr>
              <a:t>18 лет</a:t>
            </a:r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6985489" y="5891221"/>
            <a:ext cx="18059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Начало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hlinkClick r:id="rId5" action="ppaction://hlinksldjump"/>
              </a:rPr>
              <a:t>      </a:t>
            </a:r>
            <a:r>
              <a:rPr lang="ru-RU" sz="4000" b="1" dirty="0">
                <a:solidFill>
                  <a:srgbClr val="00B050"/>
                </a:solidFill>
                <a:hlinkClick r:id="rId5" action="ppaction://hlinksldjump"/>
              </a:rPr>
              <a:t>   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>
            <a:off x="2548372" y="5936937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3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0624" y="1052736"/>
            <a:ext cx="8352928" cy="1584176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Как назывался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музей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Санкт-Петербурга?	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68051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3955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Третьяковская галерея</a:t>
            </a: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548649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>
                <a:solidFill>
                  <a:srgbClr val="96430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Краеведческий музей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486003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Эрмитаж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4860032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Кунсткамера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990960" y="5897110"/>
            <a:ext cx="18059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hlinkClick r:id="rId5" action="ppaction://hlinksldjump"/>
              </a:rPr>
              <a:t>Начало</a:t>
            </a:r>
            <a:r>
              <a:rPr lang="ru-RU" sz="4800" b="1" dirty="0">
                <a:solidFill>
                  <a:schemeClr val="accent5">
                    <a:lumMod val="75000"/>
                  </a:schemeClr>
                </a:solidFill>
                <a:hlinkClick r:id="rId5" action="ppaction://hlinksldjump"/>
              </a:rPr>
              <a:t> </a:t>
            </a:r>
            <a:r>
              <a:rPr lang="ru-RU" sz="4800" b="1" dirty="0">
                <a:solidFill>
                  <a:srgbClr val="00B050"/>
                </a:solidFill>
                <a:hlinkClick r:id="rId5" action="ppaction://hlinksldjump"/>
              </a:rPr>
              <a:t> </a:t>
            </a:r>
            <a:r>
              <a:rPr lang="ru-RU" sz="4000" b="1" dirty="0">
                <a:solidFill>
                  <a:srgbClr val="00B050"/>
                </a:solidFill>
                <a:hlinkClick r:id="rId5" action="ppaction://hlinksldjump"/>
              </a:rPr>
              <a:t>       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2" name="Стрелка вправо 1">
            <a:hlinkClick r:id="rId6" action="ppaction://hlinksldjump"/>
          </p:cNvPr>
          <p:cNvSpPr/>
          <p:nvPr/>
        </p:nvSpPr>
        <p:spPr>
          <a:xfrm rot="10800000">
            <a:off x="971599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rId7" action="ppaction://hlinksldjump"/>
          </p:cNvPr>
          <p:cNvSpPr/>
          <p:nvPr/>
        </p:nvSpPr>
        <p:spPr>
          <a:xfrm>
            <a:off x="2915816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Ты ошибся. Попробуй ещё раз.</a:t>
            </a: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Назад</a:t>
            </a:r>
            <a:r>
              <a:rPr lang="ru-RU" sz="54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 </a:t>
            </a:r>
            <a:endParaRPr lang="ru-RU" sz="6600" b="1" dirty="0">
              <a:solidFill>
                <a:srgbClr val="964305">
                  <a:lumMod val="75000"/>
                </a:srgbClr>
              </a:solidFill>
              <a:hlinkClick r:id="rId3" action="ppaction://hlinksldjump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2627784" y="1593589"/>
            <a:ext cx="3888432" cy="3672408"/>
          </a:xfrm>
          <a:prstGeom prst="smileyFace">
            <a:avLst>
              <a:gd name="adj" fmla="val -46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4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1613666678_7-p-fon-dlya-prezentatsii-petr-1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/>
              <a:t>                </a:t>
            </a:r>
            <a:r>
              <a:rPr lang="ru-RU" b="1" dirty="0"/>
              <a:t>МОЛОДЕЦ! </a:t>
            </a:r>
          </a:p>
        </p:txBody>
      </p:sp>
      <p:sp>
        <p:nvSpPr>
          <p:cNvPr id="5" name="Объект 4">
            <a:hlinkClick r:id="rId3" action="ppaction://hlinksldjump"/>
          </p:cNvPr>
          <p:cNvSpPr txBox="1">
            <a:spLocks/>
          </p:cNvSpPr>
          <p:nvPr/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38826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0624" y="1052736"/>
            <a:ext cx="8352928" cy="2320458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Как называют историки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Петра Первого?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	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68051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3955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Царь-реформатор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548649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>
                <a:solidFill>
                  <a:srgbClr val="96430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Царь-литератор</a:t>
            </a:r>
            <a:endParaRPr lang="ru-RU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486003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Царь-художник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4860032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Царь-учёный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840252" y="5897110"/>
            <a:ext cx="1956672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lvl="0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Начало</a:t>
            </a:r>
            <a:r>
              <a:rPr lang="ru-RU" sz="5400" b="1" dirty="0">
                <a:solidFill>
                  <a:srgbClr val="964305">
                    <a:lumMod val="75000"/>
                  </a:srgbClr>
                </a:solidFill>
                <a:hlinkClick r:id="rId5" action="ppaction://hlinksldjump"/>
              </a:rPr>
              <a:t> </a:t>
            </a:r>
            <a:endParaRPr lang="ru-RU" sz="6600" b="1" dirty="0">
              <a:solidFill>
                <a:srgbClr val="964305">
                  <a:lumMod val="75000"/>
                </a:srgbClr>
              </a:solidFill>
              <a:hlinkClick r:id="rId6" action="ppaction://hlinksldjump"/>
            </a:endParaRPr>
          </a:p>
        </p:txBody>
      </p:sp>
      <p:sp>
        <p:nvSpPr>
          <p:cNvPr id="2" name="Стрелка вправо 1">
            <a:hlinkClick r:id="rId7" action="ppaction://hlinksldjump"/>
          </p:cNvPr>
          <p:cNvSpPr/>
          <p:nvPr/>
        </p:nvSpPr>
        <p:spPr>
          <a:xfrm rot="10800000">
            <a:off x="971599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Ты ошибся. Попробуй ещё раз.</a:t>
            </a: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48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Назад</a:t>
            </a:r>
            <a:r>
              <a:rPr lang="ru-RU" sz="54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 </a:t>
            </a:r>
            <a:endParaRPr lang="ru-RU" sz="6600" b="1" dirty="0">
              <a:solidFill>
                <a:srgbClr val="964305">
                  <a:lumMod val="75000"/>
                </a:srgbClr>
              </a:solidFill>
              <a:hlinkClick r:id="rId3" action="ppaction://hlinksldjump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2627784" y="1593589"/>
            <a:ext cx="3888432" cy="3672408"/>
          </a:xfrm>
          <a:prstGeom prst="smileyFace">
            <a:avLst>
              <a:gd name="adj" fmla="val -46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1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1613666678_7-p-fon-dlya-prezentatsii-petr-1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1" y="0"/>
            <a:ext cx="9144001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 </a:t>
            </a:r>
            <a:r>
              <a:rPr lang="ru-RU" b="1" dirty="0"/>
              <a:t>М  О  Л  О  Д  Е  Ц!</a:t>
            </a:r>
            <a:br>
              <a:rPr lang="ru-RU" b="1" dirty="0"/>
            </a:b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24000"/>
            <a:ext cx="4625664" cy="56494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3900" b="1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pPr marL="82296" indent="0">
              <a:buNone/>
            </a:pPr>
            <a:endParaRPr lang="ru-RU" sz="3900" b="1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pPr marL="82296" indent="0">
              <a:buNone/>
            </a:pPr>
            <a:endParaRPr lang="ru-RU" sz="3900" b="1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pPr marL="82296" indent="0">
              <a:buNone/>
            </a:pPr>
            <a:r>
              <a:rPr lang="ru-RU" sz="3900" b="1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Изучай </a:t>
            </a:r>
            <a:r>
              <a:rPr lang="ru-RU" sz="39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историю своей Родины, и ты узнаешь ещё очень много интересного!</a:t>
            </a:r>
            <a:endParaRPr lang="ru-RU" dirty="0"/>
          </a:p>
        </p:txBody>
      </p:sp>
      <p:sp>
        <p:nvSpPr>
          <p:cNvPr id="5" name="Объект 4">
            <a:hlinkClick r:id="rId3" action="ppaction://hlinksldjump"/>
          </p:cNvPr>
          <p:cNvSpPr txBox="1">
            <a:spLocks/>
          </p:cNvSpPr>
          <p:nvPr/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4953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Ты ошибся. Попробуй ещё раз.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2627784" y="1593589"/>
            <a:ext cx="3888432" cy="3672408"/>
          </a:xfrm>
          <a:prstGeom prst="smileyFace">
            <a:avLst>
              <a:gd name="adj" fmla="val -46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04248" y="5949280"/>
            <a:ext cx="2129440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lvl="0" indent="0" algn="ctr">
              <a:buNone/>
            </a:pPr>
            <a:r>
              <a:rPr lang="ru-RU" sz="36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Назад</a:t>
            </a:r>
            <a:r>
              <a:rPr lang="ru-RU" sz="4000" b="1" dirty="0">
                <a:solidFill>
                  <a:srgbClr val="964305">
                    <a:lumMod val="75000"/>
                  </a:srgbClr>
                </a:solidFill>
                <a:hlinkClick r:id="rId4" action="ppaction://hlinksldjump"/>
              </a:rPr>
              <a:t> 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58253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1613666678_7-p-fon-dlya-prezentatsii-petr-1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ru-RU" dirty="0"/>
              <a:t>              </a:t>
            </a:r>
            <a:r>
              <a:rPr lang="ru-RU" b="1" dirty="0"/>
              <a:t>МОЛОДЕЦ! </a:t>
            </a:r>
          </a:p>
        </p:txBody>
      </p:sp>
      <p:sp>
        <p:nvSpPr>
          <p:cNvPr id="5" name="Объект 4">
            <a:hlinkClick r:id="rId3" action="ppaction://hlinksldjump"/>
          </p:cNvPr>
          <p:cNvSpPr txBox="1">
            <a:spLocks/>
          </p:cNvSpPr>
          <p:nvPr/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5960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352928" cy="108012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ru-RU" sz="4000" dirty="0"/>
              <a:t>Любимым занятием юного Петра  было...</a:t>
            </a:r>
            <a:endParaRPr lang="ru-RU" sz="49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68051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3955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чтение книг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48062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военные игры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486003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рисование</a:t>
            </a: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4860032" y="395877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964305">
                    <a:lumMod val="75000"/>
                  </a:srgbClr>
                </a:solidFill>
              </a:rPr>
              <a:t>конные прогулки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90960" y="5897110"/>
            <a:ext cx="18059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hlinkClick r:id="rId5" action="ppaction://hlinksldjump"/>
              </a:rPr>
              <a:t>Начало</a:t>
            </a:r>
            <a:r>
              <a:rPr lang="ru-RU" sz="4800" b="1" dirty="0">
                <a:solidFill>
                  <a:srgbClr val="00B050"/>
                </a:solidFill>
                <a:hlinkClick r:id="rId5" action="ppaction://hlinksldjump"/>
              </a:rPr>
              <a:t>  </a:t>
            </a:r>
            <a:r>
              <a:rPr lang="ru-RU" sz="4000" b="1" dirty="0">
                <a:solidFill>
                  <a:srgbClr val="00B050"/>
                </a:solidFill>
                <a:hlinkClick r:id="rId5" action="ppaction://hlinksldjump"/>
              </a:rPr>
              <a:t>       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 rot="10800000">
            <a:off x="971600" y="5958543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7" action="ppaction://hlinksldjump"/>
          </p:cNvPr>
          <p:cNvSpPr/>
          <p:nvPr/>
        </p:nvSpPr>
        <p:spPr>
          <a:xfrm>
            <a:off x="2699792" y="5942826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Ты ошибся. Попробуй ещё раз.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36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Назад</a:t>
            </a:r>
            <a:r>
              <a:rPr lang="ru-RU" sz="4000" b="1" dirty="0">
                <a:solidFill>
                  <a:srgbClr val="964305">
                    <a:lumMod val="75000"/>
                  </a:srgbClr>
                </a:solidFill>
                <a:hlinkClick r:id="rId3" action="ppaction://hlinksldjump"/>
              </a:rPr>
              <a:t> </a:t>
            </a:r>
            <a:endParaRPr lang="ru-RU" sz="4800" b="1" dirty="0">
              <a:solidFill>
                <a:srgbClr val="964305">
                  <a:lumMod val="75000"/>
                </a:srgbClr>
              </a:solidFill>
              <a:hlinkClick r:id="rId3" action="ppaction://hlinksldjump"/>
            </a:endParaRPr>
          </a:p>
        </p:txBody>
      </p:sp>
      <p:sp>
        <p:nvSpPr>
          <p:cNvPr id="7" name="Улыбающееся лицо 6"/>
          <p:cNvSpPr/>
          <p:nvPr/>
        </p:nvSpPr>
        <p:spPr>
          <a:xfrm>
            <a:off x="2627784" y="1593589"/>
            <a:ext cx="3888432" cy="3672408"/>
          </a:xfrm>
          <a:prstGeom prst="smileyFace">
            <a:avLst>
              <a:gd name="adj" fmla="val -465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0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ru-RU" dirty="0"/>
              <a:t>               </a:t>
            </a:r>
            <a:r>
              <a:rPr lang="ru-RU" b="1" dirty="0"/>
              <a:t>МОЛОДЕЦ! </a:t>
            </a:r>
          </a:p>
        </p:txBody>
      </p:sp>
      <p:sp>
        <p:nvSpPr>
          <p:cNvPr id="5" name="Объект 4">
            <a:hlinkClick r:id="rId3" action="ppaction://hlinksldjump"/>
          </p:cNvPr>
          <p:cNvSpPr txBox="1">
            <a:spLocks/>
          </p:cNvSpPr>
          <p:nvPr/>
        </p:nvSpPr>
        <p:spPr>
          <a:xfrm>
            <a:off x="6660232" y="5949280"/>
            <a:ext cx="2201448" cy="587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Дальше</a:t>
            </a:r>
          </a:p>
        </p:txBody>
      </p:sp>
    </p:spTree>
    <p:extLst>
      <p:ext uri="{BB962C8B-B14F-4D97-AF65-F5344CB8AC3E}">
        <p14:creationId xmlns:p14="http://schemas.microsoft.com/office/powerpoint/2010/main" val="268999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1613661520_43-p-fon-dlya-prezentatsii-petr-1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352928" cy="1143178"/>
          </a:xfrm>
        </p:spPr>
        <p:txBody>
          <a:bodyPr>
            <a:noAutofit/>
          </a:bodyPr>
          <a:lstStyle/>
          <a:p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       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называлось войско, в котором юный Пётр был барабанщиком? 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effectLst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680519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3955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Игрушечное</a:t>
            </a: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48062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964305">
                    <a:lumMod val="75000"/>
                  </a:srgbClr>
                </a:solidFill>
              </a:rPr>
              <a:t>Весёлое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4860032" y="2458794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964305">
                    <a:lumMod val="75000"/>
                  </a:srgbClr>
                </a:solidFill>
              </a:rPr>
              <a:t>Смешное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4836484" y="3884387"/>
            <a:ext cx="3960440" cy="914400"/>
          </a:xfrm>
          <a:prstGeom prst="roundRect">
            <a:avLst/>
          </a:prstGeom>
          <a:solidFill>
            <a:srgbClr val="E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964305">
                    <a:lumMod val="75000"/>
                  </a:srgbClr>
                </a:solidFill>
              </a:rPr>
              <a:t>Потешное</a:t>
            </a: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6990960" y="5897110"/>
            <a:ext cx="1805964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hlinkClick r:id="rId5" action="ppaction://hlinksldjump"/>
              </a:rPr>
              <a:t>Начало</a:t>
            </a:r>
            <a:r>
              <a:rPr lang="ru-RU" sz="4800" b="1" dirty="0">
                <a:solidFill>
                  <a:srgbClr val="00B050"/>
                </a:solidFill>
                <a:hlinkClick r:id="rId5" action="ppaction://hlinksldjump"/>
              </a:rPr>
              <a:t> </a:t>
            </a:r>
            <a:r>
              <a:rPr lang="ru-RU" sz="4000" b="1" dirty="0">
                <a:solidFill>
                  <a:srgbClr val="00B050"/>
                </a:solidFill>
                <a:hlinkClick r:id="rId5" action="ppaction://hlinksldjump"/>
              </a:rPr>
              <a:t>        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 rot="10800000">
            <a:off x="971599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7" action="ppaction://hlinksldjump"/>
          </p:cNvPr>
          <p:cNvSpPr/>
          <p:nvPr/>
        </p:nvSpPr>
        <p:spPr>
          <a:xfrm>
            <a:off x="2339751" y="5897110"/>
            <a:ext cx="978409" cy="484632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Пётр 1 тест — копия</Template>
  <TotalTime>4</TotalTime>
  <Words>604</Words>
  <Application>Microsoft Office PowerPoint</Application>
  <PresentationFormat>Экран (4:3)</PresentationFormat>
  <Paragraphs>169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Calibri</vt:lpstr>
      <vt:lpstr>Corbel</vt:lpstr>
      <vt:lpstr>Gill Sans MT</vt:lpstr>
      <vt:lpstr>Verdana</vt:lpstr>
      <vt:lpstr>Wingdings 2</vt:lpstr>
      <vt:lpstr>Солнцестояние</vt:lpstr>
      <vt:lpstr>          </vt:lpstr>
      <vt:lpstr>      Данная работа содержит  контрольно-измерительный материал в тестовой форме по теме "Петр Первый" из раздела "Страницы истории России" по курсу «Окружающий мир» для  4 класса (УМК «Школа России») Все задания соответствуют программе общеобразовательных учреждений и требованиям к уровню подготовки обучающихся.    Тест   в игровой форме позволяет выявить степень усвоения учебного материала обучающимися и выявить возможные пробелы в знаниях. Работа предназначена учителям начальных классов, школьникам и их родителям.    Цель:   1.   Актуализация и обобщение знаний обучающихся об исторической   эпохе времён Петра Первого.  2. Воспитание чувства патриотизма и интереса к истории своей Родины.     </vt:lpstr>
      <vt:lpstr>            Сколько лет было Петру, когда его                        провозгласили царём?         </vt:lpstr>
      <vt:lpstr>Ты ошибся. Попробуй ещё раз.</vt:lpstr>
      <vt:lpstr>              МОЛОДЕЦ! </vt:lpstr>
      <vt:lpstr>Любимым занятием юного Петра  было...</vt:lpstr>
      <vt:lpstr>Ты ошибся. Попробуй ещё раз.</vt:lpstr>
      <vt:lpstr>               МОЛОДЕЦ! </vt:lpstr>
      <vt:lpstr>         Как называлось войско, в котором юный Пётр был барабанщиком?                                 </vt:lpstr>
      <vt:lpstr>Ты ошибся. Попробуй ещё раз.</vt:lpstr>
      <vt:lpstr>               МОЛОДЕЦ! </vt:lpstr>
      <vt:lpstr>         Во что переросли детские забавы                                юного Петра?  </vt:lpstr>
      <vt:lpstr>Ты ошибся. Попробуй ещё раз.</vt:lpstr>
      <vt:lpstr>               МОЛОДЕЦ! </vt:lpstr>
      <vt:lpstr>          С какой страной воевала Россия             за выход в Балтийское море?  </vt:lpstr>
      <vt:lpstr>Ты ошибся. Попробуй ещё раз.</vt:lpstr>
      <vt:lpstr>                  МОЛОДЕЦ! </vt:lpstr>
      <vt:lpstr>       В каком году   Пётр Первый  стал    императором, а Россия – империей?              </vt:lpstr>
      <vt:lpstr>Ты ошибся. Попробуй ещё раз.</vt:lpstr>
      <vt:lpstr>                  МОЛОДЕЦ! </vt:lpstr>
      <vt:lpstr>      Под каким ещё именем Пётр Первый             известен в истории России?    </vt:lpstr>
      <vt:lpstr>Ты ошибся. Попробуй ещё раз.</vt:lpstr>
      <vt:lpstr>                МОЛОДЕЦ! </vt:lpstr>
      <vt:lpstr>          Историки утверждают, что  Пётр Первый  знал столько ремёсел, что мог сам…                    </vt:lpstr>
      <vt:lpstr>Ты ошибся. Попробуй ещё раз.</vt:lpstr>
      <vt:lpstr>                МОЛОДЕЦ! </vt:lpstr>
      <vt:lpstr>      Как назывался учебник по этикету,   изданный при Петре Первом?                     </vt:lpstr>
      <vt:lpstr>Ты ошибся. Попробуй ещё раз.</vt:lpstr>
      <vt:lpstr>                 МОЛОДЕЦ! </vt:lpstr>
      <vt:lpstr>            Как назывался  первый музей                           Санкт-Петербурга?                     </vt:lpstr>
      <vt:lpstr>Ты ошибся. Попробуй ещё раз.</vt:lpstr>
      <vt:lpstr>                МОЛОДЕЦ! </vt:lpstr>
      <vt:lpstr>                     Как называют историки                              Петра Первого?                                     </vt:lpstr>
      <vt:lpstr>Ты ошибся. Попробуй ещё раз.</vt:lpstr>
      <vt:lpstr>            М  О  Л  О  Д  Е  Ц!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a3298</dc:creator>
  <cp:lastModifiedBy>3693 3693</cp:lastModifiedBy>
  <cp:revision>1</cp:revision>
  <dcterms:created xsi:type="dcterms:W3CDTF">2025-07-10T08:59:24Z</dcterms:created>
  <dcterms:modified xsi:type="dcterms:W3CDTF">2025-07-10T09:03:38Z</dcterms:modified>
</cp:coreProperties>
</file>