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332" r:id="rId4"/>
    <p:sldId id="333" r:id="rId5"/>
    <p:sldId id="313" r:id="rId6"/>
    <p:sldId id="334" r:id="rId7"/>
    <p:sldId id="335" r:id="rId8"/>
    <p:sldId id="336" r:id="rId9"/>
    <p:sldId id="337" r:id="rId10"/>
    <p:sldId id="338" r:id="rId11"/>
    <p:sldId id="340" r:id="rId12"/>
    <p:sldId id="341" r:id="rId13"/>
    <p:sldId id="342" r:id="rId14"/>
    <p:sldId id="343" r:id="rId15"/>
    <p:sldId id="344" r:id="rId16"/>
    <p:sldId id="345" r:id="rId17"/>
    <p:sldId id="346" r:id="rId18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FCCFF"/>
    <a:srgbClr val="ADD1E7"/>
    <a:srgbClr val="AED2E6"/>
    <a:srgbClr val="70B8DE"/>
    <a:srgbClr val="0070C0"/>
    <a:srgbClr val="4BACC6"/>
    <a:srgbClr val="009900"/>
    <a:srgbClr val="95B3D7"/>
    <a:srgbClr val="F0DB1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FA63F-463D-460B-A123-44A0C4C9C195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6E71A-8270-4A7F-B3D7-8F7C189E71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6491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1412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4630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5811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3284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6677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217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ACD9-18CA-4B19-9BEB-549B262A7D6E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B23A-9700-4DCD-ABCC-0FEE15E44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03644"/>
            <a:ext cx="9144000" cy="3574262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Разложение многочленов на множители </a:t>
            </a:r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Алгебра </a:t>
            </a:r>
            <a:b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7 класс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975"/>
    </mc:Choice>
    <mc:Fallback>
      <p:transition spd="slow" advTm="297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Способ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группировки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7722" y="1421722"/>
            <a:ext cx="5862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аb</a:t>
            </a:r>
            <a:r>
              <a:rPr lang="ru-RU" sz="2800" baseline="30000" dirty="0"/>
              <a:t>2</a:t>
            </a:r>
            <a:r>
              <a:rPr lang="ru-RU" sz="2800" dirty="0"/>
              <a:t> </a:t>
            </a:r>
            <a:r>
              <a:rPr lang="ru-RU" sz="2800" dirty="0" smtClean="0"/>
              <a:t>– 2</a:t>
            </a:r>
            <a:r>
              <a:rPr lang="ru-RU" sz="2800" i="1" dirty="0" smtClean="0"/>
              <a:t>аb</a:t>
            </a:r>
            <a:r>
              <a:rPr lang="ru-RU" sz="2800" dirty="0" smtClean="0"/>
              <a:t> </a:t>
            </a:r>
            <a:r>
              <a:rPr lang="ru-RU" sz="2800" dirty="0"/>
              <a:t>+ З</a:t>
            </a:r>
            <a:r>
              <a:rPr lang="ru-RU" sz="2800" i="1" dirty="0"/>
              <a:t>а</a:t>
            </a:r>
            <a:r>
              <a:rPr lang="ru-RU" sz="2800" dirty="0"/>
              <a:t> + 2</a:t>
            </a:r>
            <a:r>
              <a:rPr lang="ru-RU" sz="2800" i="1" dirty="0"/>
              <a:t>b</a:t>
            </a:r>
            <a:r>
              <a:rPr lang="ru-RU" sz="2800" baseline="30000" dirty="0"/>
              <a:t>2</a:t>
            </a:r>
            <a:r>
              <a:rPr lang="ru-RU" sz="2800" dirty="0"/>
              <a:t> </a:t>
            </a:r>
            <a:r>
              <a:rPr lang="ru-RU" sz="2800" dirty="0" smtClean="0"/>
              <a:t>– 4</a:t>
            </a:r>
            <a:r>
              <a:rPr lang="ru-RU" sz="2800" i="1" dirty="0" smtClean="0"/>
              <a:t>b</a:t>
            </a:r>
            <a:r>
              <a:rPr lang="ru-RU" sz="2800" dirty="0" smtClean="0"/>
              <a:t> +</a:t>
            </a:r>
            <a:r>
              <a:rPr lang="en-US" sz="2800" dirty="0" smtClean="0"/>
              <a:t> 6 =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60411" y="711488"/>
            <a:ext cx="6223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70C0"/>
                </a:solidFill>
              </a:rPr>
              <a:t>Разложить на </a:t>
            </a:r>
            <a:r>
              <a:rPr lang="ru-RU" sz="2400" i="1" dirty="0" smtClean="0">
                <a:solidFill>
                  <a:srgbClr val="0070C0"/>
                </a:solidFill>
              </a:rPr>
              <a:t>множители многочлен: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91345" y="3652099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= </a:t>
            </a:r>
            <a:r>
              <a:rPr lang="ru-RU" sz="2800" dirty="0" smtClean="0"/>
              <a:t>(</a:t>
            </a:r>
            <a:r>
              <a:rPr lang="en-US" sz="2800" i="1" dirty="0"/>
              <a:t>b</a:t>
            </a:r>
            <a:r>
              <a:rPr lang="en-US" sz="2800" baseline="30000" dirty="0"/>
              <a:t>2</a:t>
            </a:r>
            <a:r>
              <a:rPr lang="ru-RU" sz="2800" dirty="0"/>
              <a:t> –</a:t>
            </a:r>
            <a:r>
              <a:rPr lang="en-US" sz="2800" dirty="0"/>
              <a:t> 2</a:t>
            </a:r>
            <a:r>
              <a:rPr lang="en-US" sz="2800" i="1" dirty="0"/>
              <a:t>b</a:t>
            </a:r>
            <a:r>
              <a:rPr lang="en-US" sz="2800" dirty="0"/>
              <a:t> + 3</a:t>
            </a:r>
            <a:r>
              <a:rPr lang="ru-RU" sz="2800" dirty="0"/>
              <a:t>) (</a:t>
            </a:r>
            <a:r>
              <a:rPr lang="ru-RU" sz="2800" i="1" dirty="0" smtClean="0"/>
              <a:t>а</a:t>
            </a:r>
            <a:r>
              <a:rPr lang="en-US" sz="2800" i="1" dirty="0" smtClean="0"/>
              <a:t> </a:t>
            </a:r>
            <a:r>
              <a:rPr lang="ru-RU" sz="2800" dirty="0" smtClean="0"/>
              <a:t>+ </a:t>
            </a:r>
            <a:r>
              <a:rPr lang="en-US" sz="2800" dirty="0" smtClean="0"/>
              <a:t>2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17676" y="2926562"/>
            <a:ext cx="2100406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160467" y="2938060"/>
            <a:ext cx="2109456" cy="487194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647722" y="2149187"/>
            <a:ext cx="65629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= </a:t>
            </a:r>
            <a:r>
              <a:rPr lang="en-US" sz="2800" dirty="0" smtClean="0"/>
              <a:t>(</a:t>
            </a:r>
            <a:r>
              <a:rPr lang="ru-RU" sz="2800" i="1" dirty="0" smtClean="0"/>
              <a:t>аb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 2</a:t>
            </a:r>
            <a:r>
              <a:rPr lang="ru-RU" sz="2800" i="1" dirty="0"/>
              <a:t>аb</a:t>
            </a:r>
            <a:r>
              <a:rPr lang="ru-RU" sz="2800" dirty="0"/>
              <a:t> + </a:t>
            </a:r>
            <a:r>
              <a:rPr lang="ru-RU" sz="2800" dirty="0" smtClean="0"/>
              <a:t>З</a:t>
            </a:r>
            <a:r>
              <a:rPr lang="ru-RU" sz="2800" i="1" dirty="0" smtClean="0"/>
              <a:t>а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  <a:r>
              <a:rPr lang="ru-RU" sz="2800" dirty="0"/>
              <a:t>+ </a:t>
            </a:r>
            <a:r>
              <a:rPr lang="en-US" sz="2800" dirty="0" smtClean="0"/>
              <a:t>(</a:t>
            </a:r>
            <a:r>
              <a:rPr lang="ru-RU" sz="2800" dirty="0" smtClean="0"/>
              <a:t>2</a:t>
            </a:r>
            <a:r>
              <a:rPr lang="ru-RU" sz="2800" i="1" dirty="0" smtClean="0"/>
              <a:t>b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 4</a:t>
            </a:r>
            <a:r>
              <a:rPr lang="ru-RU" sz="2800" i="1" dirty="0"/>
              <a:t>b</a:t>
            </a:r>
            <a:r>
              <a:rPr lang="ru-RU" sz="2800" dirty="0"/>
              <a:t> +</a:t>
            </a:r>
            <a:r>
              <a:rPr lang="en-US" sz="2800" dirty="0"/>
              <a:t> </a:t>
            </a:r>
            <a:r>
              <a:rPr lang="en-US" sz="2800" dirty="0" smtClean="0"/>
              <a:t>6) </a:t>
            </a:r>
            <a:r>
              <a:rPr lang="en-US" sz="2800" dirty="0"/>
              <a:t>=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91345" y="2897109"/>
            <a:ext cx="66192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 </a:t>
            </a:r>
            <a:r>
              <a:rPr lang="ru-RU" sz="2800" i="1" dirty="0" smtClean="0"/>
              <a:t>а </a:t>
            </a:r>
            <a:r>
              <a:rPr lang="ru-RU" sz="2800" dirty="0" smtClean="0"/>
              <a:t>(</a:t>
            </a:r>
            <a:r>
              <a:rPr lang="en-US" sz="2800" i="1" dirty="0" smtClean="0"/>
              <a:t>b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en-US" sz="2800" dirty="0" smtClean="0"/>
              <a:t> 2</a:t>
            </a:r>
            <a:r>
              <a:rPr lang="en-US" sz="2800" i="1" dirty="0" smtClean="0"/>
              <a:t>b</a:t>
            </a:r>
            <a:r>
              <a:rPr lang="en-US" sz="2800" dirty="0" smtClean="0"/>
              <a:t> + 3</a:t>
            </a:r>
            <a:r>
              <a:rPr lang="ru-RU" sz="2800" dirty="0" smtClean="0"/>
              <a:t>) </a:t>
            </a:r>
            <a:r>
              <a:rPr lang="ru-RU" sz="2800" dirty="0"/>
              <a:t>+ </a:t>
            </a:r>
            <a:r>
              <a:rPr lang="en-US" sz="2800" dirty="0" smtClean="0"/>
              <a:t>2</a:t>
            </a:r>
            <a:r>
              <a:rPr lang="en-US" sz="2800" i="1" dirty="0" smtClean="0"/>
              <a:t> </a:t>
            </a:r>
            <a:r>
              <a:rPr lang="ru-RU" sz="2800" dirty="0" smtClean="0"/>
              <a:t>(</a:t>
            </a:r>
            <a:r>
              <a:rPr lang="en-US" sz="2800" i="1" dirty="0" smtClean="0"/>
              <a:t>b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2</a:t>
            </a:r>
            <a:r>
              <a:rPr lang="en-US" sz="2800" i="1" dirty="0" smtClean="0"/>
              <a:t>b</a:t>
            </a:r>
            <a:r>
              <a:rPr lang="ru-RU" sz="2800" dirty="0" smtClean="0"/>
              <a:t> </a:t>
            </a:r>
            <a:r>
              <a:rPr lang="ru-RU" sz="2800" dirty="0"/>
              <a:t>+ </a:t>
            </a:r>
            <a:r>
              <a:rPr lang="ru-RU" sz="2800" dirty="0" smtClean="0"/>
              <a:t>3) =</a:t>
            </a:r>
            <a:endParaRPr lang="ru-RU" sz="28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96146" y="3688125"/>
            <a:ext cx="2096012" cy="487194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8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  <p:bldP spid="19" grpId="0" animBg="1"/>
      <p:bldP spid="24" grpId="0"/>
      <p:bldP spid="17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Способ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группировки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599" y="1416657"/>
            <a:ext cx="2697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ru-RU" sz="2800" dirty="0"/>
              <a:t>7</a:t>
            </a:r>
            <a:r>
              <a:rPr lang="ru-RU" sz="2800" i="1" dirty="0"/>
              <a:t>x</a:t>
            </a:r>
            <a:r>
              <a:rPr lang="ru-RU" sz="2800" dirty="0"/>
              <a:t> + 12 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60411" y="711488"/>
            <a:ext cx="6223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70C0"/>
                </a:solidFill>
              </a:rPr>
              <a:t>Разложить на </a:t>
            </a:r>
            <a:r>
              <a:rPr lang="ru-RU" sz="2400" i="1" dirty="0" smtClean="0">
                <a:solidFill>
                  <a:srgbClr val="0070C0"/>
                </a:solidFill>
              </a:rPr>
              <a:t>множители многочлен: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9599" y="2905780"/>
            <a:ext cx="2611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= </a:t>
            </a:r>
            <a:r>
              <a:rPr lang="ru-RU" sz="2800" dirty="0"/>
              <a:t>(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3)(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4)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9599" y="2159415"/>
            <a:ext cx="65629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= </a:t>
            </a:r>
            <a:r>
              <a:rPr lang="ru-RU" sz="2800" dirty="0"/>
              <a:t>(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i="1" dirty="0" err="1" smtClean="0"/>
              <a:t>х</a:t>
            </a:r>
            <a:r>
              <a:rPr lang="ru-RU" sz="2800" dirty="0"/>
              <a:t>) + </a:t>
            </a:r>
            <a:r>
              <a:rPr lang="ru-RU" sz="2800" dirty="0" smtClean="0"/>
              <a:t>(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ru-RU" sz="2800" dirty="0"/>
              <a:t>4</a:t>
            </a:r>
            <a:r>
              <a:rPr lang="ru-RU" sz="2800" i="1" dirty="0"/>
              <a:t>x</a:t>
            </a:r>
            <a:r>
              <a:rPr lang="ru-RU" sz="2800" dirty="0"/>
              <a:t> + 12) = 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983547" y="2159415"/>
            <a:ext cx="4178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3) – 4</a:t>
            </a:r>
            <a:r>
              <a:rPr lang="en-US" sz="2800" dirty="0" smtClean="0"/>
              <a:t> </a:t>
            </a:r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ru-RU" sz="2800" dirty="0" smtClean="0"/>
              <a:t> – 3) =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72963" y="1419505"/>
            <a:ext cx="3717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i="1" dirty="0" err="1" smtClean="0"/>
              <a:t>x</a:t>
            </a:r>
            <a:r>
              <a:rPr lang="ru-RU" sz="2800" dirty="0" smtClean="0"/>
              <a:t> – 4</a:t>
            </a:r>
            <a:r>
              <a:rPr lang="ru-RU" sz="2800" i="1" dirty="0" smtClean="0"/>
              <a:t>x</a:t>
            </a:r>
            <a:r>
              <a:rPr lang="ru-RU" sz="2800" dirty="0" smtClean="0"/>
              <a:t> </a:t>
            </a:r>
            <a:r>
              <a:rPr lang="ru-RU" sz="2800" dirty="0"/>
              <a:t>+ 12 </a:t>
            </a:r>
            <a:r>
              <a:rPr lang="ru-RU" sz="2800" dirty="0" smtClean="0"/>
              <a:t>=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401901" y="2682635"/>
            <a:ext cx="97905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179901" y="2672870"/>
            <a:ext cx="97905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56191" y="3429000"/>
            <a:ext cx="97905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263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/>
      <p:bldP spid="1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Способ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группировки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7052" y="1438690"/>
            <a:ext cx="3029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/>
              <a:t>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ru-RU" sz="2800" dirty="0"/>
              <a:t>7</a:t>
            </a:r>
            <a:r>
              <a:rPr lang="ru-RU" sz="2800" i="1" dirty="0"/>
              <a:t>x</a:t>
            </a:r>
            <a:r>
              <a:rPr lang="ru-RU" sz="2800" dirty="0"/>
              <a:t> + 12 </a:t>
            </a:r>
            <a:r>
              <a:rPr lang="en-US" sz="2800" dirty="0" smtClean="0"/>
              <a:t>= 0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936776" y="717288"/>
            <a:ext cx="3270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70C0"/>
                </a:solidFill>
              </a:rPr>
              <a:t>Решить уравнение</a:t>
            </a:r>
            <a:r>
              <a:rPr lang="ru-RU" sz="2400" i="1" dirty="0" smtClean="0">
                <a:solidFill>
                  <a:srgbClr val="0070C0"/>
                </a:solidFill>
              </a:rPr>
              <a:t>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03488" y="1923825"/>
            <a:ext cx="2937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3)(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4)</a:t>
            </a:r>
            <a:r>
              <a:rPr lang="en-US" sz="2800" dirty="0" smtClean="0"/>
              <a:t> = 0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61241" y="2427066"/>
            <a:ext cx="168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3</a:t>
            </a:r>
            <a:r>
              <a:rPr lang="en-US" sz="2800" dirty="0" smtClean="0"/>
              <a:t> = 0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629381" y="2427066"/>
            <a:ext cx="18650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4</a:t>
            </a:r>
            <a:r>
              <a:rPr lang="en-US" sz="2800" dirty="0" smtClean="0"/>
              <a:t> = 0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46241" y="2427066"/>
            <a:ext cx="851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или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861241" y="2919381"/>
            <a:ext cx="1047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= </a:t>
            </a:r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629381" y="2919381"/>
            <a:ext cx="1047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= 4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384782" y="3637094"/>
            <a:ext cx="4586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i="1" dirty="0" smtClean="0"/>
              <a:t>Ответ: </a:t>
            </a:r>
            <a:r>
              <a:rPr lang="en-US" sz="2800" i="1" dirty="0" smtClean="0"/>
              <a:t> </a:t>
            </a:r>
            <a:r>
              <a:rPr lang="en-US" sz="2800" dirty="0" smtClean="0"/>
              <a:t>3</a:t>
            </a:r>
            <a:r>
              <a:rPr lang="ru-RU" sz="2800" dirty="0" smtClean="0"/>
              <a:t>; </a:t>
            </a:r>
            <a:r>
              <a:rPr lang="en-US" sz="2800" dirty="0" smtClean="0"/>
              <a:t>4</a:t>
            </a:r>
            <a:r>
              <a:rPr lang="ru-RU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10917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  <p:bldP spid="14" grpId="0"/>
      <p:bldP spid="19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Способ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группировки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9907" y="1442280"/>
            <a:ext cx="42641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/>
              <a:t>x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2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/>
              <a:t> </a:t>
            </a:r>
            <a:r>
              <a:rPr lang="en-US" sz="2800" dirty="0" smtClean="0"/>
              <a:t>+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i="1" dirty="0" err="1" smtClean="0"/>
              <a:t>x</a:t>
            </a:r>
            <a:r>
              <a:rPr lang="ru-RU" sz="2800" dirty="0" smtClean="0"/>
              <a:t> </a:t>
            </a:r>
            <a:r>
              <a:rPr lang="en-US" sz="2800" dirty="0" smtClean="0"/>
              <a:t>– 6</a:t>
            </a:r>
            <a:r>
              <a:rPr lang="ru-RU" sz="2800" dirty="0" smtClean="0"/>
              <a:t> </a:t>
            </a:r>
            <a:r>
              <a:rPr lang="ru-RU" sz="2800" dirty="0"/>
              <a:t>= </a:t>
            </a:r>
            <a:r>
              <a:rPr lang="ru-RU" sz="2800" dirty="0" smtClean="0"/>
              <a:t>0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936776" y="717288"/>
            <a:ext cx="3270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70C0"/>
                </a:solidFill>
              </a:rPr>
              <a:t>Решить уравнение</a:t>
            </a:r>
            <a:r>
              <a:rPr lang="ru-RU" sz="2400" i="1" dirty="0" smtClean="0">
                <a:solidFill>
                  <a:srgbClr val="0070C0"/>
                </a:solidFill>
              </a:rPr>
              <a:t>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92077" y="3162075"/>
            <a:ext cx="3159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2</a:t>
            </a:r>
            <a:r>
              <a:rPr lang="ru-RU" sz="2800" dirty="0" smtClean="0"/>
              <a:t>)(</a:t>
            </a:r>
            <a:r>
              <a:rPr lang="ru-RU" sz="2800" i="1" dirty="0" smtClean="0"/>
              <a:t>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+ 3</a:t>
            </a:r>
            <a:r>
              <a:rPr lang="ru-RU" sz="2800" dirty="0" smtClean="0"/>
              <a:t>)</a:t>
            </a:r>
            <a:r>
              <a:rPr lang="en-US" sz="2800" dirty="0" smtClean="0"/>
              <a:t> = 0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61241" y="3658344"/>
            <a:ext cx="168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2 = 0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629381" y="3658344"/>
            <a:ext cx="18650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+ 3 </a:t>
            </a:r>
            <a:r>
              <a:rPr lang="en-US" sz="2800" dirty="0" smtClean="0"/>
              <a:t>= 0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46241" y="3649291"/>
            <a:ext cx="851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или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861241" y="4150659"/>
            <a:ext cx="1047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x</a:t>
            </a:r>
            <a:r>
              <a:rPr lang="en-US" sz="2800" dirty="0" smtClean="0"/>
              <a:t> = 2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629381" y="4150659"/>
            <a:ext cx="2694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нет решений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278505" y="4877425"/>
            <a:ext cx="4586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i="1" dirty="0" smtClean="0"/>
              <a:t>Ответ: </a:t>
            </a:r>
            <a:r>
              <a:rPr lang="en-US" sz="2800" i="1" dirty="0" smtClean="0"/>
              <a:t> </a:t>
            </a:r>
            <a:r>
              <a:rPr lang="ru-RU" sz="2800" dirty="0" smtClean="0"/>
              <a:t>2.</a:t>
            </a:r>
            <a:endParaRPr lang="en-US" sz="2800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153508" y="1927415"/>
            <a:ext cx="3349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x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2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+ </a:t>
            </a:r>
            <a:r>
              <a:rPr lang="ru-RU" sz="2800" dirty="0" err="1" smtClean="0"/>
              <a:t>З</a:t>
            </a:r>
            <a:r>
              <a:rPr lang="ru-RU" sz="2800" i="1" dirty="0" err="1" smtClean="0"/>
              <a:t>x</a:t>
            </a:r>
            <a:r>
              <a:rPr lang="ru-RU" sz="2800" dirty="0" smtClean="0"/>
              <a:t> – 6 =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64294" y="1927415"/>
            <a:ext cx="3866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r>
              <a:rPr lang="ru-RU" sz="2800" i="1" dirty="0"/>
              <a:t>x</a:t>
            </a:r>
            <a:r>
              <a:rPr lang="ru-RU" sz="2800" baseline="30000" dirty="0"/>
              <a:t>3</a:t>
            </a:r>
            <a:r>
              <a:rPr lang="ru-RU" sz="2800" dirty="0"/>
              <a:t> </a:t>
            </a:r>
            <a:r>
              <a:rPr lang="ru-RU" sz="2800" dirty="0" smtClean="0"/>
              <a:t>– 2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/>
              <a:t>) + </a:t>
            </a:r>
            <a:r>
              <a:rPr lang="ru-RU" sz="2800" dirty="0" smtClean="0"/>
              <a:t>(</a:t>
            </a:r>
            <a:r>
              <a:rPr lang="ru-RU" sz="2800" dirty="0" err="1" smtClean="0"/>
              <a:t>З</a:t>
            </a:r>
            <a:r>
              <a:rPr lang="ru-RU" sz="2800" i="1" dirty="0" err="1" smtClean="0"/>
              <a:t>x</a:t>
            </a:r>
            <a:r>
              <a:rPr lang="ru-RU" sz="2800" dirty="0" smtClean="0"/>
              <a:t> – 6) </a:t>
            </a:r>
            <a:r>
              <a:rPr lang="ru-RU" sz="2800" dirty="0"/>
              <a:t>= </a:t>
            </a:r>
            <a:endParaRPr lang="en-US" sz="28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1149789" y="2429165"/>
            <a:ext cx="39473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= 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ru-RU" sz="2800" dirty="0" smtClean="0"/>
              <a:t> – 2) + 3(</a:t>
            </a:r>
            <a:r>
              <a:rPr lang="ru-RU" sz="2800" i="1" dirty="0" smtClean="0"/>
              <a:t>х</a:t>
            </a:r>
            <a:r>
              <a:rPr lang="ru-RU" sz="2800" dirty="0" smtClean="0"/>
              <a:t> – 2) =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830141" y="2427396"/>
            <a:ext cx="2797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(</a:t>
            </a:r>
            <a:r>
              <a:rPr lang="ru-RU" sz="2800" i="1" dirty="0"/>
              <a:t>х</a:t>
            </a:r>
            <a:r>
              <a:rPr lang="ru-RU" sz="2800" dirty="0"/>
              <a:t> </a:t>
            </a:r>
            <a:r>
              <a:rPr lang="ru-RU" sz="2800" dirty="0" smtClean="0"/>
              <a:t>– 2)(</a:t>
            </a:r>
            <a:r>
              <a:rPr lang="ru-RU" sz="2800" i="1" dirty="0"/>
              <a:t>x</a:t>
            </a:r>
            <a:r>
              <a:rPr lang="ru-RU" sz="2800" baseline="30000" dirty="0"/>
              <a:t>2</a:t>
            </a:r>
            <a:r>
              <a:rPr lang="ru-RU" sz="2800" dirty="0"/>
              <a:t> + 3)</a:t>
            </a:r>
          </a:p>
        </p:txBody>
      </p:sp>
    </p:spTree>
    <p:extLst>
      <p:ext uri="{BB962C8B-B14F-4D97-AF65-F5344CB8AC3E}">
        <p14:creationId xmlns="" xmlns:p14="http://schemas.microsoft.com/office/powerpoint/2010/main" val="205266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  <p:bldP spid="14" grpId="0"/>
      <p:bldP spid="19" grpId="0"/>
      <p:bldP spid="21" grpId="0"/>
      <p:bldP spid="22" grpId="0"/>
      <p:bldP spid="12" grpId="0"/>
      <p:bldP spid="17" grpId="0"/>
      <p:bldP spid="18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860080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Разложение многочлена на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множители с помощью </a:t>
            </a: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формул сокращённого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умножения</a:t>
            </a:r>
            <a:endParaRPr lang="ru-RU" sz="28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27123" y="968463"/>
            <a:ext cx="5889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</a:rPr>
              <a:t>Формулы сокращенного умножения: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4566" y="1574147"/>
            <a:ext cx="8274867" cy="4535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+ 2ab +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=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(a </a:t>
            </a:r>
            <a:r>
              <a:rPr lang="ru-RU" altLang="ru-RU" sz="2600" i="1" dirty="0">
                <a:solidFill>
                  <a:srgbClr val="C00000"/>
                </a:solidFill>
              </a:rPr>
              <a:t>+</a:t>
            </a:r>
            <a:r>
              <a:rPr lang="en-US" altLang="ru-RU" sz="2600" i="1" dirty="0">
                <a:solidFill>
                  <a:srgbClr val="C00000"/>
                </a:solidFill>
              </a:rPr>
              <a:t> b)</a:t>
            </a:r>
            <a:r>
              <a:rPr lang="en-US" altLang="ru-RU" sz="2600" i="1" baseline="30000" dirty="0">
                <a:solidFill>
                  <a:srgbClr val="C00000"/>
                </a:solidFill>
              </a:rPr>
              <a:t>2</a:t>
            </a:r>
            <a:r>
              <a:rPr lang="en-US" altLang="ru-RU" sz="2600" i="1" dirty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квадрат суммы</a:t>
            </a:r>
            <a:endParaRPr lang="en-US" altLang="ru-RU" sz="2600" i="1" dirty="0" smtClean="0">
              <a:solidFill>
                <a:srgbClr val="000066"/>
              </a:solidFill>
            </a:endParaRPr>
          </a:p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– 2ab +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(</a:t>
            </a:r>
            <a:r>
              <a:rPr lang="en-US" altLang="ru-RU" sz="2600" i="1" dirty="0">
                <a:solidFill>
                  <a:srgbClr val="C00000"/>
                </a:solidFill>
              </a:rPr>
              <a:t>a – b)</a:t>
            </a:r>
            <a:r>
              <a:rPr lang="en-US" altLang="ru-RU" sz="2600" i="1" baseline="30000" dirty="0">
                <a:solidFill>
                  <a:srgbClr val="C00000"/>
                </a:solidFill>
              </a:rPr>
              <a:t>2</a:t>
            </a:r>
            <a:r>
              <a:rPr lang="en-US" altLang="ru-RU" sz="2600" i="1" dirty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квадрат разности</a:t>
            </a:r>
            <a:endParaRPr lang="en-US" altLang="ru-RU" sz="2600" i="1" dirty="0" smtClean="0">
              <a:solidFill>
                <a:srgbClr val="000066"/>
              </a:solidFill>
            </a:endParaRPr>
          </a:p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= (a – b)(a + b)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разность квадратов</a:t>
            </a:r>
            <a:endParaRPr lang="en-US" altLang="ru-RU" sz="2600" i="1" dirty="0" smtClean="0">
              <a:solidFill>
                <a:srgbClr val="000066"/>
              </a:solidFill>
            </a:endParaRPr>
          </a:p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= (a – b)(a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 </a:t>
            </a:r>
            <a:r>
              <a:rPr lang="en-US" altLang="ru-RU" sz="2600" i="1" dirty="0">
                <a:solidFill>
                  <a:srgbClr val="C00000"/>
                </a:solidFill>
              </a:rPr>
              <a:t>+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ab +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)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разность кубов</a:t>
            </a:r>
            <a:endParaRPr lang="en-US" altLang="ru-RU" sz="2600" i="1" dirty="0">
              <a:solidFill>
                <a:srgbClr val="000066"/>
              </a:solidFill>
            </a:endParaRPr>
          </a:p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>
                <a:solidFill>
                  <a:srgbClr val="C00000"/>
                </a:solidFill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+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</a:rPr>
              <a:t>b</a:t>
            </a:r>
            <a:r>
              <a:rPr lang="en-US" altLang="ru-RU" sz="2600" i="1" baseline="30000" dirty="0">
                <a:solidFill>
                  <a:srgbClr val="C00000"/>
                </a:solidFill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</a:rPr>
              <a:t> = (a 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+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</a:rPr>
              <a:t>b)(a</a:t>
            </a:r>
            <a:r>
              <a:rPr lang="en-US" altLang="ru-RU" sz="2600" i="1" baseline="30000" dirty="0">
                <a:solidFill>
                  <a:srgbClr val="C00000"/>
                </a:solidFill>
              </a:rPr>
              <a:t>2 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–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ab +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)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сумма кубов</a:t>
            </a:r>
            <a:endParaRPr lang="en-US" altLang="ru-RU" sz="2600" i="1" dirty="0">
              <a:solidFill>
                <a:srgbClr val="000066"/>
              </a:solidFill>
            </a:endParaRPr>
          </a:p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+ 3a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 + 3ab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+ 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=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(</a:t>
            </a:r>
            <a:r>
              <a:rPr lang="en-US" altLang="ru-RU" sz="2600" i="1" dirty="0">
                <a:solidFill>
                  <a:srgbClr val="C00000"/>
                </a:solidFill>
              </a:rPr>
              <a:t>a + b)</a:t>
            </a:r>
            <a:r>
              <a:rPr lang="en-US" altLang="ru-RU" sz="2600" i="1" baseline="30000" dirty="0">
                <a:solidFill>
                  <a:srgbClr val="C00000"/>
                </a:solidFill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куб суммы</a:t>
            </a:r>
            <a:endParaRPr lang="en-US" altLang="ru-RU" sz="2600" i="1" dirty="0" smtClean="0">
              <a:solidFill>
                <a:srgbClr val="000066"/>
              </a:solidFill>
            </a:endParaRPr>
          </a:p>
          <a:p>
            <a:pPr marL="627063" indent="-627063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– 3a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 + 3ab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</a:t>
            </a:r>
            <a:r>
              <a:rPr lang="ru-RU" altLang="ru-RU" sz="2600" i="1" dirty="0" smtClean="0">
                <a:solidFill>
                  <a:srgbClr val="C00000"/>
                </a:solidFill>
              </a:rPr>
              <a:t> = </a:t>
            </a:r>
            <a:r>
              <a:rPr lang="en-US" altLang="ru-RU" sz="2600" i="1" dirty="0">
                <a:solidFill>
                  <a:srgbClr val="C00000"/>
                </a:solidFill>
              </a:rPr>
              <a:t>(a – </a:t>
            </a:r>
            <a:r>
              <a:rPr lang="en-US" altLang="ru-RU" sz="2600" i="1" dirty="0" smtClean="0">
                <a:solidFill>
                  <a:srgbClr val="C00000"/>
                </a:solidFill>
              </a:rPr>
              <a:t>b)</a:t>
            </a:r>
            <a:r>
              <a:rPr lang="en-US" altLang="ru-RU" sz="2600" i="1" baseline="30000" dirty="0" smtClean="0">
                <a:solidFill>
                  <a:srgbClr val="C00000"/>
                </a:solidFill>
              </a:rPr>
              <a:t>3</a:t>
            </a:r>
            <a:r>
              <a:rPr lang="ru-RU" altLang="ru-RU" sz="2600" i="1" dirty="0">
                <a:solidFill>
                  <a:srgbClr val="C00000"/>
                </a:solidFill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</a:rPr>
              <a:t>– куб разности</a:t>
            </a:r>
            <a:endParaRPr lang="en-US" altLang="ru-RU" sz="2600" i="1" baseline="300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86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860080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Разложение многочлена на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множители с помощью </a:t>
            </a: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формул сокращённого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умножения</a:t>
            </a:r>
            <a:endParaRPr lang="ru-RU" sz="28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46830" y="1927992"/>
            <a:ext cx="2657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36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/>
              <a:t> </a:t>
            </a:r>
            <a:r>
              <a:rPr lang="en-US" sz="2800" dirty="0" smtClean="0"/>
              <a:t>– 6</a:t>
            </a:r>
            <a:r>
              <a:rPr lang="ru-RU" sz="2800" dirty="0" smtClean="0"/>
              <a:t>4 =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13208" y="950356"/>
            <a:ext cx="4517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</a:rPr>
              <a:t>Разложить на множители: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9005" y="3178223"/>
            <a:ext cx="4771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 ((3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2</a:t>
            </a:r>
            <a:r>
              <a:rPr lang="ru-RU" sz="2800" dirty="0" smtClean="0"/>
              <a:t>) – 7)((3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 2) + 7)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96631" y="1926309"/>
            <a:ext cx="3349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(6</a:t>
            </a:r>
            <a:r>
              <a:rPr lang="ru-RU" sz="2800" i="1" dirty="0" smtClean="0"/>
              <a:t>x</a:t>
            </a:r>
            <a:r>
              <a:rPr lang="ru-RU" sz="800" i="1" dirty="0" smtClean="0"/>
              <a:t> 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8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=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275622" y="1926309"/>
            <a:ext cx="2836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(6</a:t>
            </a:r>
            <a:r>
              <a:rPr lang="ru-RU" sz="2800" i="1" dirty="0" smtClean="0"/>
              <a:t>х – </a:t>
            </a:r>
            <a:r>
              <a:rPr lang="ru-RU" sz="2800" dirty="0" smtClean="0"/>
              <a:t>8)(6</a:t>
            </a:r>
            <a:r>
              <a:rPr lang="ru-RU" sz="2800" i="1" dirty="0" smtClean="0"/>
              <a:t>x</a:t>
            </a:r>
            <a:r>
              <a:rPr lang="ru-RU" sz="2800" dirty="0" smtClean="0"/>
              <a:t> + 8) </a:t>
            </a:r>
            <a:endParaRPr lang="en-US" sz="28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1910276" y="2665380"/>
            <a:ext cx="39473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(3</a:t>
            </a:r>
            <a:r>
              <a:rPr lang="ru-RU" sz="2800" i="1" dirty="0" smtClean="0"/>
              <a:t>x</a:t>
            </a:r>
            <a:r>
              <a:rPr lang="ru-RU" sz="2800" dirty="0" smtClean="0"/>
              <a:t> – 2)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– 49 =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21955" y="2670788"/>
            <a:ext cx="2787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(3</a:t>
            </a:r>
            <a:r>
              <a:rPr lang="ru-RU" sz="2800" i="1" dirty="0" smtClean="0"/>
              <a:t>х</a:t>
            </a:r>
            <a:r>
              <a:rPr lang="ru-RU" sz="2800" dirty="0" smtClean="0"/>
              <a:t> – 2)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– 7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270282" y="3186116"/>
            <a:ext cx="3303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 (3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9)(3</a:t>
            </a:r>
            <a:r>
              <a:rPr lang="ru-RU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+ 5)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539084" y="3917792"/>
            <a:ext cx="30419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81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8</a:t>
            </a:r>
            <a:r>
              <a:rPr lang="ru-RU" sz="2800" dirty="0"/>
              <a:t> </a:t>
            </a:r>
            <a:r>
              <a:rPr lang="en-US" sz="2800" dirty="0" smtClean="0"/>
              <a:t>– </a:t>
            </a:r>
            <a:r>
              <a:rPr lang="ru-RU" sz="2800" dirty="0" smtClean="0"/>
              <a:t>625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4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150764" y="3907415"/>
            <a:ext cx="3349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(9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800" i="1" dirty="0" smtClean="0"/>
              <a:t> 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(25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9049" y="4509752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=(9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2800" i="1" dirty="0" smtClean="0"/>
              <a:t> – </a:t>
            </a:r>
            <a:r>
              <a:rPr lang="ru-RU" sz="2800" dirty="0" smtClean="0"/>
              <a:t>25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/>
              <a:t>)(</a:t>
            </a:r>
            <a:r>
              <a:rPr lang="ru-RU" sz="2800" dirty="0" smtClean="0"/>
              <a:t>9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2800" i="1" dirty="0" smtClean="0"/>
              <a:t> + </a:t>
            </a:r>
            <a:r>
              <a:rPr lang="ru-RU" sz="2800" dirty="0" smtClean="0"/>
              <a:t>25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)=</a:t>
            </a:r>
            <a:endParaRPr lang="en-US" sz="28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80267" y="1276905"/>
            <a:ext cx="81834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</a:pPr>
            <a:r>
              <a:rPr lang="en-US" altLang="ru-RU" sz="2800" i="1" dirty="0">
                <a:solidFill>
                  <a:srgbClr val="C00000"/>
                </a:solidFill>
              </a:rPr>
              <a:t>a</a:t>
            </a:r>
            <a:r>
              <a:rPr lang="en-US" altLang="ru-RU" sz="2800" baseline="30000" dirty="0">
                <a:solidFill>
                  <a:srgbClr val="C00000"/>
                </a:solidFill>
              </a:rPr>
              <a:t>2</a:t>
            </a:r>
            <a:r>
              <a:rPr lang="en-US" altLang="ru-RU" sz="2800" i="1" dirty="0">
                <a:solidFill>
                  <a:srgbClr val="C00000"/>
                </a:solidFill>
              </a:rPr>
              <a:t> – b</a:t>
            </a:r>
            <a:r>
              <a:rPr lang="en-US" altLang="ru-RU" sz="2800" baseline="30000" dirty="0">
                <a:solidFill>
                  <a:srgbClr val="C00000"/>
                </a:solidFill>
              </a:rPr>
              <a:t>2</a:t>
            </a:r>
            <a:r>
              <a:rPr lang="en-US" altLang="ru-RU" sz="2800" i="1" dirty="0">
                <a:solidFill>
                  <a:srgbClr val="C00000"/>
                </a:solidFill>
              </a:rPr>
              <a:t> = </a:t>
            </a:r>
            <a:r>
              <a:rPr lang="en-US" altLang="ru-RU" sz="2800" dirty="0">
                <a:solidFill>
                  <a:srgbClr val="C00000"/>
                </a:solidFill>
              </a:rPr>
              <a:t>(</a:t>
            </a:r>
            <a:r>
              <a:rPr lang="en-US" altLang="ru-RU" sz="2800" i="1" dirty="0">
                <a:solidFill>
                  <a:srgbClr val="C00000"/>
                </a:solidFill>
              </a:rPr>
              <a:t>a – b</a:t>
            </a:r>
            <a:r>
              <a:rPr lang="en-US" altLang="ru-RU" sz="2800" dirty="0">
                <a:solidFill>
                  <a:srgbClr val="C00000"/>
                </a:solidFill>
              </a:rPr>
              <a:t>)(</a:t>
            </a:r>
            <a:r>
              <a:rPr lang="en-US" altLang="ru-RU" sz="2800" i="1" dirty="0">
                <a:solidFill>
                  <a:srgbClr val="C00000"/>
                </a:solidFill>
              </a:rPr>
              <a:t>a + b</a:t>
            </a:r>
            <a:r>
              <a:rPr lang="en-US" altLang="ru-RU" sz="2800" dirty="0" smtClean="0">
                <a:solidFill>
                  <a:srgbClr val="C00000"/>
                </a:solidFill>
              </a:rPr>
              <a:t>)</a:t>
            </a:r>
            <a:endParaRPr lang="en-US" altLang="ru-RU" sz="2800" i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79990" y="5122466"/>
            <a:ext cx="60839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= </a:t>
            </a:r>
            <a:r>
              <a:rPr lang="ru-RU" sz="2800" dirty="0" smtClean="0"/>
              <a:t>(3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smtClean="0"/>
              <a:t>5</a:t>
            </a:r>
            <a:r>
              <a:rPr lang="ru-RU" sz="2800" i="1" dirty="0" smtClean="0"/>
              <a:t>с</a:t>
            </a:r>
            <a:r>
              <a:rPr lang="ru-RU" sz="2800" dirty="0" smtClean="0"/>
              <a:t>)(3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+ 5</a:t>
            </a:r>
            <a:r>
              <a:rPr lang="ru-RU" sz="2800" i="1" dirty="0" smtClean="0"/>
              <a:t>с</a:t>
            </a:r>
            <a:r>
              <a:rPr lang="ru-RU" sz="2800" dirty="0" smtClean="0"/>
              <a:t>)(9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2800" i="1" dirty="0" smtClean="0"/>
              <a:t> + </a:t>
            </a:r>
            <a:r>
              <a:rPr lang="ru-RU" sz="2800" dirty="0" smtClean="0"/>
              <a:t>25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 </a:t>
            </a:r>
            <a:endParaRPr lang="en-US" sz="2800" dirty="0" smtClean="0"/>
          </a:p>
        </p:txBody>
      </p:sp>
      <p:sp>
        <p:nvSpPr>
          <p:cNvPr id="30" name="Прямоугольник 29"/>
          <p:cNvSpPr/>
          <p:nvPr/>
        </p:nvSpPr>
        <p:spPr>
          <a:xfrm>
            <a:off x="4407525" y="4509752"/>
            <a:ext cx="47364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((3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– (5</a:t>
            </a:r>
            <a:r>
              <a:rPr lang="ru-RU" sz="2800" i="1" dirty="0" smtClean="0"/>
              <a:t>с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)(</a:t>
            </a:r>
            <a:r>
              <a:rPr lang="ru-RU" sz="2800" dirty="0"/>
              <a:t>9</a:t>
            </a:r>
            <a:r>
              <a:rPr lang="ru-RU" sz="2800" i="1" dirty="0"/>
              <a:t>а</a:t>
            </a:r>
            <a:r>
              <a:rPr lang="ru-RU" sz="2800" baseline="30000" dirty="0"/>
              <a:t>4</a:t>
            </a:r>
            <a:r>
              <a:rPr lang="ru-RU" sz="2800" i="1" dirty="0"/>
              <a:t> + </a:t>
            </a:r>
            <a:r>
              <a:rPr lang="ru-RU" sz="2800" dirty="0" smtClean="0"/>
              <a:t>25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)=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15726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2" grpId="0"/>
      <p:bldP spid="17" grpId="0"/>
      <p:bldP spid="18" grpId="0"/>
      <p:bldP spid="20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860080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Разложение многочлена на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множители с помощью </a:t>
            </a: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формул сокращённого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умножения</a:t>
            </a:r>
            <a:endParaRPr lang="ru-RU" sz="28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123" y="2171569"/>
            <a:ext cx="2657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27</a:t>
            </a:r>
            <a:r>
              <a:rPr lang="ru-RU" sz="2800" i="1" dirty="0" smtClean="0"/>
              <a:t>x</a:t>
            </a:r>
            <a:r>
              <a:rPr lang="en-US" sz="2800" baseline="30000" dirty="0" smtClean="0"/>
              <a:t>3</a:t>
            </a:r>
            <a:r>
              <a:rPr lang="ru-RU" sz="2800" dirty="0"/>
              <a:t> </a:t>
            </a:r>
            <a:r>
              <a:rPr lang="en-US" sz="2800" dirty="0" smtClean="0"/>
              <a:t>– 6</a:t>
            </a:r>
            <a:r>
              <a:rPr lang="ru-RU" sz="2800" dirty="0" smtClean="0"/>
              <a:t>4 =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13208" y="950356"/>
            <a:ext cx="4517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</a:rPr>
              <a:t>Разложить на множители: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64999" y="3422657"/>
            <a:ext cx="5404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 (</a:t>
            </a:r>
            <a:r>
              <a:rPr lang="en-US" sz="2800" dirty="0" smtClean="0"/>
              <a:t>6</a:t>
            </a:r>
            <a:r>
              <a:rPr lang="en-US" sz="2800" i="1" dirty="0" smtClean="0"/>
              <a:t>n</a:t>
            </a:r>
            <a:r>
              <a:rPr lang="en-US" sz="2800" dirty="0" smtClean="0"/>
              <a:t> + </a:t>
            </a:r>
            <a:r>
              <a:rPr lang="en-US" sz="2800" i="1" dirty="0" smtClean="0"/>
              <a:t>m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)(</a:t>
            </a:r>
            <a:r>
              <a:rPr lang="en-US" sz="2800" dirty="0" smtClean="0"/>
              <a:t>36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ru-RU" sz="2800" dirty="0" smtClean="0"/>
              <a:t>– </a:t>
            </a:r>
            <a:r>
              <a:rPr lang="en-US" sz="2800" dirty="0" smtClean="0"/>
              <a:t>6</a:t>
            </a:r>
            <a:r>
              <a:rPr lang="en-US" sz="2800" i="1" dirty="0" smtClean="0"/>
              <a:t>m</a:t>
            </a:r>
            <a:r>
              <a:rPr lang="en-US" sz="2800" baseline="30000" dirty="0" smtClean="0"/>
              <a:t>2</a:t>
            </a:r>
            <a:r>
              <a:rPr lang="en-US" sz="2800" i="1" dirty="0" smtClean="0"/>
              <a:t>n</a:t>
            </a:r>
            <a:r>
              <a:rPr lang="en-US" sz="2800" dirty="0" smtClean="0"/>
              <a:t> + </a:t>
            </a:r>
            <a:r>
              <a:rPr lang="en-US" sz="2800" i="1" dirty="0" smtClean="0"/>
              <a:t>m</a:t>
            </a:r>
            <a:r>
              <a:rPr lang="en-US" sz="2800" baseline="30000" dirty="0" smtClean="0"/>
              <a:t>4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499924" y="2169886"/>
            <a:ext cx="3349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en-US" sz="2800" dirty="0" smtClean="0"/>
              <a:t>3</a:t>
            </a:r>
            <a:r>
              <a:rPr lang="ru-RU" sz="2800" i="1" dirty="0" smtClean="0"/>
              <a:t>x</a:t>
            </a:r>
            <a:r>
              <a:rPr lang="ru-RU" sz="800" i="1" dirty="0" smtClean="0"/>
              <a:t> 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en-US" sz="2800" dirty="0" smtClean="0"/>
              <a:t>4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 =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52378" y="2170743"/>
            <a:ext cx="4238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en-US" sz="2800" dirty="0" smtClean="0"/>
              <a:t>3</a:t>
            </a:r>
            <a:r>
              <a:rPr lang="ru-RU" sz="2800" i="1" dirty="0" smtClean="0"/>
              <a:t>х – </a:t>
            </a:r>
            <a:r>
              <a:rPr lang="en-US" sz="2800" dirty="0" smtClean="0"/>
              <a:t>4</a:t>
            </a:r>
            <a:r>
              <a:rPr lang="ru-RU" sz="2800" dirty="0" smtClean="0"/>
              <a:t>)(</a:t>
            </a:r>
            <a:r>
              <a:rPr lang="en-US" sz="2800" dirty="0" smtClean="0"/>
              <a:t>9</a:t>
            </a:r>
            <a:r>
              <a:rPr lang="ru-RU" sz="2800" i="1" dirty="0" smtClean="0"/>
              <a:t>x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+</a:t>
            </a:r>
            <a:r>
              <a:rPr lang="en-US" sz="2800" dirty="0" smtClean="0"/>
              <a:t> 12</a:t>
            </a:r>
            <a:r>
              <a:rPr lang="en-US" sz="2800" i="1" dirty="0" smtClean="0"/>
              <a:t>x</a:t>
            </a:r>
            <a:r>
              <a:rPr lang="en-US" sz="2800" dirty="0" smtClean="0"/>
              <a:t> + 16</a:t>
            </a:r>
            <a:r>
              <a:rPr lang="ru-RU" sz="2800" dirty="0" smtClean="0"/>
              <a:t>) </a:t>
            </a:r>
            <a:endParaRPr lang="en-US" sz="28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100403" y="2909814"/>
            <a:ext cx="2471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216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baseline="30000" dirty="0" smtClean="0"/>
              <a:t>6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431420" y="2915222"/>
            <a:ext cx="2787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(6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</a:t>
            </a:r>
            <a:r>
              <a:rPr lang="en-US" sz="2800" dirty="0" smtClean="0"/>
              <a:t>(</a:t>
            </a:r>
            <a:r>
              <a:rPr lang="en-US" sz="2800" i="1" dirty="0" smtClean="0"/>
              <a:t>m</a:t>
            </a:r>
            <a:r>
              <a:rPr lang="ru-RU" sz="2800" baseline="30000" dirty="0" smtClean="0"/>
              <a:t>2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79420" y="4134585"/>
            <a:ext cx="30419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а</a:t>
            </a:r>
            <a:r>
              <a:rPr lang="en-US" sz="2800" baseline="30000" dirty="0" smtClean="0"/>
              <a:t>12</a:t>
            </a:r>
            <a:r>
              <a:rPr lang="ru-RU" sz="2800" dirty="0"/>
              <a:t> </a:t>
            </a:r>
            <a:r>
              <a:rPr lang="en-US" sz="2800" dirty="0" smtClean="0"/>
              <a:t>– </a:t>
            </a:r>
            <a:r>
              <a:rPr lang="ru-RU" sz="2800" i="1" dirty="0" smtClean="0"/>
              <a:t>с</a:t>
            </a:r>
            <a:r>
              <a:rPr lang="en-US" sz="2800" baseline="30000" dirty="0" smtClean="0"/>
              <a:t>6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204269" y="4141472"/>
            <a:ext cx="3349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800" i="1" dirty="0" smtClean="0"/>
              <a:t> 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(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431420" y="4131752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2800" i="1" dirty="0" smtClean="0"/>
              <a:t> – 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)(</a:t>
            </a:r>
            <a:r>
              <a:rPr lang="ru-RU" sz="2800" i="1" dirty="0" smtClean="0"/>
              <a:t>а</a:t>
            </a:r>
            <a:r>
              <a:rPr lang="en-US" sz="2800" baseline="30000" dirty="0" smtClean="0"/>
              <a:t>8</a:t>
            </a:r>
            <a:r>
              <a:rPr lang="ru-RU" sz="2800" i="1" dirty="0" smtClean="0"/>
              <a:t> + </a:t>
            </a:r>
            <a:r>
              <a:rPr lang="en-US" sz="2800" i="1" dirty="0" smtClean="0"/>
              <a:t>a</a:t>
            </a:r>
            <a:r>
              <a:rPr lang="en-US" sz="2800" baseline="30000" dirty="0" smtClean="0"/>
              <a:t>4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en-US" sz="2800" dirty="0" smtClean="0"/>
              <a:t> + </a:t>
            </a:r>
            <a:r>
              <a:rPr lang="en-US" sz="2800" i="1" dirty="0" smtClean="0"/>
              <a:t>c</a:t>
            </a:r>
            <a:r>
              <a:rPr lang="en-US" sz="2800" baseline="30000" dirty="0" smtClean="0"/>
              <a:t>4</a:t>
            </a:r>
            <a:r>
              <a:rPr lang="ru-RU" sz="2800" dirty="0" smtClean="0"/>
              <a:t>)=</a:t>
            </a:r>
            <a:endParaRPr lang="en-US" sz="28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80267" y="1276905"/>
            <a:ext cx="81834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</a:pPr>
            <a:r>
              <a:rPr lang="en-US" altLang="ru-RU" sz="2800" i="1" dirty="0" smtClean="0">
                <a:solidFill>
                  <a:srgbClr val="C00000"/>
                </a:solidFill>
              </a:rPr>
              <a:t>a</a:t>
            </a:r>
            <a:r>
              <a:rPr lang="ru-RU" altLang="ru-RU" sz="2800" baseline="30000" dirty="0" smtClean="0">
                <a:solidFill>
                  <a:srgbClr val="C00000"/>
                </a:solidFill>
              </a:rPr>
              <a:t>3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800" i="1" dirty="0">
                <a:solidFill>
                  <a:srgbClr val="C00000"/>
                </a:solidFill>
              </a:rPr>
              <a:t>– 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b</a:t>
            </a:r>
            <a:r>
              <a:rPr lang="ru-RU" altLang="ru-RU" sz="2800" baseline="30000" dirty="0" smtClean="0">
                <a:solidFill>
                  <a:srgbClr val="C00000"/>
                </a:solidFill>
              </a:rPr>
              <a:t>3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800" i="1" dirty="0">
                <a:solidFill>
                  <a:srgbClr val="C00000"/>
                </a:solidFill>
              </a:rPr>
              <a:t>= </a:t>
            </a:r>
            <a:r>
              <a:rPr lang="en-US" altLang="ru-RU" sz="2800" dirty="0">
                <a:solidFill>
                  <a:srgbClr val="C00000"/>
                </a:solidFill>
              </a:rPr>
              <a:t>(</a:t>
            </a:r>
            <a:r>
              <a:rPr lang="en-US" altLang="ru-RU" sz="2800" i="1" dirty="0">
                <a:solidFill>
                  <a:srgbClr val="C00000"/>
                </a:solidFill>
              </a:rPr>
              <a:t>a – b</a:t>
            </a:r>
            <a:r>
              <a:rPr lang="en-US" altLang="ru-RU" sz="2800" dirty="0">
                <a:solidFill>
                  <a:srgbClr val="C00000"/>
                </a:solidFill>
              </a:rPr>
              <a:t>)(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a</a:t>
            </a:r>
            <a:r>
              <a:rPr lang="ru-RU" altLang="ru-RU" sz="2800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 </a:t>
            </a:r>
            <a:r>
              <a:rPr lang="en-US" altLang="ru-RU" sz="2800" i="1" dirty="0">
                <a:solidFill>
                  <a:srgbClr val="C00000"/>
                </a:solidFill>
              </a:rPr>
              <a:t>+ </a:t>
            </a:r>
            <a:r>
              <a:rPr lang="ru-RU" altLang="ru-RU" sz="2800" i="1" dirty="0" smtClean="0">
                <a:solidFill>
                  <a:srgbClr val="C00000"/>
                </a:solidFill>
              </a:rPr>
              <a:t>а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b</a:t>
            </a:r>
            <a:r>
              <a:rPr lang="ru-RU" altLang="ru-RU" sz="2800" i="1" dirty="0" smtClean="0">
                <a:solidFill>
                  <a:srgbClr val="C00000"/>
                </a:solidFill>
              </a:rPr>
              <a:t> + 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b</a:t>
            </a:r>
            <a:r>
              <a:rPr lang="en-US" altLang="ru-RU" sz="2800" baseline="30000" dirty="0" smtClean="0">
                <a:solidFill>
                  <a:srgbClr val="C00000"/>
                </a:solidFill>
              </a:rPr>
              <a:t>2</a:t>
            </a:r>
            <a:r>
              <a:rPr lang="en-US" altLang="ru-RU" sz="2800" dirty="0" smtClean="0">
                <a:solidFill>
                  <a:srgbClr val="C00000"/>
                </a:solidFill>
              </a:rPr>
              <a:t>)</a:t>
            </a:r>
            <a:endParaRPr lang="en-US" altLang="ru-RU" sz="2800" i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10413" y="5122056"/>
            <a:ext cx="60839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= </a:t>
            </a:r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i="1" dirty="0" smtClean="0"/>
              <a:t>с</a:t>
            </a:r>
            <a:r>
              <a:rPr lang="ru-RU" sz="2800" dirty="0" smtClean="0"/>
              <a:t>)(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+ </a:t>
            </a:r>
            <a:r>
              <a:rPr lang="ru-RU" sz="2800" i="1" dirty="0" smtClean="0"/>
              <a:t>с</a:t>
            </a:r>
            <a:r>
              <a:rPr lang="ru-RU" sz="2800" dirty="0" smtClean="0"/>
              <a:t>)(</a:t>
            </a:r>
            <a:r>
              <a:rPr lang="ru-RU" sz="2800" i="1" dirty="0"/>
              <a:t>а</a:t>
            </a:r>
            <a:r>
              <a:rPr lang="en-US" sz="2800" baseline="30000" dirty="0"/>
              <a:t>8</a:t>
            </a:r>
            <a:r>
              <a:rPr lang="ru-RU" sz="2800" i="1" dirty="0"/>
              <a:t> + </a:t>
            </a:r>
            <a:r>
              <a:rPr lang="en-US" sz="2800" i="1" dirty="0"/>
              <a:t>a</a:t>
            </a:r>
            <a:r>
              <a:rPr lang="en-US" sz="2800" baseline="30000" dirty="0"/>
              <a:t>4</a:t>
            </a:r>
            <a:r>
              <a:rPr lang="ru-RU" sz="2800" i="1" dirty="0"/>
              <a:t>с</a:t>
            </a:r>
            <a:r>
              <a:rPr lang="ru-RU" sz="2800" baseline="30000" dirty="0"/>
              <a:t>2</a:t>
            </a:r>
            <a:r>
              <a:rPr lang="en-US" sz="2800" dirty="0"/>
              <a:t> + </a:t>
            </a:r>
            <a:r>
              <a:rPr lang="en-US" sz="2800" i="1" dirty="0"/>
              <a:t>c</a:t>
            </a:r>
            <a:r>
              <a:rPr lang="en-US" sz="2800" baseline="30000" dirty="0"/>
              <a:t>4</a:t>
            </a:r>
            <a:r>
              <a:rPr lang="ru-RU" sz="2800" dirty="0" smtClean="0"/>
              <a:t>) </a:t>
            </a:r>
            <a:endParaRPr lang="en-US" sz="2800" dirty="0" smtClean="0"/>
          </a:p>
        </p:txBody>
      </p:sp>
      <p:sp>
        <p:nvSpPr>
          <p:cNvPr id="30" name="Прямоугольник 29"/>
          <p:cNvSpPr/>
          <p:nvPr/>
        </p:nvSpPr>
        <p:spPr>
          <a:xfrm>
            <a:off x="2204269" y="4654972"/>
            <a:ext cx="4897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= </a:t>
            </a:r>
            <a:r>
              <a:rPr lang="ru-RU" sz="2800" dirty="0" smtClean="0"/>
              <a:t>((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– 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)(</a:t>
            </a:r>
            <a:r>
              <a:rPr lang="ru-RU" sz="2800" i="1" dirty="0"/>
              <a:t>а</a:t>
            </a:r>
            <a:r>
              <a:rPr lang="en-US" sz="2800" baseline="30000" dirty="0"/>
              <a:t>8</a:t>
            </a:r>
            <a:r>
              <a:rPr lang="ru-RU" sz="2800" i="1" dirty="0"/>
              <a:t> + </a:t>
            </a:r>
            <a:r>
              <a:rPr lang="en-US" sz="2800" i="1" dirty="0"/>
              <a:t>a</a:t>
            </a:r>
            <a:r>
              <a:rPr lang="en-US" sz="2800" baseline="30000" dirty="0"/>
              <a:t>4</a:t>
            </a:r>
            <a:r>
              <a:rPr lang="ru-RU" sz="2800" i="1" dirty="0"/>
              <a:t>с</a:t>
            </a:r>
            <a:r>
              <a:rPr lang="ru-RU" sz="2800" baseline="30000" dirty="0"/>
              <a:t>2</a:t>
            </a:r>
            <a:r>
              <a:rPr lang="en-US" sz="2800" dirty="0"/>
              <a:t> + </a:t>
            </a:r>
            <a:r>
              <a:rPr lang="en-US" sz="2800" i="1" dirty="0"/>
              <a:t>c</a:t>
            </a:r>
            <a:r>
              <a:rPr lang="en-US" sz="2800" baseline="30000" dirty="0"/>
              <a:t>4</a:t>
            </a:r>
            <a:r>
              <a:rPr lang="ru-RU" sz="2800" dirty="0" smtClean="0"/>
              <a:t>)=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87911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2" grpId="0"/>
      <p:bldP spid="17" grpId="0"/>
      <p:bldP spid="18" grpId="0"/>
      <p:bldP spid="20" grpId="0"/>
      <p:bldP spid="25" grpId="0"/>
      <p:bldP spid="26" grpId="0"/>
      <p:bldP spid="27" grpId="0"/>
      <p:bldP spid="29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860080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Разложение многочлена на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множители с помощью </a:t>
            </a: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формул сокращённого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умножения</a:t>
            </a:r>
            <a:endParaRPr lang="ru-RU" sz="28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748" y="2425069"/>
            <a:ext cx="3270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25</a:t>
            </a:r>
            <a:r>
              <a:rPr lang="ru-RU" sz="2800" i="1" dirty="0" smtClean="0"/>
              <a:t>x</a:t>
            </a:r>
            <a:r>
              <a:rPr lang="en-US" sz="2800" baseline="30000" dirty="0" smtClean="0"/>
              <a:t>2</a:t>
            </a:r>
            <a:r>
              <a:rPr lang="ru-RU" sz="2800" dirty="0"/>
              <a:t> </a:t>
            </a:r>
            <a:r>
              <a:rPr lang="en-US" sz="2800" dirty="0" smtClean="0"/>
              <a:t>– 20</a:t>
            </a:r>
            <a:r>
              <a:rPr lang="en-US" sz="2800" i="1" dirty="0" smtClean="0"/>
              <a:t>x</a:t>
            </a:r>
            <a:r>
              <a:rPr lang="en-US" sz="2800" dirty="0" smtClean="0"/>
              <a:t> + 4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13208" y="950356"/>
            <a:ext cx="4517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</a:rPr>
              <a:t>Разложить на множители: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36193" y="3901659"/>
            <a:ext cx="2471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= 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+ 2</a:t>
            </a:r>
            <a:r>
              <a:rPr lang="en-US" sz="2800" i="1" dirty="0" smtClean="0"/>
              <a:t>m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2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72826" y="2423576"/>
            <a:ext cx="4187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en-US" sz="2800" dirty="0" smtClean="0"/>
              <a:t>5</a:t>
            </a:r>
            <a:r>
              <a:rPr lang="ru-RU" sz="2800" i="1" dirty="0" smtClean="0"/>
              <a:t>x</a:t>
            </a:r>
            <a:r>
              <a:rPr lang="ru-RU" sz="800" i="1" dirty="0" smtClean="0"/>
              <a:t> 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</a:t>
            </a:r>
            <a:r>
              <a:rPr lang="ru-RU" sz="2800" dirty="0"/>
              <a:t>–</a:t>
            </a:r>
            <a:r>
              <a:rPr lang="ru-RU" sz="2800" dirty="0" smtClean="0"/>
              <a:t> </a:t>
            </a:r>
            <a:r>
              <a:rPr lang="en-US" sz="2800" dirty="0" smtClean="0"/>
              <a:t>2 · 5</a:t>
            </a:r>
            <a:r>
              <a:rPr lang="en-US" sz="2800" i="1" dirty="0" smtClean="0"/>
              <a:t>x </a:t>
            </a:r>
            <a:r>
              <a:rPr lang="en-US" sz="2800" dirty="0" smtClean="0"/>
              <a:t>· 2 + 2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 =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155949" y="2413856"/>
            <a:ext cx="1766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en-US" sz="2800" dirty="0" smtClean="0"/>
              <a:t>5</a:t>
            </a:r>
            <a:r>
              <a:rPr lang="ru-RU" sz="2800" i="1" dirty="0" smtClean="0"/>
              <a:t>х – </a:t>
            </a:r>
            <a:r>
              <a:rPr lang="en-US" sz="2800" dirty="0" smtClean="0"/>
              <a:t>2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2</a:t>
            </a:r>
            <a:endParaRPr lang="en-US" sz="28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1006958" y="3404103"/>
            <a:ext cx="3546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n</a:t>
            </a:r>
            <a:r>
              <a:rPr lang="en-US" sz="2800" baseline="30000" dirty="0" smtClean="0"/>
              <a:t>4</a:t>
            </a:r>
            <a:r>
              <a:rPr lang="ru-RU" sz="2800" dirty="0" smtClean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</a:t>
            </a:r>
            <a:r>
              <a:rPr lang="en-US" sz="2800" dirty="0" smtClean="0"/>
              <a:t>4</a:t>
            </a:r>
            <a:r>
              <a:rPr lang="en-US" sz="2800" i="1" dirty="0" smtClean="0"/>
              <a:t>mn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</a:t>
            </a:r>
            <a:r>
              <a:rPr lang="en-US" sz="2800" dirty="0" smtClean="0"/>
              <a:t>+ 4</a:t>
            </a:r>
            <a:r>
              <a:rPr lang="en-US" sz="2800" i="1" dirty="0" smtClean="0"/>
              <a:t>m</a:t>
            </a:r>
            <a:r>
              <a:rPr lang="en-US" sz="2800" baseline="30000" dirty="0" smtClean="0"/>
              <a:t>2 </a:t>
            </a:r>
            <a:r>
              <a:rPr lang="ru-RU" sz="2800" dirty="0" smtClean="0"/>
              <a:t>=</a:t>
            </a: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09860" y="3404103"/>
            <a:ext cx="4499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</a:t>
            </a:r>
            <a:r>
              <a:rPr lang="en-US" sz="2800" dirty="0" smtClean="0"/>
              <a:t>2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· 2</a:t>
            </a:r>
            <a:r>
              <a:rPr lang="en-US" sz="2800" i="1" dirty="0" smtClean="0"/>
              <a:t>m + </a:t>
            </a:r>
            <a:r>
              <a:rPr lang="en-US" sz="2800" dirty="0" smtClean="0"/>
              <a:t>(2</a:t>
            </a:r>
            <a:r>
              <a:rPr lang="en-US" sz="2800" i="1" dirty="0" smtClean="0"/>
              <a:t>m</a:t>
            </a:r>
            <a:r>
              <a:rPr lang="en-US" sz="2800" dirty="0" smtClean="0"/>
              <a:t>)</a:t>
            </a:r>
            <a:r>
              <a:rPr lang="ru-RU" sz="2800" baseline="30000" dirty="0" smtClean="0"/>
              <a:t>2</a:t>
            </a:r>
            <a:r>
              <a:rPr lang="en-US" sz="2800" dirty="0" smtClean="0"/>
              <a:t> </a:t>
            </a:r>
            <a:r>
              <a:rPr lang="ru-RU" sz="2800" dirty="0" smtClean="0"/>
              <a:t>=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79420" y="4886018"/>
            <a:ext cx="363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16</a:t>
            </a:r>
            <a:r>
              <a:rPr lang="ru-RU" sz="2800" i="1" dirty="0" smtClean="0"/>
              <a:t>а</a:t>
            </a:r>
            <a:r>
              <a:rPr lang="en-US" sz="2800" baseline="30000" dirty="0" smtClean="0"/>
              <a:t>8</a:t>
            </a:r>
            <a:r>
              <a:rPr lang="ru-RU" sz="2800" dirty="0"/>
              <a:t> </a:t>
            </a:r>
            <a:r>
              <a:rPr lang="en-US" sz="2800" dirty="0" smtClean="0"/>
              <a:t>– 8</a:t>
            </a:r>
            <a:r>
              <a:rPr lang="en-US" sz="2800" i="1" dirty="0" smtClean="0"/>
              <a:t>a</a:t>
            </a:r>
            <a:r>
              <a:rPr lang="en-US" sz="2800" baseline="30000" dirty="0" smtClean="0"/>
              <a:t>4</a:t>
            </a:r>
            <a:r>
              <a:rPr lang="en-US" sz="2800" i="1" dirty="0" smtClean="0"/>
              <a:t>c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</a:t>
            </a:r>
            <a:r>
              <a:rPr lang="ru-RU" sz="2800" i="1" dirty="0" smtClean="0"/>
              <a:t>с</a:t>
            </a:r>
            <a:r>
              <a:rPr lang="en-US" sz="2800" baseline="30000" dirty="0" smtClean="0"/>
              <a:t>6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470809" y="5394869"/>
            <a:ext cx="22023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= </a:t>
            </a:r>
            <a:r>
              <a:rPr lang="ru-RU" sz="2800" dirty="0" smtClean="0"/>
              <a:t>(</a:t>
            </a:r>
            <a:r>
              <a:rPr lang="en-US" sz="2800" dirty="0" smtClean="0"/>
              <a:t>4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800" i="1" dirty="0" smtClean="0"/>
              <a:t> </a:t>
            </a:r>
            <a:r>
              <a:rPr lang="ru-RU" sz="2800" dirty="0" smtClean="0"/>
              <a:t>– </a:t>
            </a:r>
            <a:r>
              <a:rPr lang="ru-RU" sz="2800" i="1" dirty="0" smtClean="0"/>
              <a:t>с</a:t>
            </a:r>
            <a:r>
              <a:rPr lang="en-US" sz="2800" baseline="30000" dirty="0" smtClean="0"/>
              <a:t>3</a:t>
            </a:r>
            <a:r>
              <a:rPr lang="ru-RU" sz="2800" dirty="0" smtClean="0"/>
              <a:t>)</a:t>
            </a:r>
            <a:r>
              <a:rPr lang="en-US" sz="2800" baseline="30000" dirty="0" smtClean="0"/>
              <a:t>2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847723" y="4883185"/>
            <a:ext cx="5155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</a:t>
            </a:r>
            <a:r>
              <a:rPr lang="en-US" sz="2800" dirty="0" smtClean="0"/>
              <a:t>4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ru-RU" sz="2800" i="1" dirty="0" smtClean="0"/>
              <a:t> – </a:t>
            </a:r>
            <a:r>
              <a:rPr lang="en-US" sz="2800" dirty="0" smtClean="0"/>
              <a:t>2</a:t>
            </a:r>
            <a:r>
              <a:rPr lang="en-US" sz="2800" i="1" dirty="0" smtClean="0"/>
              <a:t> · </a:t>
            </a:r>
            <a:r>
              <a:rPr lang="en-US" sz="2800" dirty="0"/>
              <a:t>4</a:t>
            </a:r>
            <a:r>
              <a:rPr lang="ru-RU" sz="2800" i="1" dirty="0"/>
              <a:t>а</a:t>
            </a:r>
            <a:r>
              <a:rPr lang="ru-RU" sz="2800" baseline="30000" dirty="0"/>
              <a:t>4 </a:t>
            </a:r>
            <a:r>
              <a:rPr lang="ru-RU" sz="2800" dirty="0" smtClean="0"/>
              <a:t>·</a:t>
            </a:r>
            <a:r>
              <a:rPr lang="en-US" sz="2800" dirty="0" smtClean="0"/>
              <a:t> </a:t>
            </a:r>
            <a:r>
              <a:rPr lang="ru-RU" sz="2800" i="1" dirty="0" smtClean="0"/>
              <a:t>с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(</a:t>
            </a:r>
            <a:r>
              <a:rPr lang="en-US" sz="2800" i="1" dirty="0" smtClean="0"/>
              <a:t>c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213" y="1286709"/>
            <a:ext cx="4072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</a:pPr>
            <a:r>
              <a:rPr lang="en-US" altLang="ru-RU" sz="2800" i="1" dirty="0">
                <a:solidFill>
                  <a:srgbClr val="C00000"/>
                </a:solidFill>
              </a:rPr>
              <a:t>a</a:t>
            </a:r>
            <a:r>
              <a:rPr lang="en-US" altLang="ru-RU" sz="2800" baseline="30000" dirty="0">
                <a:solidFill>
                  <a:srgbClr val="C00000"/>
                </a:solidFill>
              </a:rPr>
              <a:t>2</a:t>
            </a:r>
            <a:r>
              <a:rPr lang="en-US" altLang="ru-RU" sz="2800" i="1" baseline="30000" dirty="0">
                <a:solidFill>
                  <a:srgbClr val="C00000"/>
                </a:solidFill>
              </a:rPr>
              <a:t> </a:t>
            </a:r>
            <a:r>
              <a:rPr lang="en-US" altLang="ru-RU" sz="2800" i="1" dirty="0">
                <a:solidFill>
                  <a:srgbClr val="C00000"/>
                </a:solidFill>
              </a:rPr>
              <a:t>+ </a:t>
            </a:r>
            <a:r>
              <a:rPr lang="en-US" altLang="ru-RU" sz="2800" dirty="0">
                <a:solidFill>
                  <a:srgbClr val="C00000"/>
                </a:solidFill>
              </a:rPr>
              <a:t>2</a:t>
            </a:r>
            <a:r>
              <a:rPr lang="en-US" altLang="ru-RU" sz="2800" i="1" dirty="0">
                <a:solidFill>
                  <a:srgbClr val="C00000"/>
                </a:solidFill>
              </a:rPr>
              <a:t>ab +</a:t>
            </a:r>
            <a:r>
              <a:rPr lang="ru-RU" altLang="ru-RU" sz="2800" i="1" dirty="0">
                <a:solidFill>
                  <a:srgbClr val="C00000"/>
                </a:solidFill>
              </a:rPr>
              <a:t> </a:t>
            </a:r>
            <a:r>
              <a:rPr lang="en-US" altLang="ru-RU" sz="2800" i="1" dirty="0">
                <a:solidFill>
                  <a:srgbClr val="C00000"/>
                </a:solidFill>
              </a:rPr>
              <a:t>b</a:t>
            </a:r>
            <a:r>
              <a:rPr lang="en-US" altLang="ru-RU" sz="2800" baseline="30000" dirty="0">
                <a:solidFill>
                  <a:srgbClr val="C00000"/>
                </a:solidFill>
              </a:rPr>
              <a:t>2</a:t>
            </a:r>
            <a:r>
              <a:rPr lang="ru-RU" altLang="ru-RU" sz="2800" i="1" dirty="0">
                <a:solidFill>
                  <a:srgbClr val="C00000"/>
                </a:solidFill>
              </a:rPr>
              <a:t> = </a:t>
            </a:r>
            <a:r>
              <a:rPr lang="en-US" altLang="ru-RU" sz="2800" dirty="0">
                <a:solidFill>
                  <a:srgbClr val="C00000"/>
                </a:solidFill>
              </a:rPr>
              <a:t>(</a:t>
            </a:r>
            <a:r>
              <a:rPr lang="en-US" altLang="ru-RU" sz="2800" i="1" dirty="0">
                <a:solidFill>
                  <a:srgbClr val="C00000"/>
                </a:solidFill>
              </a:rPr>
              <a:t>a </a:t>
            </a:r>
            <a:r>
              <a:rPr lang="ru-RU" altLang="ru-RU" sz="2800" i="1" dirty="0">
                <a:solidFill>
                  <a:srgbClr val="C00000"/>
                </a:solidFill>
              </a:rPr>
              <a:t>+</a:t>
            </a:r>
            <a:r>
              <a:rPr lang="en-US" altLang="ru-RU" sz="2800" i="1" dirty="0">
                <a:solidFill>
                  <a:srgbClr val="C00000"/>
                </a:solidFill>
              </a:rPr>
              <a:t> 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b</a:t>
            </a:r>
            <a:r>
              <a:rPr lang="en-US" altLang="ru-RU" sz="2800" dirty="0" smtClean="0">
                <a:solidFill>
                  <a:srgbClr val="C00000"/>
                </a:solidFill>
              </a:rPr>
              <a:t>)</a:t>
            </a:r>
            <a:r>
              <a:rPr lang="en-US" altLang="ru-RU" sz="2800" baseline="30000" dirty="0" smtClean="0">
                <a:solidFill>
                  <a:srgbClr val="C00000"/>
                </a:solidFill>
              </a:rPr>
              <a:t>2</a:t>
            </a:r>
            <a:endParaRPr lang="en-US" altLang="ru-RU" sz="2800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92466" y="1280424"/>
            <a:ext cx="40766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002060"/>
              </a:buClr>
            </a:pPr>
            <a:r>
              <a:rPr lang="en-US" altLang="ru-RU" sz="2800" i="1" dirty="0">
                <a:solidFill>
                  <a:srgbClr val="C00000"/>
                </a:solidFill>
              </a:rPr>
              <a:t>a</a:t>
            </a:r>
            <a:r>
              <a:rPr lang="en-US" altLang="ru-RU" sz="2800" baseline="30000" dirty="0">
                <a:solidFill>
                  <a:srgbClr val="C00000"/>
                </a:solidFill>
              </a:rPr>
              <a:t>2</a:t>
            </a:r>
            <a:r>
              <a:rPr lang="en-US" altLang="ru-RU" sz="2800" i="1" baseline="30000" dirty="0">
                <a:solidFill>
                  <a:srgbClr val="C00000"/>
                </a:solidFill>
              </a:rPr>
              <a:t> 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– </a:t>
            </a:r>
            <a:r>
              <a:rPr lang="en-US" altLang="ru-RU" sz="2800" dirty="0" smtClean="0">
                <a:solidFill>
                  <a:srgbClr val="C00000"/>
                </a:solidFill>
              </a:rPr>
              <a:t>2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ab </a:t>
            </a:r>
            <a:r>
              <a:rPr lang="en-US" altLang="ru-RU" sz="2800" i="1" dirty="0">
                <a:solidFill>
                  <a:srgbClr val="C00000"/>
                </a:solidFill>
              </a:rPr>
              <a:t>+</a:t>
            </a:r>
            <a:r>
              <a:rPr lang="ru-RU" altLang="ru-RU" sz="2800" i="1" dirty="0">
                <a:solidFill>
                  <a:srgbClr val="C00000"/>
                </a:solidFill>
              </a:rPr>
              <a:t> </a:t>
            </a:r>
            <a:r>
              <a:rPr lang="en-US" altLang="ru-RU" sz="2800" i="1" dirty="0">
                <a:solidFill>
                  <a:srgbClr val="C00000"/>
                </a:solidFill>
              </a:rPr>
              <a:t>b</a:t>
            </a:r>
            <a:r>
              <a:rPr lang="en-US" altLang="ru-RU" sz="2800" baseline="30000" dirty="0">
                <a:solidFill>
                  <a:srgbClr val="C00000"/>
                </a:solidFill>
              </a:rPr>
              <a:t>2</a:t>
            </a:r>
            <a:r>
              <a:rPr lang="ru-RU" altLang="ru-RU" sz="2800" i="1" dirty="0">
                <a:solidFill>
                  <a:srgbClr val="C00000"/>
                </a:solidFill>
              </a:rPr>
              <a:t> = </a:t>
            </a:r>
            <a:r>
              <a:rPr lang="en-US" altLang="ru-RU" sz="2800" dirty="0">
                <a:solidFill>
                  <a:srgbClr val="C00000"/>
                </a:solidFill>
              </a:rPr>
              <a:t>(</a:t>
            </a:r>
            <a:r>
              <a:rPr lang="en-US" altLang="ru-RU" sz="2800" i="1" dirty="0">
                <a:solidFill>
                  <a:srgbClr val="C00000"/>
                </a:solidFill>
              </a:rPr>
              <a:t>a </a:t>
            </a:r>
            <a:r>
              <a:rPr lang="en-US" altLang="ru-RU" sz="2800" i="1" dirty="0" smtClean="0">
                <a:solidFill>
                  <a:srgbClr val="C00000"/>
                </a:solidFill>
              </a:rPr>
              <a:t>– b</a:t>
            </a:r>
            <a:r>
              <a:rPr lang="en-US" altLang="ru-RU" sz="2800" dirty="0" smtClean="0">
                <a:solidFill>
                  <a:srgbClr val="C00000"/>
                </a:solidFill>
              </a:rPr>
              <a:t>)</a:t>
            </a:r>
            <a:r>
              <a:rPr lang="en-US" altLang="ru-RU" sz="2800" baseline="30000" dirty="0" smtClean="0">
                <a:solidFill>
                  <a:srgbClr val="C00000"/>
                </a:solidFill>
              </a:rPr>
              <a:t>2</a:t>
            </a:r>
            <a:endParaRPr lang="en-US" alt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34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2" grpId="0"/>
      <p:bldP spid="17" grpId="0"/>
      <p:bldP spid="18" grpId="0"/>
      <p:bldP spid="20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1034322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Что такое разложение многочлена на множители и зачем оно нужно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29784" y="4301057"/>
            <a:ext cx="8484432" cy="983694"/>
          </a:xfrm>
          <a:prstGeom prst="round2DiagRect">
            <a:avLst>
              <a:gd name="adj1" fmla="val 26795"/>
              <a:gd name="adj2" fmla="val 0"/>
            </a:avLst>
          </a:prstGeom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i="1" dirty="0" smtClean="0"/>
              <a:t>Обычно в таких случаях говорят, что многочлен удалось </a:t>
            </a:r>
            <a:r>
              <a:rPr lang="ru-RU" altLang="ru-RU" sz="2400" i="1" dirty="0" smtClean="0">
                <a:solidFill>
                  <a:srgbClr val="C00000"/>
                </a:solidFill>
              </a:rPr>
              <a:t>разложить на множители</a:t>
            </a:r>
            <a:r>
              <a:rPr lang="ru-RU" altLang="ru-RU" sz="2400" i="1" dirty="0" smtClean="0"/>
              <a:t>. </a:t>
            </a:r>
            <a:endParaRPr lang="ru-RU" altLang="ru-RU" sz="24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08225"/>
            <a:ext cx="303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/>
              <a:t>(</a:t>
            </a:r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ru-RU" sz="2800" dirty="0" smtClean="0"/>
              <a:t> – </a:t>
            </a:r>
            <a:r>
              <a:rPr lang="en-US" sz="2800" dirty="0" smtClean="0"/>
              <a:t>5</a:t>
            </a:r>
            <a:r>
              <a:rPr lang="ru-RU" sz="2800" dirty="0" smtClean="0"/>
              <a:t>)(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+ </a:t>
            </a:r>
            <a:r>
              <a:rPr lang="en-US" sz="2800" dirty="0" smtClean="0"/>
              <a:t>4</a:t>
            </a:r>
            <a:r>
              <a:rPr lang="ru-RU" sz="2800" dirty="0" smtClean="0"/>
              <a:t>) =</a:t>
            </a:r>
            <a:endParaRPr lang="en-US" sz="2800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214524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/>
              <a:t>(</a:t>
            </a:r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ru-RU" sz="2800" dirty="0" smtClean="0"/>
              <a:t> – </a:t>
            </a:r>
            <a:r>
              <a:rPr lang="en-US" sz="2800" dirty="0" smtClean="0"/>
              <a:t>5</a:t>
            </a:r>
            <a:r>
              <a:rPr lang="ru-RU" sz="2800" dirty="0" smtClean="0"/>
              <a:t>)(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+ </a:t>
            </a:r>
            <a:r>
              <a:rPr lang="en-US" sz="2800" dirty="0" smtClean="0"/>
              <a:t>4</a:t>
            </a:r>
            <a:r>
              <a:rPr lang="ru-RU" sz="2800" dirty="0" smtClean="0"/>
              <a:t>) = </a:t>
            </a:r>
            <a:r>
              <a:rPr lang="en-US" sz="2800" dirty="0" smtClean="0"/>
              <a:t>3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+ </a:t>
            </a:r>
            <a:r>
              <a:rPr lang="en-US" sz="2800" dirty="0" smtClean="0"/>
              <a:t>7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– </a:t>
            </a:r>
            <a:r>
              <a:rPr lang="en-US" sz="2800" dirty="0" smtClean="0"/>
              <a:t>20</a:t>
            </a:r>
            <a:r>
              <a:rPr lang="ru-RU" sz="2800" dirty="0" smtClean="0"/>
              <a:t> </a:t>
            </a:r>
            <a:endParaRPr lang="en-US" sz="2800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33894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/>
              <a:t>3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+ </a:t>
            </a:r>
            <a:r>
              <a:rPr lang="en-US" sz="2800" dirty="0" smtClean="0"/>
              <a:t>7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– </a:t>
            </a:r>
            <a:r>
              <a:rPr lang="en-US" sz="2800" dirty="0" smtClean="0"/>
              <a:t>20</a:t>
            </a:r>
            <a:r>
              <a:rPr lang="ru-RU" sz="2800" dirty="0" smtClean="0"/>
              <a:t> =</a:t>
            </a:r>
            <a:r>
              <a:rPr lang="en-US" sz="2800" dirty="0" smtClean="0"/>
              <a:t> </a:t>
            </a:r>
            <a:r>
              <a:rPr lang="ru-RU" sz="2800" dirty="0" smtClean="0"/>
              <a:t>(</a:t>
            </a:r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ru-RU" sz="2800" dirty="0" smtClean="0"/>
              <a:t> – </a:t>
            </a:r>
            <a:r>
              <a:rPr lang="en-US" sz="2800" dirty="0" smtClean="0"/>
              <a:t>5</a:t>
            </a:r>
            <a:r>
              <a:rPr lang="ru-RU" sz="2800" dirty="0" smtClean="0"/>
              <a:t>)(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+ </a:t>
            </a:r>
            <a:r>
              <a:rPr lang="en-US" sz="2800" dirty="0" smtClean="0"/>
              <a:t>4</a:t>
            </a:r>
            <a:r>
              <a:rPr lang="ru-RU" sz="2800" dirty="0" smtClean="0"/>
              <a:t>)</a:t>
            </a:r>
            <a:endParaRPr lang="en-US" sz="28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4149209" y="2768068"/>
            <a:ext cx="851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или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03357" y="1410722"/>
            <a:ext cx="64907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800" dirty="0" smtClean="0"/>
              <a:t>3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+ </a:t>
            </a:r>
            <a:r>
              <a:rPr lang="en-US" sz="2800" dirty="0" smtClean="0"/>
              <a:t>12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– </a:t>
            </a:r>
            <a:r>
              <a:rPr lang="en-US" sz="2800" dirty="0" smtClean="0"/>
              <a:t>5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– </a:t>
            </a:r>
            <a:r>
              <a:rPr lang="en-US" sz="2800" dirty="0" smtClean="0"/>
              <a:t>20</a:t>
            </a:r>
            <a:r>
              <a:rPr lang="ru-RU" sz="2800" dirty="0" smtClean="0"/>
              <a:t> = </a:t>
            </a:r>
            <a:r>
              <a:rPr lang="en-US" sz="2800" dirty="0" smtClean="0"/>
              <a:t>3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+ </a:t>
            </a:r>
            <a:r>
              <a:rPr lang="en-US" sz="2800" dirty="0" smtClean="0"/>
              <a:t>7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– </a:t>
            </a:r>
            <a:r>
              <a:rPr lang="en-US" sz="2800" dirty="0" smtClean="0"/>
              <a:t>20</a:t>
            </a:r>
            <a:r>
              <a:rPr lang="ru-RU" sz="2800" dirty="0" smtClean="0"/>
              <a:t>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1034322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Что такое разложение многочлена на множители и зачем оно нужно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44776" y="2819102"/>
            <a:ext cx="8484432" cy="983694"/>
          </a:xfrm>
          <a:prstGeom prst="round2DiagRect">
            <a:avLst>
              <a:gd name="adj1" fmla="val 26795"/>
              <a:gd name="adj2" fmla="val 0"/>
            </a:avLst>
          </a:prstGeom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i="1" dirty="0" smtClean="0"/>
              <a:t>Если </a:t>
            </a:r>
            <a:r>
              <a:rPr lang="ru-RU" sz="2400" i="1" dirty="0" smtClean="0">
                <a:solidFill>
                  <a:srgbClr val="C00000"/>
                </a:solidFill>
              </a:rPr>
              <a:t>произведение</a:t>
            </a:r>
            <a:r>
              <a:rPr lang="ru-RU" sz="2400" i="1" dirty="0" smtClean="0"/>
              <a:t> двух множителей </a:t>
            </a:r>
            <a:r>
              <a:rPr lang="ru-RU" sz="2400" i="1" dirty="0" smtClean="0">
                <a:solidFill>
                  <a:srgbClr val="C00000"/>
                </a:solidFill>
              </a:rPr>
              <a:t>равно нулю</a:t>
            </a:r>
            <a:r>
              <a:rPr lang="ru-RU" sz="2400" i="1" dirty="0" smtClean="0"/>
              <a:t>, то один из множителей </a:t>
            </a:r>
            <a:r>
              <a:rPr lang="ru-RU" sz="2400" i="1" dirty="0" smtClean="0">
                <a:solidFill>
                  <a:srgbClr val="C00000"/>
                </a:solidFill>
              </a:rPr>
              <a:t>равен нулю</a:t>
            </a:r>
            <a:r>
              <a:rPr lang="ru-RU" sz="2400" i="1" dirty="0" smtClean="0"/>
              <a:t>:</a:t>
            </a:r>
            <a:r>
              <a:rPr lang="ru-RU" altLang="ru-RU" sz="2400" i="1" dirty="0" smtClean="0"/>
              <a:t> </a:t>
            </a:r>
            <a:endParaRPr lang="ru-RU" altLang="ru-RU" sz="24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5937" y="168347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/>
              <a:t>3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 + </a:t>
            </a:r>
            <a:r>
              <a:rPr lang="en-US" sz="2800" dirty="0" smtClean="0"/>
              <a:t>7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– </a:t>
            </a:r>
            <a:r>
              <a:rPr lang="en-US" sz="2800" dirty="0" smtClean="0"/>
              <a:t>20</a:t>
            </a:r>
            <a:r>
              <a:rPr lang="ru-RU" sz="2800" dirty="0" smtClean="0"/>
              <a:t> = 0 </a:t>
            </a:r>
            <a:endParaRPr lang="en-US" sz="2800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218605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/>
              <a:t>(</a:t>
            </a:r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ru-RU" sz="2800" dirty="0" smtClean="0"/>
              <a:t> – </a:t>
            </a:r>
            <a:r>
              <a:rPr lang="en-US" sz="2800" dirty="0" smtClean="0"/>
              <a:t>5</a:t>
            </a:r>
            <a:r>
              <a:rPr lang="ru-RU" sz="2800" dirty="0" smtClean="0"/>
              <a:t>)(</a:t>
            </a:r>
            <a:r>
              <a:rPr lang="ru-RU" sz="2800" i="1" dirty="0" err="1" smtClean="0"/>
              <a:t>х</a:t>
            </a:r>
            <a:r>
              <a:rPr lang="ru-RU" sz="2800" dirty="0" smtClean="0"/>
              <a:t> + </a:t>
            </a:r>
            <a:r>
              <a:rPr lang="en-US" sz="2800" dirty="0" smtClean="0"/>
              <a:t>4</a:t>
            </a:r>
            <a:r>
              <a:rPr lang="ru-RU" sz="2800" dirty="0" smtClean="0"/>
              <a:t>) = </a:t>
            </a:r>
            <a:r>
              <a:rPr lang="en-US" sz="2800" dirty="0" smtClean="0"/>
              <a:t>0</a:t>
            </a:r>
            <a:r>
              <a:rPr lang="ru-RU" sz="2800" dirty="0" smtClean="0"/>
              <a:t> </a:t>
            </a:r>
            <a:endParaRPr lang="en-US" sz="2800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1683943" y="3909924"/>
            <a:ext cx="2073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ru-RU" sz="2800" dirty="0" smtClean="0"/>
              <a:t> – </a:t>
            </a:r>
            <a:r>
              <a:rPr lang="en-US" sz="2800" dirty="0" smtClean="0"/>
              <a:t>5</a:t>
            </a:r>
            <a:r>
              <a:rPr lang="ru-RU" sz="2800" dirty="0" smtClean="0"/>
              <a:t> = 0</a:t>
            </a:r>
            <a:endParaRPr lang="en-US" sz="28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4149208" y="3903164"/>
            <a:ext cx="851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или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70169" y="3909307"/>
            <a:ext cx="2160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err="1" smtClean="0"/>
              <a:t>х</a:t>
            </a:r>
            <a:r>
              <a:rPr lang="ru-RU" sz="2800" dirty="0" smtClean="0"/>
              <a:t> + </a:t>
            </a:r>
            <a:r>
              <a:rPr lang="en-US" sz="2800" dirty="0" smtClean="0"/>
              <a:t>4</a:t>
            </a:r>
            <a:r>
              <a:rPr lang="ru-RU" sz="2800" dirty="0" smtClean="0"/>
              <a:t> = 0</a:t>
            </a:r>
            <a:endParaRPr lang="en-US" sz="28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683943" y="4377117"/>
            <a:ext cx="2073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3</a:t>
            </a:r>
            <a:r>
              <a:rPr lang="en-US" sz="2800" i="1" dirty="0" smtClean="0"/>
              <a:t>x</a:t>
            </a:r>
            <a:r>
              <a:rPr lang="ru-RU" sz="2800" dirty="0" smtClean="0"/>
              <a:t> = </a:t>
            </a:r>
            <a:r>
              <a:rPr lang="en-US" sz="2800" dirty="0" smtClean="0"/>
              <a:t>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83943" y="4889281"/>
            <a:ext cx="2073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i="1" dirty="0" smtClean="0"/>
              <a:t>x</a:t>
            </a:r>
            <a:r>
              <a:rPr lang="ru-RU" sz="2800" dirty="0" smtClean="0"/>
              <a:t> = </a:t>
            </a:r>
            <a:r>
              <a:rPr lang="en-US" sz="2800" dirty="0" smtClean="0"/>
              <a:t>5</a:t>
            </a:r>
            <a:r>
              <a:rPr lang="ru-RU" sz="2800" dirty="0" smtClean="0"/>
              <a:t>/3</a:t>
            </a:r>
            <a:endParaRPr lang="en-US" sz="2800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5770169" y="4394607"/>
            <a:ext cx="2160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err="1" smtClean="0"/>
              <a:t>х</a:t>
            </a:r>
            <a:r>
              <a:rPr lang="ru-RU" sz="2800" dirty="0" smtClean="0"/>
              <a:t>  = -</a:t>
            </a:r>
            <a:r>
              <a:rPr lang="en-US" sz="2800" dirty="0" smtClean="0"/>
              <a:t>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10984" y="5623799"/>
            <a:ext cx="4586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i="1" dirty="0" smtClean="0"/>
              <a:t>Ответ: </a:t>
            </a:r>
            <a:r>
              <a:rPr lang="ru-RU" sz="2800" dirty="0" smtClean="0"/>
              <a:t>-4; 5/3.</a:t>
            </a:r>
            <a:endParaRPr lang="en-US" sz="2800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-14990" y="119916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rgbClr val="0070C0"/>
                </a:solidFill>
              </a:rPr>
              <a:t>Решить уравнение: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1034322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 Что такое разложение многочлена на множители и зачем оно нужно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70795214"/>
              </p:ext>
            </p:extLst>
          </p:nvPr>
        </p:nvGraphicFramePr>
        <p:xfrm>
          <a:off x="208327" y="1225550"/>
          <a:ext cx="2322513" cy="1127125"/>
        </p:xfrm>
        <a:graphic>
          <a:graphicData uri="http://schemas.openxmlformats.org/presentationml/2006/ole">
            <p:oleObj spid="_x0000_s44085" name="Уравнение" r:id="rId4" imgW="863280" imgH="41904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46554876"/>
              </p:ext>
            </p:extLst>
          </p:nvPr>
        </p:nvGraphicFramePr>
        <p:xfrm>
          <a:off x="2531845" y="1285875"/>
          <a:ext cx="3827462" cy="1128713"/>
        </p:xfrm>
        <a:graphic>
          <a:graphicData uri="http://schemas.openxmlformats.org/presentationml/2006/ole">
            <p:oleObj spid="_x0000_s44086" name="Уравнение" r:id="rId5" imgW="1422360" imgH="41904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22947315"/>
              </p:ext>
            </p:extLst>
          </p:nvPr>
        </p:nvGraphicFramePr>
        <p:xfrm>
          <a:off x="6334088" y="1289050"/>
          <a:ext cx="1981200" cy="1060450"/>
        </p:xfrm>
        <a:graphic>
          <a:graphicData uri="http://schemas.openxmlformats.org/presentationml/2006/ole">
            <p:oleObj spid="_x0000_s44087" name="Уравнение" r:id="rId6" imgW="736560" imgH="393480" progId="Equation.3">
              <p:embed/>
            </p:oleObj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50806765"/>
              </p:ext>
            </p:extLst>
          </p:nvPr>
        </p:nvGraphicFramePr>
        <p:xfrm>
          <a:off x="8319503" y="1287463"/>
          <a:ext cx="614363" cy="1060450"/>
        </p:xfrm>
        <a:graphic>
          <a:graphicData uri="http://schemas.openxmlformats.org/presentationml/2006/ole">
            <p:oleObj spid="_x0000_s44088" name="Уравнение" r:id="rId7" imgW="228600" imgH="393480" progId="Equation.3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74581795"/>
              </p:ext>
            </p:extLst>
          </p:nvPr>
        </p:nvGraphicFramePr>
        <p:xfrm>
          <a:off x="406979" y="3470275"/>
          <a:ext cx="3244850" cy="1066800"/>
        </p:xfrm>
        <a:graphic>
          <a:graphicData uri="http://schemas.openxmlformats.org/presentationml/2006/ole">
            <p:oleObj spid="_x0000_s44089" name="Уравнение" r:id="rId8" imgW="1117440" imgH="419040" progId="Equation.3">
              <p:embed/>
            </p:oleObj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048743" y="2632659"/>
            <a:ext cx="7077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C00000"/>
                </a:solidFill>
              </a:rPr>
              <a:t>Из материалов ЕГЭ по математике: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40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16555550"/>
              </p:ext>
            </p:extLst>
          </p:nvPr>
        </p:nvGraphicFramePr>
        <p:xfrm>
          <a:off x="3658387" y="3533775"/>
          <a:ext cx="5160963" cy="1004888"/>
        </p:xfrm>
        <a:graphic>
          <a:graphicData uri="http://schemas.openxmlformats.org/presentationml/2006/ole">
            <p:oleObj spid="_x0000_s44090" name="Уравнение" r:id="rId9" imgW="1777680" imgH="393480" progId="Equation.3">
              <p:embed/>
            </p:oleObj>
          </a:graphicData>
        </a:graphic>
      </p:graphicFrame>
      <p:graphicFrame>
        <p:nvGraphicFramePr>
          <p:cNvPr id="440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18396437"/>
              </p:ext>
            </p:extLst>
          </p:nvPr>
        </p:nvGraphicFramePr>
        <p:xfrm>
          <a:off x="2592388" y="4772025"/>
          <a:ext cx="4016375" cy="1003300"/>
        </p:xfrm>
        <a:graphic>
          <a:graphicData uri="http://schemas.openxmlformats.org/presentationml/2006/ole">
            <p:oleObj spid="_x0000_s44091" name="Уравнение" r:id="rId10" imgW="1384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Вынесение общего множителя за скобки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79080" y="1432095"/>
            <a:ext cx="22335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3</a:t>
            </a:r>
            <a:r>
              <a:rPr lang="ru-RU" sz="2800" i="1" dirty="0" err="1" smtClean="0"/>
              <a:t>x</a:t>
            </a:r>
            <a:r>
              <a:rPr lang="ru-RU" sz="2800" dirty="0" smtClean="0"/>
              <a:t>  + </a:t>
            </a:r>
            <a:r>
              <a:rPr lang="en-US" sz="2800" dirty="0" smtClean="0"/>
              <a:t>12</a:t>
            </a:r>
            <a:r>
              <a:rPr lang="ru-RU" sz="2800" i="1" dirty="0" smtClean="0"/>
              <a:t>у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450221" y="1434594"/>
            <a:ext cx="20511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3</a:t>
            </a:r>
            <a:r>
              <a:rPr lang="ru-RU" sz="800" dirty="0" smtClean="0"/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x</a:t>
            </a:r>
            <a:r>
              <a:rPr lang="ru-RU" sz="2800" dirty="0" smtClean="0"/>
              <a:t>  + 4</a:t>
            </a:r>
            <a:r>
              <a:rPr lang="ru-RU" sz="2800" i="1" dirty="0" smtClean="0"/>
              <a:t>у</a:t>
            </a:r>
            <a:r>
              <a:rPr lang="ru-RU" sz="2800" dirty="0" smtClean="0"/>
              <a:t>)</a:t>
            </a:r>
            <a:endParaRPr lang="en-US" sz="28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379080" y="2169111"/>
            <a:ext cx="22335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/>
              <a:t>а</a:t>
            </a:r>
            <a:r>
              <a:rPr lang="ru-RU" sz="2800" baseline="30000" dirty="0" smtClean="0"/>
              <a:t>5</a:t>
            </a:r>
            <a:r>
              <a:rPr lang="ru-RU" sz="2800" dirty="0" smtClean="0"/>
              <a:t> – 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970538" y="2165672"/>
            <a:ext cx="24109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/>
              <a:t>а</a:t>
            </a:r>
            <a:r>
              <a:rPr lang="ru-RU" sz="2800" baseline="30000" dirty="0" smtClean="0"/>
              <a:t>3 </a:t>
            </a:r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– 1)</a:t>
            </a:r>
            <a:endParaRPr lang="en-US" sz="28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379079" y="2915798"/>
            <a:ext cx="2623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5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4</a:t>
            </a:r>
            <a:r>
              <a:rPr lang="ru-RU" sz="2800" dirty="0" smtClean="0"/>
              <a:t>  + </a:t>
            </a:r>
            <a:r>
              <a:rPr lang="en-US" sz="2800" dirty="0" smtClean="0"/>
              <a:t>1</a:t>
            </a:r>
            <a:r>
              <a:rPr lang="ru-RU" sz="2800" dirty="0" smtClean="0"/>
              <a:t>0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3750025" y="2918297"/>
            <a:ext cx="2605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5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+ 2)</a:t>
            </a:r>
            <a:endParaRPr lang="en-US" sz="2800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379079" y="3649699"/>
            <a:ext cx="39124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9</a:t>
            </a:r>
            <a:r>
              <a:rPr lang="ru-RU" sz="2800" i="1" dirty="0" smtClean="0"/>
              <a:t>т</a:t>
            </a:r>
            <a:r>
              <a:rPr lang="ru-RU" sz="2800" baseline="30000" dirty="0" smtClean="0"/>
              <a:t>4</a:t>
            </a:r>
            <a:r>
              <a:rPr lang="ru-RU" sz="2800" dirty="0" smtClean="0"/>
              <a:t>  + 6</a:t>
            </a:r>
            <a:r>
              <a:rPr lang="ru-RU" sz="2800" i="1" dirty="0" smtClean="0"/>
              <a:t>т</a:t>
            </a:r>
            <a:r>
              <a:rPr lang="ru-RU" sz="2800" i="1" baseline="30000" dirty="0" smtClean="0"/>
              <a:t>2</a:t>
            </a:r>
            <a:r>
              <a:rPr lang="ru-RU" sz="2800" dirty="0" smtClean="0"/>
              <a:t> – 15</a:t>
            </a:r>
            <a:r>
              <a:rPr lang="ru-RU" sz="2800" i="1" dirty="0" smtClean="0"/>
              <a:t>т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4994196" y="3652198"/>
            <a:ext cx="36251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3</a:t>
            </a:r>
            <a:r>
              <a:rPr lang="ru-RU" sz="2800" i="1" dirty="0" smtClean="0"/>
              <a:t>т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(</a:t>
            </a:r>
            <a:r>
              <a:rPr lang="ru-RU" sz="2800" dirty="0" err="1" smtClean="0"/>
              <a:t>3</a:t>
            </a:r>
            <a:r>
              <a:rPr lang="ru-RU" sz="2800" i="1" dirty="0" err="1" smtClean="0"/>
              <a:t>т</a:t>
            </a:r>
            <a:r>
              <a:rPr lang="ru-RU" sz="2800" baseline="30000" dirty="0" err="1" smtClean="0"/>
              <a:t>2</a:t>
            </a:r>
            <a:r>
              <a:rPr lang="ru-RU" sz="2800" dirty="0" smtClean="0"/>
              <a:t> + 2 – 5</a:t>
            </a:r>
            <a:r>
              <a:rPr lang="ru-RU" sz="2800" i="1" dirty="0" smtClean="0"/>
              <a:t>т</a:t>
            </a:r>
            <a:r>
              <a:rPr lang="ru-RU" sz="2800" dirty="0" smtClean="0"/>
              <a:t>)</a:t>
            </a:r>
            <a:endParaRPr lang="en-US" sz="2800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1379080" y="4386715"/>
            <a:ext cx="39124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16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5</a:t>
            </a:r>
            <a:r>
              <a:rPr lang="ru-RU" sz="2800" dirty="0" smtClean="0"/>
              <a:t> – 12</a:t>
            </a:r>
            <a:r>
              <a:rPr lang="ru-RU" sz="2800" i="1" dirty="0" smtClean="0"/>
              <a:t>а</a:t>
            </a:r>
            <a:r>
              <a:rPr lang="ru-RU" sz="2800" i="1" baseline="30000" dirty="0" smtClean="0"/>
              <a:t>2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4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499527" y="4389214"/>
            <a:ext cx="36251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4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i="1" dirty="0" smtClean="0"/>
              <a:t>с</a:t>
            </a:r>
            <a:r>
              <a:rPr lang="ru-RU" sz="2800" baseline="30000" dirty="0" smtClean="0"/>
              <a:t>4 </a:t>
            </a:r>
            <a:r>
              <a:rPr lang="ru-RU" sz="2800" dirty="0" smtClean="0"/>
              <a:t>(4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i="1" dirty="0" smtClean="0"/>
              <a:t>с</a:t>
            </a:r>
            <a:r>
              <a:rPr lang="ru-RU" sz="2800" dirty="0" smtClean="0"/>
              <a:t> – 3)</a:t>
            </a:r>
            <a:endParaRPr lang="en-US" sz="2800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73193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rgbClr val="0070C0"/>
                </a:solidFill>
              </a:rPr>
              <a:t>Вынести за скобки общий множитель: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Вынесение общего множителя за скобки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212" y="1717230"/>
            <a:ext cx="87055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altLang="ru-RU" sz="2400" i="1" dirty="0" smtClean="0">
                <a:solidFill>
                  <a:schemeClr val="dk1"/>
                </a:solidFill>
              </a:rPr>
              <a:t>Найти наибольший общий делитель коэффициентов всех одночленов, входящих в многочлен, </a:t>
            </a:r>
            <a:r>
              <a:rPr lang="ru-RU" altLang="ru-RU" sz="2400" i="1" dirty="0">
                <a:solidFill>
                  <a:schemeClr val="dk1"/>
                </a:solidFill>
              </a:rPr>
              <a:t>‒</a:t>
            </a:r>
            <a:r>
              <a:rPr lang="ru-RU" altLang="ru-RU" sz="2400" i="1" dirty="0" smtClean="0">
                <a:solidFill>
                  <a:schemeClr val="dk1"/>
                </a:solidFill>
              </a:rPr>
              <a:t> он и будет общим числовым множителем (разумеется, это относится только к случаю целочисленных коэффициентов).</a:t>
            </a:r>
            <a:endParaRPr lang="ru-RU" altLang="ru-RU" sz="2400" i="1" dirty="0">
              <a:solidFill>
                <a:schemeClr val="dk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altLang="ru-RU" sz="2400" i="1" dirty="0" smtClean="0">
                <a:solidFill>
                  <a:schemeClr val="dk1"/>
                </a:solidFill>
              </a:rPr>
              <a:t>Найти переменные, которые входят в каждый член многочлена, и выбрать для каждой из них наименьший (из имеющихся) показатель степени.</a:t>
            </a:r>
            <a:endParaRPr lang="ru-RU" altLang="ru-RU" sz="2400" i="1" dirty="0">
              <a:solidFill>
                <a:schemeClr val="dk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altLang="ru-RU" sz="2400" i="1" dirty="0" smtClean="0">
                <a:solidFill>
                  <a:schemeClr val="dk1"/>
                </a:solidFill>
              </a:rPr>
              <a:t>Произведение коэффициента, найденного на первом шаге, и степеней, найденных на втором шаге, является общим множителем, который целесообразно вынести за скобки.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708126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600" i="1" dirty="0" smtClean="0">
                <a:solidFill>
                  <a:srgbClr val="0070C0"/>
                </a:solidFill>
              </a:rPr>
              <a:t>Алгоритм  отыскания  общего  множителя </a:t>
            </a:r>
          </a:p>
          <a:p>
            <a:pPr lvl="0" algn="ctr"/>
            <a:r>
              <a:rPr lang="ru-RU" sz="2600" i="1" dirty="0" smtClean="0">
                <a:solidFill>
                  <a:srgbClr val="0070C0"/>
                </a:solidFill>
              </a:rPr>
              <a:t>нескольких  одночленов: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Вынесение общего множителя за скобки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84010" y="3407503"/>
            <a:ext cx="36126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5,6</a:t>
            </a:r>
            <a:r>
              <a:rPr lang="ru-RU" sz="2800" i="1" dirty="0" smtClean="0"/>
              <a:t>x</a:t>
            </a:r>
            <a:r>
              <a:rPr lang="ru-RU" sz="2800" dirty="0" smtClean="0"/>
              <a:t>  + 1,4</a:t>
            </a:r>
            <a:r>
              <a:rPr lang="ru-RU" sz="2800" i="1" dirty="0" smtClean="0"/>
              <a:t>у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42397" y="3400949"/>
            <a:ext cx="3042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1,4</a:t>
            </a:r>
            <a:r>
              <a:rPr lang="ru-RU" sz="800" dirty="0" smtClean="0"/>
              <a:t> </a:t>
            </a:r>
            <a:r>
              <a:rPr lang="ru-RU" sz="2800" dirty="0" smtClean="0"/>
              <a:t>(4</a:t>
            </a:r>
            <a:r>
              <a:rPr lang="ru-RU" sz="2800" i="1" dirty="0" smtClean="0"/>
              <a:t>x</a:t>
            </a:r>
            <a:r>
              <a:rPr lang="ru-RU" sz="2800" dirty="0" smtClean="0"/>
              <a:t>  + </a:t>
            </a:r>
            <a:r>
              <a:rPr lang="ru-RU" sz="2800" i="1" dirty="0" smtClean="0"/>
              <a:t>у</a:t>
            </a:r>
            <a:r>
              <a:rPr lang="ru-RU" sz="2800" dirty="0" smtClean="0"/>
              <a:t>)</a:t>
            </a:r>
            <a:endParaRPr lang="en-US" sz="28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484010" y="4153572"/>
            <a:ext cx="36126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0,65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5</a:t>
            </a:r>
            <a:r>
              <a:rPr lang="ru-RU" sz="2800" dirty="0" smtClean="0"/>
              <a:t> – 0,13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 =</a:t>
            </a:r>
            <a:endParaRPr lang="en-US" sz="28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601964" y="4150133"/>
            <a:ext cx="4137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0,13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3 </a:t>
            </a:r>
            <a:r>
              <a:rPr lang="ru-RU" sz="2800" dirty="0" smtClean="0"/>
              <a:t>(5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– 1)</a:t>
            </a:r>
            <a:endParaRPr lang="en-US" sz="2800" dirty="0" smtClean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46875143"/>
              </p:ext>
            </p:extLst>
          </p:nvPr>
        </p:nvGraphicFramePr>
        <p:xfrm>
          <a:off x="1539091" y="4815169"/>
          <a:ext cx="2745374" cy="924829"/>
        </p:xfrm>
        <a:graphic>
          <a:graphicData uri="http://schemas.openxmlformats.org/presentationml/2006/ole">
            <p:oleObj spid="_x0000_s45076" name="Формула" r:id="rId4" imgW="1167893" imgH="393529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40895639"/>
              </p:ext>
            </p:extLst>
          </p:nvPr>
        </p:nvGraphicFramePr>
        <p:xfrm>
          <a:off x="4302978" y="4815169"/>
          <a:ext cx="2655247" cy="924829"/>
        </p:xfrm>
        <a:graphic>
          <a:graphicData uri="http://schemas.openxmlformats.org/presentationml/2006/ole">
            <p:oleObj spid="_x0000_s45077" name="Формула" r:id="rId5" imgW="1129810" imgH="393529" progId="Equation.3">
              <p:embed/>
            </p:oleObj>
          </a:graphicData>
        </a:graphic>
      </p:graphicFrame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69822" y="865782"/>
            <a:ext cx="8619345" cy="1420892"/>
          </a:xfrm>
          <a:prstGeom prst="round2DiagRect">
            <a:avLst>
              <a:gd name="adj1" fmla="val 26795"/>
              <a:gd name="adj2" fmla="val 0"/>
            </a:avLst>
          </a:prstGeom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i="1" dirty="0" smtClean="0">
                <a:solidFill>
                  <a:srgbClr val="C00000"/>
                </a:solidFill>
              </a:rPr>
              <a:t>Замечание.</a:t>
            </a:r>
            <a:r>
              <a:rPr lang="ru-RU" sz="2400" i="1" dirty="0" smtClean="0"/>
              <a:t> В ряде случаев полезно выносить за скобку в качестве общего множителя и дробный коэффициент. </a:t>
            </a:r>
            <a:endParaRPr lang="ru-RU" altLang="ru-RU" sz="2400" i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270181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rgbClr val="0070C0"/>
                </a:solidFill>
              </a:rPr>
              <a:t>Вынести за скобки общий множитель: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5921" y="1421722"/>
            <a:ext cx="38205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4</a:t>
            </a:r>
            <a:r>
              <a:rPr lang="ru-RU" sz="2800" i="1" dirty="0" smtClean="0"/>
              <a:t>у</a:t>
            </a:r>
            <a:r>
              <a:rPr lang="ru-RU" sz="2800" baseline="30000" dirty="0" smtClean="0"/>
              <a:t>3</a:t>
            </a:r>
            <a:r>
              <a:rPr lang="ru-RU" sz="2800" dirty="0"/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dirty="0" smtClean="0"/>
              <a:t> 2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3</a:t>
            </a:r>
            <a:r>
              <a:rPr lang="ru-RU" sz="2800" i="1" dirty="0" smtClean="0"/>
              <a:t>у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+ </a:t>
            </a:r>
            <a:r>
              <a:rPr lang="ru-RU" sz="2800" dirty="0"/>
              <a:t>5</a:t>
            </a:r>
            <a:r>
              <a:rPr lang="ru-RU" sz="2800" i="1" dirty="0"/>
              <a:t>х</a:t>
            </a:r>
            <a:r>
              <a:rPr lang="ru-RU" sz="2800" baseline="30000" dirty="0"/>
              <a:t>2 </a:t>
            </a:r>
            <a:r>
              <a:rPr lang="ru-RU" sz="2800" dirty="0" smtClean="0"/>
              <a:t>=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5922" y="2168759"/>
            <a:ext cx="43255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5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4</a:t>
            </a:r>
            <a:r>
              <a:rPr lang="ru-RU" sz="2800" dirty="0" smtClean="0"/>
              <a:t> – 10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3</a:t>
            </a:r>
            <a:r>
              <a:rPr lang="ru-RU" sz="2800" dirty="0"/>
              <a:t> + </a:t>
            </a:r>
            <a:r>
              <a:rPr lang="ru-RU" sz="2800" dirty="0" smtClean="0"/>
              <a:t>15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5</a:t>
            </a:r>
            <a:r>
              <a:rPr lang="ru-RU" sz="2800" dirty="0"/>
              <a:t> </a:t>
            </a:r>
            <a:r>
              <a:rPr lang="ru-RU" sz="2800" dirty="0" smtClean="0"/>
              <a:t>=</a:t>
            </a:r>
            <a:endParaRPr lang="en-US" sz="28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266721" y="715857"/>
            <a:ext cx="4610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70C0"/>
                </a:solidFill>
              </a:rPr>
              <a:t>Разложить на </a:t>
            </a:r>
            <a:r>
              <a:rPr lang="ru-RU" sz="2400" i="1" dirty="0" smtClean="0">
                <a:solidFill>
                  <a:srgbClr val="0070C0"/>
                </a:solidFill>
              </a:rPr>
              <a:t>множители: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9207" y="2168759"/>
            <a:ext cx="43255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5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dirty="0" smtClean="0"/>
              <a:t> – 2 </a:t>
            </a:r>
            <a:r>
              <a:rPr lang="ru-RU" sz="2800" dirty="0"/>
              <a:t>+ З</a:t>
            </a:r>
            <a:r>
              <a:rPr lang="ru-RU" sz="2800" i="1" dirty="0"/>
              <a:t>а</a:t>
            </a:r>
            <a:r>
              <a:rPr lang="ru-RU" sz="2800" baseline="30000" dirty="0"/>
              <a:t>2</a:t>
            </a:r>
            <a:r>
              <a:rPr lang="ru-RU" sz="2800" dirty="0" smtClean="0"/>
              <a:t>)</a:t>
            </a:r>
            <a:endParaRPr lang="en-US" sz="28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25922" y="2909787"/>
            <a:ext cx="4055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2</a:t>
            </a:r>
            <a:r>
              <a:rPr lang="ru-RU" sz="2800" i="1" dirty="0" smtClean="0"/>
              <a:t>x </a:t>
            </a:r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ru-RU" sz="2800" dirty="0" smtClean="0"/>
              <a:t> – 2) </a:t>
            </a:r>
            <a:r>
              <a:rPr lang="ru-RU" sz="2800" dirty="0"/>
              <a:t>+ </a:t>
            </a:r>
            <a:r>
              <a:rPr lang="ru-RU" sz="2800" dirty="0" smtClean="0"/>
              <a:t>5 (</a:t>
            </a:r>
            <a:r>
              <a:rPr lang="ru-RU" sz="2800" i="1" dirty="0" smtClean="0"/>
              <a:t>x</a:t>
            </a:r>
            <a:r>
              <a:rPr lang="ru-RU" sz="2800" dirty="0" smtClean="0"/>
              <a:t> – 2)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307859" y="2909209"/>
            <a:ext cx="4833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2</a:t>
            </a:r>
            <a:r>
              <a:rPr lang="ru-RU" sz="2800" i="1" dirty="0" smtClean="0"/>
              <a:t>x </a:t>
            </a:r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ru-RU" sz="2800" dirty="0" smtClean="0"/>
              <a:t> – 2) </a:t>
            </a:r>
            <a:r>
              <a:rPr lang="ru-RU" sz="2800" dirty="0"/>
              <a:t>+ </a:t>
            </a:r>
            <a:r>
              <a:rPr lang="ru-RU" sz="2800" dirty="0" smtClean="0"/>
              <a:t>5(</a:t>
            </a:r>
            <a:r>
              <a:rPr lang="ru-RU" sz="2800" i="1" dirty="0" smtClean="0"/>
              <a:t>x</a:t>
            </a:r>
            <a:r>
              <a:rPr lang="ru-RU" sz="2800" dirty="0" smtClean="0"/>
              <a:t> – 2)(</a:t>
            </a:r>
            <a:r>
              <a:rPr lang="ru-RU" sz="2800" i="1" dirty="0"/>
              <a:t>x</a:t>
            </a:r>
            <a:r>
              <a:rPr lang="ru-RU" sz="2800" dirty="0"/>
              <a:t> – 2</a:t>
            </a:r>
            <a:r>
              <a:rPr lang="ru-RU" sz="2800" dirty="0" smtClean="0"/>
              <a:t>) =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13974" y="2944121"/>
            <a:ext cx="1023042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08981" y="2944069"/>
            <a:ext cx="1023042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25922" y="3594646"/>
            <a:ext cx="43685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= (</a:t>
            </a:r>
            <a:r>
              <a:rPr lang="ru-RU" sz="2800" i="1" dirty="0" smtClean="0"/>
              <a:t>x</a:t>
            </a:r>
            <a:r>
              <a:rPr lang="ru-RU" sz="2800" dirty="0" smtClean="0"/>
              <a:t> – 2)</a:t>
            </a:r>
            <a:r>
              <a:rPr lang="ru-RU" sz="3200" dirty="0" smtClean="0"/>
              <a:t>(</a:t>
            </a:r>
            <a:r>
              <a:rPr lang="ru-RU" sz="2800" dirty="0" smtClean="0"/>
              <a:t>2</a:t>
            </a:r>
            <a:r>
              <a:rPr lang="ru-RU" sz="2800" i="1" dirty="0" smtClean="0"/>
              <a:t>x </a:t>
            </a:r>
            <a:r>
              <a:rPr lang="ru-RU" sz="2800" dirty="0" smtClean="0"/>
              <a:t>+ 5(</a:t>
            </a:r>
            <a:r>
              <a:rPr lang="ru-RU" sz="2800" i="1" dirty="0" smtClean="0"/>
              <a:t>x</a:t>
            </a:r>
            <a:r>
              <a:rPr lang="ru-RU" sz="2800" dirty="0" smtClean="0"/>
              <a:t> </a:t>
            </a:r>
            <a:r>
              <a:rPr lang="ru-RU" sz="2800" dirty="0"/>
              <a:t>– 2</a:t>
            </a:r>
            <a:r>
              <a:rPr lang="ru-RU" sz="2800" dirty="0" smtClean="0"/>
              <a:t>)</a:t>
            </a:r>
            <a:r>
              <a:rPr lang="ru-RU" sz="3200" dirty="0" smtClean="0"/>
              <a:t>)</a:t>
            </a:r>
            <a:r>
              <a:rPr lang="ru-RU" sz="2800" dirty="0" smtClean="0"/>
              <a:t> = </a:t>
            </a:r>
            <a:endParaRPr lang="ru-RU" sz="28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8817" y="3696503"/>
            <a:ext cx="1023042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424729" y="3646263"/>
            <a:ext cx="4014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(</a:t>
            </a:r>
            <a:r>
              <a:rPr lang="ru-RU" sz="2800" i="1" dirty="0" smtClean="0"/>
              <a:t>x</a:t>
            </a:r>
            <a:r>
              <a:rPr lang="ru-RU" sz="2800" dirty="0" smtClean="0"/>
              <a:t> – 2)(2</a:t>
            </a:r>
            <a:r>
              <a:rPr lang="ru-RU" sz="2800" i="1" dirty="0" smtClean="0"/>
              <a:t>x </a:t>
            </a:r>
            <a:r>
              <a:rPr lang="ru-RU" sz="2800" dirty="0" smtClean="0"/>
              <a:t>+ 5</a:t>
            </a:r>
            <a:r>
              <a:rPr lang="ru-RU" sz="2800" i="1" dirty="0" smtClean="0"/>
              <a:t>x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smtClean="0"/>
              <a:t>10) = 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264300" y="4387016"/>
            <a:ext cx="3267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= (</a:t>
            </a:r>
            <a:r>
              <a:rPr lang="ru-RU" sz="2800" i="1" dirty="0" smtClean="0"/>
              <a:t>x</a:t>
            </a:r>
            <a:r>
              <a:rPr lang="ru-RU" sz="2800" dirty="0" smtClean="0"/>
              <a:t> – 2)(7</a:t>
            </a:r>
            <a:r>
              <a:rPr lang="ru-RU" sz="2800" i="1" dirty="0" smtClean="0"/>
              <a:t>x </a:t>
            </a:r>
            <a:r>
              <a:rPr lang="ru-RU" sz="2800" dirty="0" smtClean="0"/>
              <a:t>– 10) 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026734" y="1421144"/>
            <a:ext cx="4628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2 </a:t>
            </a:r>
            <a:r>
              <a:rPr lang="ru-RU" sz="2800" dirty="0" smtClean="0"/>
              <a:t>(</a:t>
            </a:r>
            <a:r>
              <a:rPr lang="ru-RU" sz="2800" i="1" dirty="0" smtClean="0"/>
              <a:t>х</a:t>
            </a:r>
            <a:r>
              <a:rPr lang="ru-RU" sz="2800" baseline="30000" dirty="0" smtClean="0"/>
              <a:t>2</a:t>
            </a:r>
            <a:r>
              <a:rPr lang="ru-RU" sz="2800" i="1" dirty="0" smtClean="0"/>
              <a:t>у</a:t>
            </a:r>
            <a:r>
              <a:rPr lang="ru-RU" sz="2800" baseline="30000" dirty="0" smtClean="0"/>
              <a:t>3</a:t>
            </a:r>
            <a:r>
              <a:rPr lang="ru-RU" sz="2800" dirty="0"/>
              <a:t> + 2</a:t>
            </a:r>
            <a:r>
              <a:rPr lang="ru-RU" sz="2800" i="1" dirty="0"/>
              <a:t>ху</a:t>
            </a:r>
            <a:r>
              <a:rPr lang="ru-RU" sz="2800" baseline="30000" dirty="0"/>
              <a:t>2</a:t>
            </a:r>
            <a:r>
              <a:rPr lang="ru-RU" sz="2800" dirty="0"/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dirty="0" smtClean="0"/>
              <a:t> 5)</a:t>
            </a:r>
            <a:endParaRPr lang="ru-RU" sz="2800" dirty="0"/>
          </a:p>
        </p:txBody>
      </p:sp>
      <p:sp>
        <p:nvSpPr>
          <p:cNvPr id="2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Вынесение общего множителя за скобки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702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3" grpId="0"/>
      <p:bldP spid="15" grpId="0"/>
      <p:bldP spid="4" grpId="0" animBg="1"/>
      <p:bldP spid="19" grpId="0" animBg="1"/>
      <p:bldP spid="20" grpId="0"/>
      <p:bldP spid="21" grpId="0" animBg="1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3"/>
          <p:cNvSpPr txBox="1">
            <a:spLocks/>
          </p:cNvSpPr>
          <p:nvPr/>
        </p:nvSpPr>
        <p:spPr>
          <a:xfrm>
            <a:off x="0" y="-1"/>
            <a:ext cx="9144000" cy="569627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Способ </a:t>
            </a:r>
            <a:r>
              <a:rPr lang="ru-RU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группировки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6166" y="1421722"/>
            <a:ext cx="38205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/>
              <a:t> + 6</a:t>
            </a:r>
            <a:r>
              <a:rPr lang="ru-RU" sz="2800" i="1" dirty="0"/>
              <a:t>а</a:t>
            </a:r>
            <a:r>
              <a:rPr lang="ru-RU" sz="2800" dirty="0"/>
              <a:t> + </a:t>
            </a:r>
            <a:r>
              <a:rPr lang="ru-RU" sz="2800" i="1" dirty="0" err="1"/>
              <a:t>ab</a:t>
            </a:r>
            <a:r>
              <a:rPr lang="ru-RU" sz="2800" dirty="0"/>
              <a:t> + </a:t>
            </a:r>
            <a:r>
              <a:rPr lang="ru-RU" sz="2800" dirty="0" smtClean="0"/>
              <a:t>3</a:t>
            </a:r>
            <a:r>
              <a:rPr lang="ru-RU" sz="2800" i="1" dirty="0" smtClean="0"/>
              <a:t>b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60411" y="711488"/>
            <a:ext cx="6223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70C0"/>
                </a:solidFill>
              </a:rPr>
              <a:t>Разложить на </a:t>
            </a:r>
            <a:r>
              <a:rPr lang="ru-RU" sz="2400" i="1" dirty="0" smtClean="0">
                <a:solidFill>
                  <a:srgbClr val="0070C0"/>
                </a:solidFill>
              </a:rPr>
              <a:t>множители многочлен: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6167" y="3416779"/>
            <a:ext cx="3281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err="1"/>
              <a:t>ху</a:t>
            </a:r>
            <a:r>
              <a:rPr lang="ru-RU" sz="2800" dirty="0"/>
              <a:t> </a:t>
            </a:r>
            <a:r>
              <a:rPr lang="ru-RU" sz="2800" dirty="0" smtClean="0"/>
              <a:t>– 6 </a:t>
            </a:r>
            <a:r>
              <a:rPr lang="ru-RU" sz="2800" dirty="0"/>
              <a:t>+ </a:t>
            </a:r>
            <a:r>
              <a:rPr lang="ru-RU" sz="2800" dirty="0" err="1"/>
              <a:t>З</a:t>
            </a:r>
            <a:r>
              <a:rPr lang="ru-RU" sz="2800" i="1" dirty="0" err="1"/>
              <a:t>x</a:t>
            </a:r>
            <a:r>
              <a:rPr lang="ru-RU" sz="2800" dirty="0"/>
              <a:t> </a:t>
            </a:r>
            <a:r>
              <a:rPr lang="ru-RU" sz="2800" dirty="0" smtClean="0"/>
              <a:t>– 2</a:t>
            </a:r>
            <a:r>
              <a:rPr lang="ru-RU" sz="2800" i="1" dirty="0" smtClean="0"/>
              <a:t>у</a:t>
            </a:r>
            <a:r>
              <a:rPr lang="ru-RU" sz="2800" dirty="0" smtClean="0"/>
              <a:t> =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64235" y="3416201"/>
            <a:ext cx="3991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(</a:t>
            </a:r>
            <a:r>
              <a:rPr lang="ru-RU" sz="2800" i="1" dirty="0" err="1"/>
              <a:t>ху</a:t>
            </a:r>
            <a:r>
              <a:rPr lang="ru-RU" sz="2800" dirty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3</a:t>
            </a:r>
            <a:r>
              <a:rPr lang="ru-RU" sz="2800" i="1" dirty="0" smtClean="0"/>
              <a:t>x</a:t>
            </a:r>
            <a:r>
              <a:rPr lang="ru-RU" sz="2800" dirty="0" smtClean="0"/>
              <a:t>) </a:t>
            </a:r>
            <a:r>
              <a:rPr lang="ru-RU" sz="2800" dirty="0"/>
              <a:t>+ </a:t>
            </a:r>
            <a:r>
              <a:rPr lang="ru-RU" sz="2800" dirty="0" smtClean="0"/>
              <a:t>(</a:t>
            </a:r>
            <a:r>
              <a:rPr lang="ru-RU" sz="2800" dirty="0"/>
              <a:t>–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ru-RU" sz="2800" dirty="0" smtClean="0"/>
              <a:t>6</a:t>
            </a:r>
            <a:r>
              <a:rPr lang="en-US" sz="2800" dirty="0" smtClean="0"/>
              <a:t> </a:t>
            </a:r>
            <a:r>
              <a:rPr lang="ru-RU" sz="2800" dirty="0" smtClean="0"/>
              <a:t>– 2</a:t>
            </a:r>
            <a:r>
              <a:rPr lang="ru-RU" sz="2800" i="1" dirty="0" smtClean="0"/>
              <a:t>у</a:t>
            </a:r>
            <a:r>
              <a:rPr lang="ru-RU" sz="2800" dirty="0" smtClean="0"/>
              <a:t>) =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55057" y="2196158"/>
            <a:ext cx="1115300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2740" y="2205945"/>
            <a:ext cx="1111987" cy="487194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06979" y="1421144"/>
            <a:ext cx="4628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(2</a:t>
            </a:r>
            <a:r>
              <a:rPr lang="ru-RU" sz="2800" i="1" dirty="0" smtClean="0"/>
              <a:t>а</a:t>
            </a:r>
            <a:r>
              <a:rPr lang="ru-RU" sz="2800" baseline="30000" dirty="0" smtClean="0"/>
              <a:t>2</a:t>
            </a:r>
            <a:r>
              <a:rPr lang="ru-RU" sz="2800" dirty="0"/>
              <a:t> + </a:t>
            </a:r>
            <a:r>
              <a:rPr lang="ru-RU" sz="2800" dirty="0" smtClean="0"/>
              <a:t>6</a:t>
            </a:r>
            <a:r>
              <a:rPr lang="ru-RU" sz="2800" i="1" dirty="0" smtClean="0"/>
              <a:t>а</a:t>
            </a:r>
            <a:r>
              <a:rPr lang="ru-RU" sz="2800" dirty="0" smtClean="0"/>
              <a:t>) </a:t>
            </a:r>
            <a:r>
              <a:rPr lang="ru-RU" sz="2800" dirty="0"/>
              <a:t>+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ab</a:t>
            </a:r>
            <a:r>
              <a:rPr lang="ru-RU" sz="2800" dirty="0" smtClean="0"/>
              <a:t> </a:t>
            </a:r>
            <a:r>
              <a:rPr lang="ru-RU" sz="2800" dirty="0"/>
              <a:t>+ </a:t>
            </a:r>
            <a:r>
              <a:rPr lang="ru-RU" sz="2800" dirty="0" smtClean="0"/>
              <a:t>3</a:t>
            </a:r>
            <a:r>
              <a:rPr lang="ru-RU" sz="2800" i="1" dirty="0" smtClean="0"/>
              <a:t>b</a:t>
            </a:r>
            <a:r>
              <a:rPr lang="ru-RU" sz="2800" dirty="0" smtClean="0"/>
              <a:t>) =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06166" y="2151249"/>
            <a:ext cx="4628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 2</a:t>
            </a:r>
            <a:r>
              <a:rPr lang="ru-RU" sz="2800" i="1" dirty="0" smtClean="0"/>
              <a:t>а </a:t>
            </a:r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dirty="0"/>
              <a:t> + </a:t>
            </a:r>
            <a:r>
              <a:rPr lang="ru-RU" sz="2800" dirty="0" smtClean="0"/>
              <a:t>3) </a:t>
            </a:r>
            <a:r>
              <a:rPr lang="ru-RU" sz="2800" dirty="0"/>
              <a:t>+ </a:t>
            </a:r>
            <a:r>
              <a:rPr lang="en-US" sz="2800" i="1" dirty="0" smtClean="0"/>
              <a:t>b </a:t>
            </a:r>
            <a:r>
              <a:rPr lang="ru-RU" sz="2800" dirty="0" smtClean="0"/>
              <a:t>(</a:t>
            </a:r>
            <a:r>
              <a:rPr lang="ru-RU" sz="2800" i="1" dirty="0" smtClean="0"/>
              <a:t>a</a:t>
            </a:r>
            <a:r>
              <a:rPr lang="ru-RU" sz="2800" dirty="0" smtClean="0"/>
              <a:t> </a:t>
            </a:r>
            <a:r>
              <a:rPr lang="ru-RU" sz="2800" dirty="0"/>
              <a:t>+ </a:t>
            </a:r>
            <a:r>
              <a:rPr lang="ru-RU" sz="2800" dirty="0" smtClean="0"/>
              <a:t>3) =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842098" y="2159738"/>
            <a:ext cx="2916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 </a:t>
            </a:r>
            <a:r>
              <a:rPr lang="ru-RU" sz="2800" dirty="0" smtClean="0"/>
              <a:t>(</a:t>
            </a:r>
            <a:r>
              <a:rPr lang="ru-RU" sz="2800" i="1" dirty="0" smtClean="0"/>
              <a:t>а</a:t>
            </a:r>
            <a:r>
              <a:rPr lang="ru-RU" sz="2800" dirty="0"/>
              <a:t> + </a:t>
            </a:r>
            <a:r>
              <a:rPr lang="ru-RU" sz="2800" dirty="0" smtClean="0"/>
              <a:t>3) </a:t>
            </a:r>
            <a:r>
              <a:rPr lang="ru-RU" sz="2800" dirty="0"/>
              <a:t>(</a:t>
            </a:r>
            <a:r>
              <a:rPr lang="ru-RU" sz="2800" dirty="0" smtClean="0"/>
              <a:t>2</a:t>
            </a:r>
            <a:r>
              <a:rPr lang="ru-RU" sz="2800" i="1" dirty="0" smtClean="0"/>
              <a:t>а</a:t>
            </a:r>
            <a:r>
              <a:rPr lang="en-US" sz="2800" i="1" dirty="0" smtClean="0"/>
              <a:t> </a:t>
            </a:r>
            <a:r>
              <a:rPr lang="ru-RU" sz="2800" dirty="0" smtClean="0"/>
              <a:t>+ </a:t>
            </a:r>
            <a:r>
              <a:rPr lang="en-US" sz="2800" i="1" dirty="0" smtClean="0"/>
              <a:t>b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20352" y="2205367"/>
            <a:ext cx="1111987" cy="487194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06166" y="4141890"/>
            <a:ext cx="4099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= 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ru-RU" sz="2800" dirty="0" smtClean="0"/>
              <a:t>(</a:t>
            </a:r>
            <a:r>
              <a:rPr lang="ru-RU" sz="2800" i="1" dirty="0" smtClean="0"/>
              <a:t>у</a:t>
            </a:r>
            <a:r>
              <a:rPr lang="ru-RU" sz="2800" dirty="0" smtClean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3) </a:t>
            </a:r>
            <a:r>
              <a:rPr lang="en-US" sz="2800" dirty="0" smtClean="0"/>
              <a:t>– 2 </a:t>
            </a:r>
            <a:r>
              <a:rPr lang="ru-RU" sz="2800" dirty="0" smtClean="0"/>
              <a:t>(</a:t>
            </a:r>
            <a:r>
              <a:rPr lang="en-US" sz="2800" dirty="0" smtClean="0">
                <a:cs typeface="Times New Roman" panose="02020603050405020304" pitchFamily="18" charset="0"/>
              </a:rPr>
              <a:t>3 +</a:t>
            </a:r>
            <a:r>
              <a:rPr lang="ru-RU" sz="2800" dirty="0" smtClean="0"/>
              <a:t> </a:t>
            </a:r>
            <a:r>
              <a:rPr lang="ru-RU" sz="2800" i="1" dirty="0" smtClean="0"/>
              <a:t>у</a:t>
            </a:r>
            <a:r>
              <a:rPr lang="ru-RU" sz="2800" dirty="0" smtClean="0"/>
              <a:t>) =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675120" y="4159432"/>
            <a:ext cx="2440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(</a:t>
            </a:r>
            <a:r>
              <a:rPr lang="ru-RU" sz="2800" i="1" dirty="0" smtClean="0"/>
              <a:t>у</a:t>
            </a:r>
            <a:r>
              <a:rPr lang="ru-RU" sz="2800" dirty="0" smtClean="0"/>
              <a:t> </a:t>
            </a:r>
            <a:r>
              <a:rPr lang="en-US" sz="2800" dirty="0" smtClean="0"/>
              <a:t>+</a:t>
            </a:r>
            <a:r>
              <a:rPr lang="ru-RU" sz="2800" dirty="0" smtClean="0"/>
              <a:t> 3) 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 – 2)</a:t>
            </a:r>
            <a:endParaRPr lang="ru-RU" sz="28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09105" y="4186913"/>
            <a:ext cx="1115300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236397" y="4184271"/>
            <a:ext cx="1115300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747676" y="4187942"/>
            <a:ext cx="1115300" cy="493662"/>
          </a:xfrm>
          <a:prstGeom prst="roundRect">
            <a:avLst>
              <a:gd name="adj" fmla="val 39161"/>
            </a:avLst>
          </a:prstGeom>
          <a:solidFill>
            <a:srgbClr val="C00000">
              <a:alpha val="1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875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4" grpId="0" animBg="1"/>
      <p:bldP spid="19" grpId="0" animBg="1"/>
      <p:bldP spid="24" grpId="0"/>
      <p:bldP spid="17" grpId="0"/>
      <p:bldP spid="18" grpId="0"/>
      <p:bldP spid="25" grpId="0" animBg="1"/>
      <p:bldP spid="26" grpId="0"/>
      <p:bldP spid="27" grpId="0"/>
      <p:bldP spid="28" grpId="0" animBg="1"/>
      <p:bldP spid="29" grpId="0" animBg="1"/>
      <p:bldP spid="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653b8163161a811d18dd27f688c18751523a"/>
</p:tagLst>
</file>

<file path=ppt/theme/theme1.xml><?xml version="1.0" encoding="utf-8"?>
<a:theme xmlns:a="http://schemas.openxmlformats.org/drawingml/2006/main" name="blue_wav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blue_wave</Template>
  <TotalTime>2562</TotalTime>
  <Words>1149</Words>
  <Application>Microsoft Office PowerPoint</Application>
  <PresentationFormat>Экран (4:3)</PresentationFormat>
  <Paragraphs>162</Paragraphs>
  <Slides>17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blue_wave</vt:lpstr>
      <vt:lpstr>Уравнение</vt:lpstr>
      <vt:lpstr>Формула</vt:lpstr>
      <vt:lpstr> Разложение многочленов на множители  Алгебра  7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равенства треугольников</dc:title>
  <dc:creator>User</dc:creator>
  <cp:lastModifiedBy>Пользователь</cp:lastModifiedBy>
  <cp:revision>292</cp:revision>
  <dcterms:created xsi:type="dcterms:W3CDTF">2014-11-30T09:12:38Z</dcterms:created>
  <dcterms:modified xsi:type="dcterms:W3CDTF">2025-07-11T04:42:07Z</dcterms:modified>
</cp:coreProperties>
</file>