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80" autoAdjust="0"/>
  </p:normalViewPr>
  <p:slideViewPr>
    <p:cSldViewPr>
      <p:cViewPr varScale="1">
        <p:scale>
          <a:sx n="83" d="100"/>
          <a:sy n="83" d="100"/>
        </p:scale>
        <p:origin x="-1397"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600">
        <p14:gallery dir="l"/>
        <p:sndAc>
          <p:stSnd>
            <p:snd r:embed="rId1" name="chimes.wav"/>
          </p:stSnd>
        </p:sndAc>
      </p:transition>
    </mc:Choice>
    <mc:Fallback xmlns="">
      <p:transition spd="slow">
        <p:fade/>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4C71EC6-210F-42DE-9C53-41977AD35B3D}" type="datetimeFigureOut">
              <a:rPr lang="ru-RU" smtClean="0"/>
              <a:t>24.04.2024</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mc:AlternateContent xmlns:mc="http://schemas.openxmlformats.org/markup-compatibility/2006" xmlns:p14="http://schemas.microsoft.com/office/powerpoint/2010/main">
    <mc:Choice Requires="p14">
      <p:transition spd="slow" p14:dur="1600">
        <p14:gallery dir="l"/>
        <p:sndAc>
          <p:stSnd>
            <p:snd r:embed="rId13" name="chimes.wav"/>
          </p:stSnd>
        </p:sndAc>
      </p:transition>
    </mc:Choice>
    <mc:Fallback xmlns="">
      <p:transition spd="slow">
        <p:fade/>
        <p:sndAc>
          <p:stSnd>
            <p:snd r:embed="rId14" name="chimes.wav"/>
          </p:stSnd>
        </p:sndAc>
      </p:transition>
    </mc:Fallback>
  </mc:AlternateConten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84784"/>
            <a:ext cx="7846640" cy="3744415"/>
          </a:xfrm>
        </p:spPr>
        <p:txBody>
          <a:bodyPr>
            <a:normAutofit/>
          </a:bodyPr>
          <a:lstStyle/>
          <a:p>
            <a:r>
              <a:rPr lang="ru-RU" b="1" dirty="0" smtClean="0">
                <a:solidFill>
                  <a:srgbClr val="FF0000"/>
                </a:solidFill>
              </a:rPr>
              <a:t>Тема </a:t>
            </a:r>
            <a:r>
              <a:rPr lang="ru-RU" b="1" dirty="0">
                <a:solidFill>
                  <a:srgbClr val="FF0000"/>
                </a:solidFill>
              </a:rPr>
              <a:t>«Северная Америка» и  </a:t>
            </a:r>
            <a:r>
              <a:rPr lang="ru-RU" b="1" dirty="0" smtClean="0">
                <a:solidFill>
                  <a:srgbClr val="FF0000"/>
                </a:solidFill>
              </a:rPr>
              <a:t/>
            </a:r>
            <a:br>
              <a:rPr lang="ru-RU" b="1" dirty="0" smtClean="0">
                <a:solidFill>
                  <a:srgbClr val="FF0000"/>
                </a:solidFill>
              </a:rPr>
            </a:br>
            <a:r>
              <a:rPr lang="ru-RU" b="1" dirty="0" smtClean="0">
                <a:solidFill>
                  <a:srgbClr val="FF0000"/>
                </a:solidFill>
              </a:rPr>
              <a:t>« </a:t>
            </a:r>
            <a:r>
              <a:rPr lang="ru-RU" b="1" dirty="0">
                <a:solidFill>
                  <a:srgbClr val="FF0000"/>
                </a:solidFill>
              </a:rPr>
              <a:t>Евразия». </a:t>
            </a:r>
            <a:r>
              <a:rPr lang="ru-RU" b="1" dirty="0" smtClean="0">
                <a:solidFill>
                  <a:srgbClr val="FF0000"/>
                </a:solidFill>
              </a:rPr>
              <a:t>«</a:t>
            </a:r>
            <a:r>
              <a:rPr lang="ru-RU" b="1" dirty="0">
                <a:solidFill>
                  <a:srgbClr val="FF0000"/>
                </a:solidFill>
              </a:rPr>
              <a:t>ГЕОГРАФИЧЕСКОЕ АССОРТИ»</a:t>
            </a:r>
            <a:br>
              <a:rPr lang="ru-RU" b="1" dirty="0">
                <a:solidFill>
                  <a:srgbClr val="FF0000"/>
                </a:solidFill>
              </a:rPr>
            </a:br>
            <a:endParaRPr lang="ru-RU" b="1" dirty="0">
              <a:solidFill>
                <a:srgbClr val="FF0000"/>
              </a:solidFill>
            </a:endParaRPr>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655139526"/>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16632"/>
            <a:ext cx="7772400" cy="914400"/>
          </a:xfrm>
        </p:spPr>
        <p:txBody>
          <a:bodyPr/>
          <a:lstStyle/>
          <a:p>
            <a:pPr algn="ctr"/>
            <a:r>
              <a:rPr lang="ru-RU" b="1" i="1" cap="all" dirty="0">
                <a:effectLst>
                  <a:reflection blurRad="12700" stA="28000" endPos="45000" dist="1003" dir="5400000" sy="-100000" algn="bl"/>
                </a:effectLst>
              </a:rPr>
              <a:t>почтальон</a:t>
            </a:r>
            <a:endParaRPr lang="ru-RU" dirty="0"/>
          </a:p>
        </p:txBody>
      </p:sp>
      <p:sp>
        <p:nvSpPr>
          <p:cNvPr id="3" name="Объект 2"/>
          <p:cNvSpPr>
            <a:spLocks noGrp="1"/>
          </p:cNvSpPr>
          <p:nvPr>
            <p:ph idx="1"/>
          </p:nvPr>
        </p:nvSpPr>
        <p:spPr>
          <a:xfrm>
            <a:off x="827584" y="908720"/>
            <a:ext cx="7988424" cy="5148064"/>
          </a:xfrm>
        </p:spPr>
        <p:txBody>
          <a:bodyPr>
            <a:noAutofit/>
          </a:bodyPr>
          <a:lstStyle/>
          <a:p>
            <a:r>
              <a:rPr lang="ru-RU" sz="1400" dirty="0"/>
              <a:t>1. Древние майя знали несколько сортов этого растения. А когда европейцы увидели его, то сказали вот что: «На полях росли какие-то странные растения высотой больше метра, плоды из чистого золота, а листья из серебра» </a:t>
            </a:r>
          </a:p>
          <a:p>
            <a:endParaRPr lang="ru-RU" sz="1400" dirty="0"/>
          </a:p>
          <a:p>
            <a:r>
              <a:rPr lang="ru-RU" sz="1400" dirty="0"/>
              <a:t>2. Это вечнозеленое дерево достигает в высоту 100 м, диаметр его ствола около 10 м, живет 3-4 тысячи лет; имеет древесину красного цвета. Название этому дереву дал </a:t>
            </a:r>
            <a:r>
              <a:rPr lang="ru-RU" sz="1400" dirty="0" smtClean="0"/>
              <a:t>австрийский ботаник Стефан </a:t>
            </a:r>
            <a:r>
              <a:rPr lang="ru-RU" sz="1400" dirty="0" err="1" smtClean="0"/>
              <a:t>Эндлихер</a:t>
            </a:r>
            <a:r>
              <a:rPr lang="ru-RU" sz="1400" dirty="0" smtClean="0"/>
              <a:t> в честь вождя племени ирокезов .</a:t>
            </a:r>
            <a:endParaRPr lang="ru-RU" sz="1400" dirty="0"/>
          </a:p>
          <a:p>
            <a:endParaRPr lang="ru-RU" sz="1400" dirty="0"/>
          </a:p>
          <a:p>
            <a:r>
              <a:rPr lang="ru-RU" sz="1400" dirty="0"/>
              <a:t>3. Это растение растет в саваннах. Длинные, сочные листья, собраны в плотную розетку, диаметром до 3м. Цветет один раз в жизни. Живет до 100 лет. Из листьев этого растения делают волокно «сизаль», которое используют для производства веревок, канатов </a:t>
            </a:r>
            <a:r>
              <a:rPr lang="ru-RU" sz="1400" i="1" dirty="0"/>
              <a:t>.</a:t>
            </a:r>
            <a:endParaRPr lang="ru-RU" sz="1400" dirty="0"/>
          </a:p>
          <a:p>
            <a:r>
              <a:rPr lang="ru-RU" sz="1400" dirty="0"/>
              <a:t>4. В </a:t>
            </a:r>
            <a:r>
              <a:rPr lang="en-US" sz="1400" dirty="0"/>
              <a:t>XVI</a:t>
            </a:r>
            <a:r>
              <a:rPr lang="ru-RU" sz="1400" dirty="0"/>
              <a:t> века этот вид растения ввезен в Европу, но долгое время остается декоративным. Все изменилось в 1859 году, когда крепостной крестьянин Данила </a:t>
            </a:r>
            <a:r>
              <a:rPr lang="ru-RU" sz="1400" dirty="0" err="1"/>
              <a:t>Бокарев</a:t>
            </a:r>
            <a:r>
              <a:rPr lang="ru-RU" sz="1400" dirty="0"/>
              <a:t> из Воронежской губернии впервые сделал продукт из семян этого </a:t>
            </a:r>
            <a:r>
              <a:rPr lang="ru-RU" sz="1400" dirty="0" smtClean="0"/>
              <a:t>растения.</a:t>
            </a:r>
            <a:endParaRPr lang="ru-RU" sz="1400" dirty="0"/>
          </a:p>
          <a:p>
            <a:endParaRPr lang="ru-RU" sz="1400" dirty="0"/>
          </a:p>
          <a:p>
            <a:r>
              <a:rPr lang="ru-RU" sz="1400" dirty="0"/>
              <a:t>5. Родиной этого растения – лианы, лазающей орхидеи является юго-восточная Мексика. Ацтеки называли ее «черный цветок» и добавляли в шоколадный напиток. В настоящее время сладкий, пряный, благоухающий запах мы можем ощущать в кондитерских магазинах, и каждая хозяйка использует его для приготовления десертных блюд и блюд из теста </a:t>
            </a:r>
            <a:r>
              <a:rPr lang="ru-RU" sz="1400" i="1" dirty="0"/>
              <a:t>.</a:t>
            </a:r>
            <a:endParaRPr lang="ru-RU" sz="1400" dirty="0"/>
          </a:p>
          <a:p>
            <a:pPr marL="68580" indent="0">
              <a:buNone/>
            </a:pPr>
            <a:r>
              <a:rPr lang="ru-RU" sz="1400" i="1" dirty="0" smtClean="0"/>
              <a:t>.</a:t>
            </a:r>
            <a:endParaRPr lang="ru-RU" sz="1400" dirty="0"/>
          </a:p>
        </p:txBody>
      </p:sp>
    </p:spTree>
    <p:extLst>
      <p:ext uri="{BB962C8B-B14F-4D97-AF65-F5344CB8AC3E}">
        <p14:creationId xmlns:p14="http://schemas.microsoft.com/office/powerpoint/2010/main" val="3636309092"/>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914400" y="1412776"/>
            <a:ext cx="7772400" cy="4942784"/>
          </a:xfrm>
        </p:spPr>
        <p:txBody>
          <a:bodyPr>
            <a:normAutofit fontScale="77500" lnSpcReduction="20000"/>
          </a:bodyPr>
          <a:lstStyle/>
          <a:p>
            <a:r>
              <a:rPr lang="ru-RU" dirty="0"/>
              <a:t>6. Этот вид растет на востоке Канады. Знаменито тем, что растение было единственным источником сахара для местных племен, который делали из сока, выделяющегося весной до появления листьев этого растения. Это растение изображено на флаге </a:t>
            </a:r>
            <a:r>
              <a:rPr lang="ru-RU" dirty="0" smtClean="0"/>
              <a:t>Канаде.</a:t>
            </a:r>
            <a:endParaRPr lang="ru-RU" dirty="0"/>
          </a:p>
          <a:p>
            <a:r>
              <a:rPr lang="ru-RU" i="1" dirty="0"/>
              <a:t>Ответившему вручаются упаковка рафинада и жетон.</a:t>
            </a:r>
            <a:endParaRPr lang="ru-RU" dirty="0"/>
          </a:p>
          <a:p>
            <a:r>
              <a:rPr lang="ru-RU" dirty="0"/>
              <a:t>7. Родиной этого растения является Мексика. Растение не имеет листьев, покрыта толстой кожицей, восковым налетом и колючками. Очень медленно растет 2-3 см в </a:t>
            </a:r>
            <a:r>
              <a:rPr lang="ru-RU" dirty="0" smtClean="0"/>
              <a:t>год.</a:t>
            </a:r>
            <a:endParaRPr lang="ru-RU" dirty="0"/>
          </a:p>
          <a:p>
            <a:endParaRPr lang="ru-RU" dirty="0"/>
          </a:p>
          <a:p>
            <a:r>
              <a:rPr lang="ru-RU" dirty="0"/>
              <a:t>8. Множество удивительных явлений увидели испанцы, товарищи Колумба, вступив на американский континент. Особенно поразила их привычка индейцев сворачивать листья одного из неведомых растений в трубочку и поджигать ее. Что это за растение? </a:t>
            </a:r>
          </a:p>
        </p:txBody>
      </p:sp>
    </p:spTree>
    <p:extLst>
      <p:ext uri="{BB962C8B-B14F-4D97-AF65-F5344CB8AC3E}">
        <p14:creationId xmlns:p14="http://schemas.microsoft.com/office/powerpoint/2010/main" val="3929425480"/>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7772400" cy="914400"/>
          </a:xfrm>
        </p:spPr>
        <p:txBody>
          <a:bodyPr/>
          <a:lstStyle/>
          <a:p>
            <a:pPr algn="ctr"/>
            <a:r>
              <a:rPr lang="ru-RU" b="1" cap="all" dirty="0">
                <a:effectLst>
                  <a:reflection blurRad="12700" stA="28000" endPos="45000" dist="1003" dir="5400000" sy="-100000" algn="bl"/>
                </a:effectLst>
              </a:rPr>
              <a:t>Кто быстрее. </a:t>
            </a:r>
            <a:endParaRPr lang="ru-RU" dirty="0"/>
          </a:p>
        </p:txBody>
      </p:sp>
      <p:sp>
        <p:nvSpPr>
          <p:cNvPr id="3" name="Объект 2"/>
          <p:cNvSpPr>
            <a:spLocks noGrp="1"/>
          </p:cNvSpPr>
          <p:nvPr>
            <p:ph idx="1"/>
          </p:nvPr>
        </p:nvSpPr>
        <p:spPr>
          <a:xfrm>
            <a:off x="683568" y="1196752"/>
            <a:ext cx="8003232" cy="5616624"/>
          </a:xfrm>
        </p:spPr>
        <p:txBody>
          <a:bodyPr>
            <a:noAutofit/>
          </a:bodyPr>
          <a:lstStyle/>
          <a:p>
            <a:r>
              <a:rPr lang="ru-RU" sz="1800" dirty="0"/>
              <a:t> </a:t>
            </a:r>
            <a:r>
              <a:rPr lang="ru-RU" sz="1800" dirty="0" smtClean="0"/>
              <a:t>1 Сведения</a:t>
            </a:r>
            <a:r>
              <a:rPr lang="ru-RU" sz="1800" dirty="0"/>
              <a:t>, о каком районе мира собрал во время своего путешествия Марко Поло?  </a:t>
            </a:r>
          </a:p>
          <a:p>
            <a:r>
              <a:rPr lang="ru-RU" sz="1800" dirty="0"/>
              <a:t>              </a:t>
            </a:r>
            <a:r>
              <a:rPr lang="ru-RU" sz="1800" dirty="0" smtClean="0"/>
              <a:t>2.Как </a:t>
            </a:r>
            <a:r>
              <a:rPr lang="ru-RU" sz="1800" dirty="0"/>
              <a:t>звали путешественника, который совершил два путешествия по Центральной  Азии, установил границы одной из главных горных систем Азии, исследовал высокогорное озеро Иссык-Куль и доказал, что оно бессточное</a:t>
            </a:r>
            <a:r>
              <a:rPr lang="ru-RU" sz="1800" i="1" dirty="0"/>
              <a:t>. </a:t>
            </a:r>
            <a:r>
              <a:rPr lang="ru-RU" sz="1800" i="1" dirty="0" smtClean="0"/>
              <a:t>.</a:t>
            </a:r>
            <a:endParaRPr lang="ru-RU" sz="1800" dirty="0"/>
          </a:p>
          <a:p>
            <a:pPr lvl="0"/>
            <a:r>
              <a:rPr lang="ru-RU" sz="1800" dirty="0" smtClean="0"/>
              <a:t>3 Путешественник</a:t>
            </a:r>
            <a:r>
              <a:rPr lang="ru-RU" sz="1800" dirty="0"/>
              <a:t>, которым описаны истоки великих азиатских рек Хуанхэ и Янцзы,  впервые нанес на карту десятки неизученных ранее горных хребтов и встретил самую маленькую лошадь? </a:t>
            </a:r>
          </a:p>
          <a:p>
            <a:endParaRPr lang="ru-RU" sz="1800" dirty="0"/>
          </a:p>
          <a:p>
            <a:pPr lvl="0"/>
            <a:r>
              <a:rPr lang="ru-RU" sz="1800" dirty="0" smtClean="0"/>
              <a:t>4 В </a:t>
            </a:r>
            <a:r>
              <a:rPr lang="ru-RU" sz="1800" dirty="0"/>
              <a:t>каких климатических поясах расположен материк Евразия? </a:t>
            </a:r>
          </a:p>
          <a:p>
            <a:pPr lvl="0"/>
            <a:r>
              <a:rPr lang="ru-RU" sz="1800" dirty="0" smtClean="0"/>
              <a:t>5 Где </a:t>
            </a:r>
            <a:r>
              <a:rPr lang="ru-RU" sz="1800" dirty="0"/>
              <a:t>находится полюс холода Евразии? </a:t>
            </a:r>
          </a:p>
          <a:p>
            <a:pPr lvl="0"/>
            <a:r>
              <a:rPr lang="ru-RU" sz="1800" dirty="0" smtClean="0"/>
              <a:t>6 В </a:t>
            </a:r>
            <a:r>
              <a:rPr lang="ru-RU" sz="1800" dirty="0"/>
              <a:t>какой стране нет смены времен года? </a:t>
            </a:r>
          </a:p>
          <a:p>
            <a:pPr lvl="0"/>
            <a:r>
              <a:rPr lang="ru-RU" sz="1800" dirty="0" smtClean="0"/>
              <a:t>7 Какие </a:t>
            </a:r>
            <a:r>
              <a:rPr lang="ru-RU" sz="1800" dirty="0"/>
              <a:t>горы Евразии играют роль </a:t>
            </a:r>
            <a:r>
              <a:rPr lang="ru-RU" sz="1800" dirty="0" err="1"/>
              <a:t>климатораздела</a:t>
            </a:r>
            <a:r>
              <a:rPr lang="ru-RU" sz="1800" dirty="0"/>
              <a:t>? </a:t>
            </a:r>
          </a:p>
          <a:p>
            <a:pPr lvl="0"/>
            <a:r>
              <a:rPr lang="ru-RU" sz="1800" dirty="0" smtClean="0"/>
              <a:t>8 В </a:t>
            </a:r>
            <a:r>
              <a:rPr lang="ru-RU" sz="1800" dirty="0"/>
              <a:t>предгорьях Гималаев находятся местечко </a:t>
            </a:r>
            <a:r>
              <a:rPr lang="ru-RU" sz="1800" dirty="0" err="1"/>
              <a:t>Черапунджи</a:t>
            </a:r>
            <a:r>
              <a:rPr lang="ru-RU" sz="1800" dirty="0"/>
              <a:t>, здесь зарегистрировано рекордное количество осадков на Земле. Объясните, какие климатообразующие факторы повлияли на образование этого явления? </a:t>
            </a:r>
          </a:p>
          <a:p>
            <a:pPr lvl="0"/>
            <a:r>
              <a:rPr lang="ru-RU" sz="1800" dirty="0" smtClean="0"/>
              <a:t>9 Чтобы </a:t>
            </a:r>
            <a:r>
              <a:rPr lang="ru-RU" sz="1800" dirty="0"/>
              <a:t>изменилось в климате, если бы не было Гималаев?</a:t>
            </a:r>
          </a:p>
          <a:p>
            <a:pPr marL="68580" indent="0">
              <a:buNone/>
            </a:pPr>
            <a:r>
              <a:rPr lang="ru-RU" sz="1800" dirty="0"/>
              <a:t> </a:t>
            </a:r>
          </a:p>
        </p:txBody>
      </p:sp>
    </p:spTree>
    <p:extLst>
      <p:ext uri="{BB962C8B-B14F-4D97-AF65-F5344CB8AC3E}">
        <p14:creationId xmlns:p14="http://schemas.microsoft.com/office/powerpoint/2010/main" val="1004409360"/>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cap="all" dirty="0">
                <a:effectLst>
                  <a:reflection blurRad="12700" stA="28000" endPos="45000" dist="1003" dir="5400000" sy="-100000" algn="bl"/>
                </a:effectLst>
              </a:rPr>
              <a:t>.</a:t>
            </a:r>
            <a:r>
              <a:rPr lang="ru-RU" dirty="0"/>
              <a:t> </a:t>
            </a:r>
            <a:r>
              <a:rPr lang="ru-RU" b="1" cap="all" dirty="0">
                <a:effectLst>
                  <a:reflection blurRad="12700" stA="28000" endPos="45000" dist="1003" dir="5400000" sy="-100000" algn="bl"/>
                </a:effectLst>
              </a:rPr>
              <a:t>На выживание.</a:t>
            </a:r>
            <a:endParaRPr lang="ru-RU" dirty="0"/>
          </a:p>
        </p:txBody>
      </p:sp>
      <p:sp>
        <p:nvSpPr>
          <p:cNvPr id="3" name="Объект 2"/>
          <p:cNvSpPr>
            <a:spLocks noGrp="1"/>
          </p:cNvSpPr>
          <p:nvPr>
            <p:ph idx="1"/>
          </p:nvPr>
        </p:nvSpPr>
        <p:spPr>
          <a:xfrm>
            <a:off x="914400" y="1412776"/>
            <a:ext cx="7772400" cy="4942784"/>
          </a:xfrm>
        </p:spPr>
        <p:txBody>
          <a:bodyPr>
            <a:normAutofit fontScale="85000" lnSpcReduction="20000"/>
          </a:bodyPr>
          <a:lstStyle/>
          <a:p>
            <a:r>
              <a:rPr lang="ru-RU" dirty="0" smtClean="0"/>
              <a:t>Однажды </a:t>
            </a:r>
            <a:r>
              <a:rPr lang="ru-RU" dirty="0"/>
              <a:t>в конце лета ваш самолёт потерпел аварию в безлюдном районе с примерными координатами 36 с. ш и 116 </a:t>
            </a:r>
            <a:r>
              <a:rPr lang="ru-RU" dirty="0" err="1"/>
              <a:t>з.д</a:t>
            </a:r>
            <a:r>
              <a:rPr lang="ru-RU" dirty="0"/>
              <a:t>. укажите, каким особенностям природы вам предстоит противостоять, а какие наоборот помогут вам выжить?</a:t>
            </a:r>
          </a:p>
          <a:p>
            <a:r>
              <a:rPr lang="ru-RU" dirty="0"/>
              <a:t>Объект__________________________</a:t>
            </a:r>
          </a:p>
          <a:p>
            <a:r>
              <a:rPr lang="ru-RU" dirty="0"/>
              <a:t>Мне предстоит противостоять______________________________________________________________</a:t>
            </a:r>
          </a:p>
          <a:p>
            <a:r>
              <a:rPr lang="ru-RU" dirty="0"/>
              <a:t> Помогут мне   выжить_____________________________________________________________________</a:t>
            </a:r>
          </a:p>
          <a:p>
            <a:endParaRPr lang="ru-RU" dirty="0"/>
          </a:p>
        </p:txBody>
      </p:sp>
    </p:spTree>
    <p:extLst>
      <p:ext uri="{BB962C8B-B14F-4D97-AF65-F5344CB8AC3E}">
        <p14:creationId xmlns:p14="http://schemas.microsoft.com/office/powerpoint/2010/main" val="2151570758"/>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cap="all" dirty="0">
                <a:effectLst>
                  <a:reflection blurRad="12700" stA="28000" endPos="45000" dist="1003" dir="5400000" sy="-100000" algn="bl"/>
                </a:effectLst>
              </a:rPr>
              <a:t>Что такое? Кто такой?</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59993374"/>
              </p:ext>
            </p:extLst>
          </p:nvPr>
        </p:nvGraphicFramePr>
        <p:xfrm>
          <a:off x="395536" y="2348880"/>
          <a:ext cx="8640960" cy="4104457"/>
        </p:xfrm>
        <a:graphic>
          <a:graphicData uri="http://schemas.openxmlformats.org/drawingml/2006/table">
            <a:tbl>
              <a:tblPr firstRow="1" firstCol="1" bandRow="1">
                <a:tableStyleId>{5C22544A-7EE6-4342-B048-85BDC9FD1C3A}</a:tableStyleId>
              </a:tblPr>
              <a:tblGrid>
                <a:gridCol w="1947716"/>
                <a:gridCol w="2302760"/>
                <a:gridCol w="4390484"/>
              </a:tblGrid>
              <a:tr h="586351">
                <a:tc>
                  <a:txBody>
                    <a:bodyPr/>
                    <a:lstStyle/>
                    <a:p>
                      <a:pPr algn="ctr">
                        <a:lnSpc>
                          <a:spcPct val="115000"/>
                        </a:lnSpc>
                        <a:spcAft>
                          <a:spcPts val="0"/>
                        </a:spcAft>
                      </a:pPr>
                      <a:r>
                        <a:rPr lang="ru-RU" sz="1400">
                          <a:effectLst/>
                        </a:rPr>
                        <a:t>Объекты</a:t>
                      </a:r>
                      <a:endParaRPr lang="ru-RU" sz="11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Что такое? Кто такой?</a:t>
                      </a:r>
                      <a:endParaRPr lang="ru-RU" sz="11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Краткая характеристика</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прерии</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секвойя</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койот</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гризли</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карибу</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r>
              <a:tr h="586351">
                <a:tc>
                  <a:txBody>
                    <a:bodyPr/>
                    <a:lstStyle/>
                    <a:p>
                      <a:pPr algn="ctr">
                        <a:lnSpc>
                          <a:spcPct val="115000"/>
                        </a:lnSpc>
                        <a:spcAft>
                          <a:spcPts val="0"/>
                        </a:spcAft>
                      </a:pPr>
                      <a:r>
                        <a:rPr lang="ru-RU" sz="1400">
                          <a:effectLst/>
                        </a:rPr>
                        <a:t>суккуленты</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dirty="0">
                          <a:effectLst/>
                        </a:rPr>
                        <a:t> </a:t>
                      </a:r>
                      <a:endParaRPr lang="ru-RU"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255713" y="3286224"/>
            <a:ext cx="2295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24477775"/>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cap="all" dirty="0">
                <a:effectLst>
                  <a:reflection blurRad="12700" stA="28000" endPos="45000" dist="1003" dir="5400000" sy="-100000" algn="bl"/>
                </a:effectLst>
              </a:rPr>
              <a:t>.</a:t>
            </a:r>
            <a:r>
              <a:rPr lang="ru-RU" dirty="0"/>
              <a:t> </a:t>
            </a:r>
            <a:r>
              <a:rPr lang="ru-RU" b="1" cap="all" dirty="0">
                <a:effectLst>
                  <a:reflection blurRad="12700" stA="28000" endPos="45000" dist="1003" dir="5400000" sy="-100000" algn="bl"/>
                </a:effectLst>
              </a:rPr>
              <a:t>Задание  «Опознание». </a:t>
            </a:r>
            <a:r>
              <a:rPr lang="ru-RU" b="1" cap="all" dirty="0" smtClean="0">
                <a:effectLst>
                  <a:reflection blurRad="12700" stA="28000" endPos="45000" dist="1003" dir="5400000" sy="-100000" algn="bl"/>
                </a:effectLst>
              </a:rPr>
              <a:t>Узнай </a:t>
            </a:r>
            <a:r>
              <a:rPr lang="ru-RU" b="1" cap="all" dirty="0">
                <a:effectLst>
                  <a:reflection blurRad="12700" stA="28000" endPos="45000" dist="1003" dir="5400000" sy="-100000" algn="bl"/>
                </a:effectLst>
              </a:rPr>
              <a:t>страну по её описанию</a:t>
            </a:r>
            <a:r>
              <a:rPr lang="ru-RU" dirty="0"/>
              <a:t>.</a:t>
            </a:r>
          </a:p>
        </p:txBody>
      </p:sp>
      <p:sp>
        <p:nvSpPr>
          <p:cNvPr id="3" name="Объект 2"/>
          <p:cNvSpPr>
            <a:spLocks noGrp="1"/>
          </p:cNvSpPr>
          <p:nvPr>
            <p:ph idx="1"/>
          </p:nvPr>
        </p:nvSpPr>
        <p:spPr/>
        <p:txBody>
          <a:bodyPr/>
          <a:lstStyle/>
          <a:p>
            <a:pPr lvl="0"/>
            <a:r>
              <a:rPr lang="ru-RU" dirty="0"/>
              <a:t>включает материковую часть и архипелаг;</a:t>
            </a:r>
          </a:p>
          <a:p>
            <a:pPr lvl="0"/>
            <a:r>
              <a:rPr lang="ru-RU" dirty="0"/>
              <a:t>природа этой страны имеет много общего с нашей страной;</a:t>
            </a:r>
          </a:p>
          <a:p>
            <a:pPr lvl="0"/>
            <a:r>
              <a:rPr lang="ru-RU" dirty="0"/>
              <a:t>крупнейший производитель пшеницы;</a:t>
            </a:r>
          </a:p>
          <a:p>
            <a:pPr lvl="0"/>
            <a:r>
              <a:rPr lang="ru-RU" dirty="0"/>
              <a:t>коренные жители – индейцы и эскимосы;</a:t>
            </a:r>
          </a:p>
          <a:p>
            <a:pPr lvl="0"/>
            <a:r>
              <a:rPr lang="ru-RU" dirty="0"/>
              <a:t>два государственных языка;</a:t>
            </a:r>
          </a:p>
          <a:p>
            <a:pPr lvl="0"/>
            <a:r>
              <a:rPr lang="ru-RU" dirty="0"/>
              <a:t>население сосредоточенно на юге страны. </a:t>
            </a:r>
          </a:p>
          <a:p>
            <a:pPr lvl="0"/>
            <a:r>
              <a:rPr lang="ru-RU" dirty="0"/>
              <a:t>на флаге - кленовый лист</a:t>
            </a:r>
            <a:r>
              <a:rPr lang="ru-RU" dirty="0" smtClean="0"/>
              <a:t>;  </a:t>
            </a:r>
            <a:r>
              <a:rPr lang="ru-RU" sz="3600" dirty="0" smtClean="0">
                <a:solidFill>
                  <a:srgbClr val="FF0000"/>
                </a:solidFill>
              </a:rPr>
              <a:t>1-я команда</a:t>
            </a:r>
            <a:endParaRPr lang="ru-RU" sz="3600" dirty="0">
              <a:solidFill>
                <a:srgbClr val="FF0000"/>
              </a:solidFill>
            </a:endParaRPr>
          </a:p>
          <a:p>
            <a:endParaRPr lang="ru-RU" dirty="0"/>
          </a:p>
        </p:txBody>
      </p:sp>
    </p:spTree>
    <p:extLst>
      <p:ext uri="{BB962C8B-B14F-4D97-AF65-F5344CB8AC3E}">
        <p14:creationId xmlns:p14="http://schemas.microsoft.com/office/powerpoint/2010/main" val="3892077954"/>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cap="all" dirty="0">
                <a:effectLst>
                  <a:reflection blurRad="12700" stA="28000" endPos="45000" dist="1003" dir="5400000" sy="-100000" algn="bl"/>
                </a:effectLst>
              </a:rPr>
              <a:t>Задание  «Опознание». Узнай страну по её описанию</a:t>
            </a:r>
            <a:endParaRPr lang="ru-RU" dirty="0"/>
          </a:p>
        </p:txBody>
      </p:sp>
      <p:sp>
        <p:nvSpPr>
          <p:cNvPr id="3" name="Объект 2"/>
          <p:cNvSpPr>
            <a:spLocks noGrp="1"/>
          </p:cNvSpPr>
          <p:nvPr>
            <p:ph idx="1"/>
          </p:nvPr>
        </p:nvSpPr>
        <p:spPr/>
        <p:txBody>
          <a:bodyPr>
            <a:normAutofit lnSpcReduction="10000"/>
          </a:bodyPr>
          <a:lstStyle/>
          <a:p>
            <a:pPr lvl="0"/>
            <a:r>
              <a:rPr lang="ru-RU" dirty="0"/>
              <a:t>Территория состоит из основной части, полуострова Аляски и Гавайских островов;</a:t>
            </a:r>
          </a:p>
          <a:p>
            <a:pPr lvl="0"/>
            <a:r>
              <a:rPr lang="ru-RU" dirty="0"/>
              <a:t>природа страны очень разнообразна;</a:t>
            </a:r>
          </a:p>
          <a:p>
            <a:pPr lvl="0"/>
            <a:r>
              <a:rPr lang="ru-RU" dirty="0"/>
              <a:t>коренные жители – индейцы и эскимосы, много негров;</a:t>
            </a:r>
          </a:p>
          <a:p>
            <a:pPr lvl="0"/>
            <a:r>
              <a:rPr lang="ru-RU" dirty="0"/>
              <a:t>половина населения проживает на востоке страны. </a:t>
            </a:r>
          </a:p>
          <a:p>
            <a:pPr lvl="0"/>
            <a:r>
              <a:rPr lang="ru-RU" dirty="0"/>
              <a:t>крупнейший город – Нью-Йорк;</a:t>
            </a:r>
          </a:p>
          <a:p>
            <a:pPr lvl="0"/>
            <a:r>
              <a:rPr lang="ru-RU" dirty="0"/>
              <a:t>на флаге 50 звезд и 13 белых полос;</a:t>
            </a:r>
          </a:p>
          <a:p>
            <a:endParaRPr lang="ru-RU" dirty="0"/>
          </a:p>
        </p:txBody>
      </p:sp>
    </p:spTree>
    <p:extLst>
      <p:ext uri="{BB962C8B-B14F-4D97-AF65-F5344CB8AC3E}">
        <p14:creationId xmlns:p14="http://schemas.microsoft.com/office/powerpoint/2010/main" val="1999042763"/>
      </p:ext>
    </p:extLst>
  </p:cSld>
  <p:clrMapOvr>
    <a:masterClrMapping/>
  </p:clrMapOvr>
  <mc:AlternateContent xmlns:mc="http://schemas.openxmlformats.org/markup-compatibility/2006">
    <mc:Choice xmlns:p14="http://schemas.microsoft.com/office/powerpoint/2010/main" Requires="p14">
      <p:transition spd="slow" p14:dur="1600">
        <p14:gallery dir="l"/>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cap="all" dirty="0">
                <a:effectLst>
                  <a:reflection blurRad="12700" stA="28000" endPos="45000" dist="1003" dir="5400000" sy="-100000" algn="bl"/>
                </a:effectLst>
              </a:rPr>
              <a:t>«Географическая дуэль». </a:t>
            </a: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pPr lvl="0"/>
            <a:r>
              <a:rPr lang="ru-RU" dirty="0"/>
              <a:t>горы Карпаты</a:t>
            </a:r>
          </a:p>
          <a:p>
            <a:pPr lvl="0"/>
            <a:r>
              <a:rPr lang="ru-RU" dirty="0"/>
              <a:t>Аральское море</a:t>
            </a:r>
          </a:p>
          <a:p>
            <a:pPr lvl="0"/>
            <a:r>
              <a:rPr lang="ru-RU" dirty="0"/>
              <a:t>Остров Мадагаскар </a:t>
            </a:r>
          </a:p>
          <a:p>
            <a:pPr lvl="0"/>
            <a:r>
              <a:rPr lang="ru-RU" dirty="0"/>
              <a:t>р. Хуанхэ</a:t>
            </a:r>
          </a:p>
          <a:p>
            <a:pPr lvl="0"/>
            <a:r>
              <a:rPr lang="ru-RU" dirty="0"/>
              <a:t>г. Кавказ</a:t>
            </a:r>
          </a:p>
          <a:p>
            <a:pPr lvl="0"/>
            <a:r>
              <a:rPr lang="ru-RU" dirty="0"/>
              <a:t>п-ов Индостан</a:t>
            </a:r>
          </a:p>
          <a:p>
            <a:pPr lvl="0"/>
            <a:r>
              <a:rPr lang="ru-RU" dirty="0"/>
              <a:t>Уральские горы</a:t>
            </a:r>
          </a:p>
          <a:p>
            <a:pPr lvl="0"/>
            <a:r>
              <a:rPr lang="ru-RU" dirty="0"/>
              <a:t>п-ов Таймыр</a:t>
            </a:r>
          </a:p>
          <a:p>
            <a:pPr lvl="0"/>
            <a:r>
              <a:rPr lang="ru-RU" dirty="0"/>
              <a:t>Аравийский п-ов</a:t>
            </a:r>
          </a:p>
          <a:p>
            <a:pPr lvl="0"/>
            <a:r>
              <a:rPr lang="ru-RU" dirty="0"/>
              <a:t>Великая Китайская равнина</a:t>
            </a:r>
          </a:p>
          <a:p>
            <a:pPr lvl="0"/>
            <a:r>
              <a:rPr lang="ru-RU" dirty="0"/>
              <a:t>р. </a:t>
            </a:r>
            <a:r>
              <a:rPr lang="ru-RU" dirty="0" smtClean="0"/>
              <a:t>Амур    </a:t>
            </a:r>
            <a:r>
              <a:rPr lang="ru-RU" sz="3800" dirty="0" smtClean="0">
                <a:solidFill>
                  <a:srgbClr val="FF0000"/>
                </a:solidFill>
              </a:rPr>
              <a:t>1-я команда</a:t>
            </a:r>
            <a:endParaRPr lang="ru-RU" sz="3800" dirty="0">
              <a:solidFill>
                <a:srgbClr val="FF0000"/>
              </a:solidFill>
            </a:endParaRPr>
          </a:p>
          <a:p>
            <a:endParaRPr lang="ru-RU" dirty="0"/>
          </a:p>
        </p:txBody>
      </p:sp>
    </p:spTree>
    <p:extLst>
      <p:ext uri="{BB962C8B-B14F-4D97-AF65-F5344CB8AC3E}">
        <p14:creationId xmlns:p14="http://schemas.microsoft.com/office/powerpoint/2010/main" val="3034274223"/>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pPr lvl="0"/>
            <a:r>
              <a:rPr lang="ru-RU" dirty="0"/>
              <a:t>р. Волга</a:t>
            </a:r>
          </a:p>
          <a:p>
            <a:pPr lvl="0"/>
            <a:r>
              <a:rPr lang="ru-RU" dirty="0"/>
              <a:t>Гималаи</a:t>
            </a:r>
          </a:p>
          <a:p>
            <a:pPr lvl="0"/>
            <a:r>
              <a:rPr lang="ru-RU" dirty="0"/>
              <a:t>оз. Байкал</a:t>
            </a:r>
          </a:p>
          <a:p>
            <a:pPr lvl="0"/>
            <a:r>
              <a:rPr lang="ru-RU" dirty="0"/>
              <a:t>Скандинавский п-ов</a:t>
            </a:r>
          </a:p>
          <a:p>
            <a:pPr lvl="0"/>
            <a:r>
              <a:rPr lang="ru-RU" dirty="0"/>
              <a:t>п-ов Камчатка</a:t>
            </a:r>
          </a:p>
          <a:p>
            <a:pPr lvl="0"/>
            <a:r>
              <a:rPr lang="ru-RU" dirty="0"/>
              <a:t>Восточно-Европейская равнина</a:t>
            </a:r>
          </a:p>
          <a:p>
            <a:pPr lvl="0"/>
            <a:r>
              <a:rPr lang="ru-RU" dirty="0"/>
              <a:t>р. Ганг</a:t>
            </a:r>
            <a:r>
              <a:rPr lang="ru-RU" i="1" dirty="0"/>
              <a:t> Меконг, Инд</a:t>
            </a:r>
            <a:endParaRPr lang="ru-RU" dirty="0"/>
          </a:p>
          <a:p>
            <a:pPr lvl="0"/>
            <a:r>
              <a:rPr lang="ru-RU" dirty="0"/>
              <a:t>п-ов Индокитай</a:t>
            </a:r>
          </a:p>
          <a:p>
            <a:pPr lvl="0"/>
            <a:r>
              <a:rPr lang="ru-RU" dirty="0"/>
              <a:t>Западно-сибирская равнина</a:t>
            </a:r>
          </a:p>
          <a:p>
            <a:pPr lvl="0"/>
            <a:r>
              <a:rPr lang="ru-RU" dirty="0"/>
              <a:t>р. Янцзы</a:t>
            </a:r>
          </a:p>
          <a:p>
            <a:pPr lvl="0"/>
            <a:r>
              <a:rPr lang="ru-RU" dirty="0"/>
              <a:t>р. </a:t>
            </a:r>
            <a:r>
              <a:rPr lang="ru-RU" dirty="0" smtClean="0"/>
              <a:t>Брахмапутра  </a:t>
            </a:r>
            <a:r>
              <a:rPr lang="ru-RU" sz="3800" dirty="0" smtClean="0">
                <a:solidFill>
                  <a:srgbClr val="FF0000"/>
                </a:solidFill>
              </a:rPr>
              <a:t>2-я команда</a:t>
            </a:r>
            <a:endParaRPr lang="ru-RU" sz="3800" dirty="0">
              <a:solidFill>
                <a:srgbClr val="FF0000"/>
              </a:solidFill>
            </a:endParaRPr>
          </a:p>
          <a:p>
            <a:endParaRPr lang="ru-RU" sz="3800" dirty="0">
              <a:solidFill>
                <a:srgbClr val="FF0000"/>
              </a:solidFill>
            </a:endParaRPr>
          </a:p>
        </p:txBody>
      </p:sp>
    </p:spTree>
    <p:extLst>
      <p:ext uri="{BB962C8B-B14F-4D97-AF65-F5344CB8AC3E}">
        <p14:creationId xmlns:p14="http://schemas.microsoft.com/office/powerpoint/2010/main" val="1008768310"/>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pPr lvl="0"/>
            <a:r>
              <a:rPr lang="ru-RU" dirty="0" err="1"/>
              <a:t>о.Гренландия</a:t>
            </a:r>
            <a:endParaRPr lang="ru-RU" dirty="0"/>
          </a:p>
          <a:p>
            <a:pPr lvl="0"/>
            <a:r>
              <a:rPr lang="ru-RU" dirty="0" err="1"/>
              <a:t>г.Кордильеры</a:t>
            </a:r>
            <a:endParaRPr lang="ru-RU" dirty="0"/>
          </a:p>
          <a:p>
            <a:pPr lvl="0"/>
            <a:r>
              <a:rPr lang="ru-RU" dirty="0" err="1"/>
              <a:t>Гудзонов</a:t>
            </a:r>
            <a:r>
              <a:rPr lang="ru-RU" dirty="0"/>
              <a:t> залив</a:t>
            </a:r>
          </a:p>
          <a:p>
            <a:pPr lvl="0"/>
            <a:r>
              <a:rPr lang="ru-RU" dirty="0"/>
              <a:t>Мексиканский залив</a:t>
            </a:r>
          </a:p>
          <a:p>
            <a:pPr lvl="0"/>
            <a:r>
              <a:rPr lang="ru-RU" dirty="0" err="1"/>
              <a:t>г.Мак-Кинли</a:t>
            </a:r>
            <a:endParaRPr lang="ru-RU" dirty="0"/>
          </a:p>
          <a:p>
            <a:pPr lvl="0"/>
            <a:r>
              <a:rPr lang="ru-RU" dirty="0"/>
              <a:t>р. </a:t>
            </a:r>
            <a:r>
              <a:rPr lang="ru-RU" dirty="0" err="1"/>
              <a:t>Мисиссипи</a:t>
            </a:r>
            <a:endParaRPr lang="ru-RU" dirty="0"/>
          </a:p>
          <a:p>
            <a:pPr lvl="0"/>
            <a:r>
              <a:rPr lang="ru-RU" dirty="0"/>
              <a:t>п-ов Флорида</a:t>
            </a:r>
          </a:p>
          <a:p>
            <a:pPr lvl="0"/>
            <a:r>
              <a:rPr lang="ru-RU" dirty="0"/>
              <a:t>п-ов Аляска</a:t>
            </a:r>
          </a:p>
          <a:p>
            <a:pPr lvl="0"/>
            <a:r>
              <a:rPr lang="ru-RU" dirty="0"/>
              <a:t>п-ов Калифорнийский</a:t>
            </a:r>
          </a:p>
          <a:p>
            <a:pPr lvl="0"/>
            <a:r>
              <a:rPr lang="ru-RU" dirty="0"/>
              <a:t>Канадский арктический архипелаг</a:t>
            </a:r>
          </a:p>
          <a:p>
            <a:pPr lvl="0"/>
            <a:r>
              <a:rPr lang="ru-RU" dirty="0"/>
              <a:t>Центральные </a:t>
            </a:r>
            <a:r>
              <a:rPr lang="ru-RU" dirty="0" smtClean="0"/>
              <a:t>равнины  </a:t>
            </a:r>
            <a:r>
              <a:rPr lang="ru-RU" dirty="0" smtClean="0">
                <a:solidFill>
                  <a:srgbClr val="FF0000"/>
                </a:solidFill>
              </a:rPr>
              <a:t>3-я команда</a:t>
            </a:r>
            <a:endParaRPr lang="ru-RU" dirty="0">
              <a:solidFill>
                <a:srgbClr val="FF0000"/>
              </a:solidFill>
            </a:endParaRPr>
          </a:p>
          <a:p>
            <a:endParaRPr lang="ru-RU" dirty="0"/>
          </a:p>
        </p:txBody>
      </p:sp>
    </p:spTree>
    <p:extLst>
      <p:ext uri="{BB962C8B-B14F-4D97-AF65-F5344CB8AC3E}">
        <p14:creationId xmlns:p14="http://schemas.microsoft.com/office/powerpoint/2010/main" val="3172273007"/>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800" dirty="0" smtClean="0">
                <a:solidFill>
                  <a:srgbClr val="FF0000"/>
                </a:solidFill>
              </a:rPr>
              <a:t>Географическое ассорти</a:t>
            </a:r>
            <a:endParaRPr lang="ru-RU" sz="4800" dirty="0">
              <a:solidFill>
                <a:srgbClr val="FF0000"/>
              </a:solidFill>
            </a:endParaRPr>
          </a:p>
        </p:txBody>
      </p:sp>
      <p:sp>
        <p:nvSpPr>
          <p:cNvPr id="3" name="Объект 2"/>
          <p:cNvSpPr>
            <a:spLocks noGrp="1"/>
          </p:cNvSpPr>
          <p:nvPr>
            <p:ph idx="1"/>
          </p:nvPr>
        </p:nvSpPr>
        <p:spPr>
          <a:xfrm>
            <a:off x="683568" y="1556792"/>
            <a:ext cx="8003232" cy="3377536"/>
          </a:xfrm>
        </p:spPr>
        <p:txBody>
          <a:bodyPr>
            <a:noAutofit/>
          </a:bodyPr>
          <a:lstStyle/>
          <a:p>
            <a:r>
              <a:rPr lang="ru-RU" sz="3600" i="1" dirty="0">
                <a:latin typeface="Arial Black" pitchFamily="34" charset="0"/>
              </a:rPr>
              <a:t>?  Смесь, набор –т.е.  Ассорти- (франц. </a:t>
            </a:r>
            <a:r>
              <a:rPr lang="ru-RU" sz="3600" i="1" dirty="0" err="1">
                <a:latin typeface="Arial Black" pitchFamily="34" charset="0"/>
              </a:rPr>
              <a:t>assorti</a:t>
            </a:r>
            <a:r>
              <a:rPr lang="ru-RU" sz="3600" i="1" dirty="0">
                <a:latin typeface="Arial Black" pitchFamily="34" charset="0"/>
              </a:rPr>
              <a:t> - хорошо подобранный) - специально подобранная смесь, набор.</a:t>
            </a:r>
            <a:endParaRPr lang="ru-RU" sz="3600" dirty="0">
              <a:latin typeface="Arial Black" pitchFamily="34" charset="0"/>
            </a:endParaRPr>
          </a:p>
          <a:p>
            <a:r>
              <a:rPr lang="ru-RU" sz="3600" dirty="0">
                <a:latin typeface="Arial Black" pitchFamily="34" charset="0"/>
              </a:rPr>
              <a:t>А как это связано с нашим уроком? </a:t>
            </a:r>
          </a:p>
        </p:txBody>
      </p:sp>
    </p:spTree>
    <p:extLst>
      <p:ext uri="{BB962C8B-B14F-4D97-AF65-F5344CB8AC3E}">
        <p14:creationId xmlns:p14="http://schemas.microsoft.com/office/powerpoint/2010/main" val="3518725073"/>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Кто быстрее</a:t>
            </a:r>
            <a:endParaRPr lang="ru-RU" dirty="0"/>
          </a:p>
        </p:txBody>
      </p:sp>
      <p:sp>
        <p:nvSpPr>
          <p:cNvPr id="3" name="Объект 2"/>
          <p:cNvSpPr>
            <a:spLocks noGrp="1"/>
          </p:cNvSpPr>
          <p:nvPr>
            <p:ph idx="1"/>
          </p:nvPr>
        </p:nvSpPr>
        <p:spPr/>
        <p:txBody>
          <a:bodyPr>
            <a:normAutofit fontScale="70000" lnSpcReduction="20000"/>
          </a:bodyPr>
          <a:lstStyle/>
          <a:p>
            <a:r>
              <a:rPr lang="ru-RU" sz="3400" b="1" dirty="0">
                <a:solidFill>
                  <a:srgbClr val="FF0000"/>
                </a:solidFill>
              </a:rPr>
              <a:t>Вопросы 1-ой команде:</a:t>
            </a:r>
            <a:endParaRPr lang="ru-RU" sz="3400" dirty="0">
              <a:solidFill>
                <a:srgbClr val="FF0000"/>
              </a:solidFill>
            </a:endParaRPr>
          </a:p>
          <a:p>
            <a:pPr lvl="0"/>
            <a:r>
              <a:rPr lang="ru-RU" sz="3400" dirty="0"/>
              <a:t>Сильные ураганы, которые образуются при столкновении теплых и холодных воздушных масс </a:t>
            </a:r>
            <a:r>
              <a:rPr lang="ru-RU" sz="3400" i="1" dirty="0"/>
              <a:t>.</a:t>
            </a:r>
            <a:endParaRPr lang="ru-RU" sz="3400" dirty="0"/>
          </a:p>
          <a:p>
            <a:pPr lvl="0"/>
            <a:r>
              <a:rPr lang="ru-RU" sz="3400" dirty="0"/>
              <a:t>Северная Америка расположена во всех климатических поясах, кроме</a:t>
            </a:r>
            <a:r>
              <a:rPr lang="ru-RU" sz="3400" dirty="0" smtClean="0"/>
              <a:t>…</a:t>
            </a:r>
            <a:endParaRPr lang="ru-RU" sz="3400" dirty="0"/>
          </a:p>
          <a:p>
            <a:pPr lvl="0"/>
            <a:r>
              <a:rPr lang="ru-RU" sz="3400" dirty="0"/>
              <a:t>Назовите название гор, сформировавшихся в герцинскую </a:t>
            </a:r>
            <a:r>
              <a:rPr lang="ru-RU" sz="3400" dirty="0" smtClean="0"/>
              <a:t>складчатость.</a:t>
            </a:r>
            <a:endParaRPr lang="ru-RU" sz="3400" dirty="0"/>
          </a:p>
          <a:p>
            <a:pPr lvl="0"/>
            <a:r>
              <a:rPr lang="ru-RU" sz="3400" dirty="0"/>
              <a:t>«Отец вод! Я славлю твой могучий бег! Сердце замирает от радости, когда при мне произносят твое имя!» - восхищался этой рекой Майн Рид. Что это за река? </a:t>
            </a:r>
          </a:p>
          <a:p>
            <a:r>
              <a:rPr lang="ru-RU" sz="3400" dirty="0"/>
              <a:t>     </a:t>
            </a:r>
            <a:r>
              <a:rPr lang="ru-RU" sz="3400" b="1" i="1" dirty="0"/>
              <a:t>5.</a:t>
            </a:r>
            <a:r>
              <a:rPr lang="ru-RU" sz="3400" dirty="0"/>
              <a:t>     Какое происхождение имеют котловины озер, характерные только для северной части </a:t>
            </a:r>
            <a:r>
              <a:rPr lang="ru-RU" sz="3400" dirty="0" smtClean="0"/>
              <a:t>материка.</a:t>
            </a:r>
            <a:endParaRPr lang="ru-RU" sz="3400" dirty="0"/>
          </a:p>
          <a:p>
            <a:endParaRPr lang="ru-RU" dirty="0"/>
          </a:p>
        </p:txBody>
      </p:sp>
    </p:spTree>
    <p:extLst>
      <p:ext uri="{BB962C8B-B14F-4D97-AF65-F5344CB8AC3E}">
        <p14:creationId xmlns:p14="http://schemas.microsoft.com/office/powerpoint/2010/main" val="1706210862"/>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92500" lnSpcReduction="20000"/>
          </a:bodyPr>
          <a:lstStyle/>
          <a:p>
            <a:r>
              <a:rPr lang="ru-RU" b="1" dirty="0">
                <a:solidFill>
                  <a:srgbClr val="FF0000"/>
                </a:solidFill>
              </a:rPr>
              <a:t>Вопросы 2-ой команде:</a:t>
            </a:r>
            <a:endParaRPr lang="ru-RU" dirty="0">
              <a:solidFill>
                <a:srgbClr val="FF0000"/>
              </a:solidFill>
            </a:endParaRPr>
          </a:p>
          <a:p>
            <a:r>
              <a:rPr lang="ru-RU" dirty="0"/>
              <a:t>1. Назовите длиннейшую реку Азии и скажите, где она протекает</a:t>
            </a:r>
            <a:r>
              <a:rPr lang="ru-RU" dirty="0" smtClean="0"/>
              <a:t>.</a:t>
            </a:r>
            <a:r>
              <a:rPr lang="ru-RU" dirty="0"/>
              <a:t/>
            </a:r>
            <a:br>
              <a:rPr lang="ru-RU" dirty="0"/>
            </a:br>
            <a:r>
              <a:rPr lang="ru-RU" dirty="0"/>
              <a:t>2. Озеро чудес, самое древнее озеро в мире, самое глубокое из пресноводных водоемов. В его котловине можно поместить все Балтийское море или 92 Азовских морей. О каком озере идет речь? </a:t>
            </a:r>
            <a:br>
              <a:rPr lang="ru-RU" dirty="0"/>
            </a:br>
            <a:r>
              <a:rPr lang="ru-RU" dirty="0"/>
              <a:t>3. По каким рекам проходят государственные границы? </a:t>
            </a:r>
            <a:br>
              <a:rPr lang="ru-RU" dirty="0"/>
            </a:br>
            <a:r>
              <a:rPr lang="ru-RU" dirty="0"/>
              <a:t>4. Какие реки питаются талыми водами с ледников Гималаев? </a:t>
            </a:r>
          </a:p>
        </p:txBody>
      </p:sp>
    </p:spTree>
    <p:extLst>
      <p:ext uri="{BB962C8B-B14F-4D97-AF65-F5344CB8AC3E}">
        <p14:creationId xmlns:p14="http://schemas.microsoft.com/office/powerpoint/2010/main" val="1289549287"/>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Кто быстрее</a:t>
            </a:r>
            <a:endParaRPr lang="ru-RU" dirty="0"/>
          </a:p>
        </p:txBody>
      </p:sp>
      <p:sp>
        <p:nvSpPr>
          <p:cNvPr id="3" name="Объект 2"/>
          <p:cNvSpPr>
            <a:spLocks noGrp="1"/>
          </p:cNvSpPr>
          <p:nvPr>
            <p:ph idx="1"/>
          </p:nvPr>
        </p:nvSpPr>
        <p:spPr/>
        <p:txBody>
          <a:bodyPr>
            <a:normAutofit fontScale="85000" lnSpcReduction="20000"/>
          </a:bodyPr>
          <a:lstStyle/>
          <a:p>
            <a:r>
              <a:rPr lang="ru-RU" b="1" dirty="0">
                <a:solidFill>
                  <a:srgbClr val="FF0000"/>
                </a:solidFill>
              </a:rPr>
              <a:t>Вопросы 3-ей команде:</a:t>
            </a:r>
            <a:endParaRPr lang="ru-RU" dirty="0">
              <a:solidFill>
                <a:srgbClr val="FF0000"/>
              </a:solidFill>
            </a:endParaRPr>
          </a:p>
          <a:p>
            <a:pPr lvl="0"/>
            <a:r>
              <a:rPr lang="ru-RU" dirty="0"/>
              <a:t>Как называются глубокие речные долины в горах Северной </a:t>
            </a:r>
            <a:r>
              <a:rPr lang="ru-RU" dirty="0" smtClean="0"/>
              <a:t>Америки.</a:t>
            </a:r>
            <a:endParaRPr lang="ru-RU" dirty="0"/>
          </a:p>
          <a:p>
            <a:pPr lvl="0"/>
            <a:r>
              <a:rPr lang="ru-RU" dirty="0"/>
              <a:t>Как называется переходная зона между лесами и степями в Северной </a:t>
            </a:r>
            <a:r>
              <a:rPr lang="ru-RU" dirty="0" smtClean="0"/>
              <a:t>Америки.</a:t>
            </a:r>
            <a:endParaRPr lang="ru-RU" dirty="0"/>
          </a:p>
          <a:p>
            <a:pPr lvl="0"/>
            <a:r>
              <a:rPr lang="ru-RU" dirty="0"/>
              <a:t>Почвы, характерные для зоны смешанных и широколиственных лесов </a:t>
            </a:r>
            <a:r>
              <a:rPr lang="ru-RU" dirty="0" smtClean="0"/>
              <a:t>материка.</a:t>
            </a:r>
            <a:endParaRPr lang="ru-RU" dirty="0"/>
          </a:p>
          <a:p>
            <a:pPr lvl="0"/>
            <a:r>
              <a:rPr lang="ru-RU" dirty="0"/>
              <a:t>Индейцы называли эту реку «Большой рекой», а европейцы? Относится к бассейну Северного Ледовитого океана </a:t>
            </a:r>
            <a:r>
              <a:rPr lang="ru-RU" i="1" dirty="0"/>
              <a:t>.</a:t>
            </a:r>
            <a:endParaRPr lang="ru-RU" dirty="0"/>
          </a:p>
          <a:p>
            <a:r>
              <a:rPr lang="ru-RU" b="1" i="1" dirty="0"/>
              <a:t>   5.</a:t>
            </a:r>
            <a:r>
              <a:rPr lang="ru-RU" dirty="0"/>
              <a:t>      Как называется коренное население Северной Америки</a:t>
            </a:r>
          </a:p>
        </p:txBody>
      </p:sp>
    </p:spTree>
    <p:extLst>
      <p:ext uri="{BB962C8B-B14F-4D97-AF65-F5344CB8AC3E}">
        <p14:creationId xmlns:p14="http://schemas.microsoft.com/office/powerpoint/2010/main" val="3221016503"/>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cap="all" dirty="0">
                <a:effectLst>
                  <a:reflection blurRad="12700" stA="28000" endPos="45000" dist="1003" dir="5400000" sy="-100000" algn="bl"/>
                </a:effectLst>
              </a:rPr>
              <a:t>«Установите  «адреса». </a:t>
            </a:r>
            <a:r>
              <a:rPr lang="ru-RU" dirty="0"/>
              <a:t/>
            </a:r>
            <a:br>
              <a:rPr lang="ru-RU" dirty="0"/>
            </a:br>
            <a:endParaRPr lang="ru-RU" dirty="0"/>
          </a:p>
        </p:txBody>
      </p:sp>
      <p:sp>
        <p:nvSpPr>
          <p:cNvPr id="3" name="Объект 2"/>
          <p:cNvSpPr>
            <a:spLocks noGrp="1"/>
          </p:cNvSpPr>
          <p:nvPr>
            <p:ph idx="1"/>
          </p:nvPr>
        </p:nvSpPr>
        <p:spPr/>
        <p:txBody>
          <a:bodyPr/>
          <a:lstStyle/>
          <a:p>
            <a:r>
              <a:rPr lang="ru-RU" dirty="0" smtClean="0"/>
              <a:t>Командам </a:t>
            </a:r>
            <a:r>
              <a:rPr lang="ru-RU" dirty="0"/>
              <a:t>предлагаются 5 географических координат.</a:t>
            </a:r>
          </a:p>
          <a:p>
            <a:pPr lvl="0"/>
            <a:r>
              <a:rPr lang="ru-RU" dirty="0"/>
              <a:t>43</a:t>
            </a:r>
            <a:r>
              <a:rPr lang="ru-RU" baseline="30000" dirty="0"/>
              <a:t>0</a:t>
            </a:r>
            <a:r>
              <a:rPr lang="ru-RU" dirty="0"/>
              <a:t> </a:t>
            </a:r>
            <a:r>
              <a:rPr lang="ru-RU" dirty="0" err="1"/>
              <a:t>сш</a:t>
            </a:r>
            <a:r>
              <a:rPr lang="ru-RU" dirty="0"/>
              <a:t> 79</a:t>
            </a:r>
            <a:r>
              <a:rPr lang="ru-RU" baseline="30000" dirty="0"/>
              <a:t>0</a:t>
            </a:r>
            <a:r>
              <a:rPr lang="ru-RU" dirty="0"/>
              <a:t> </a:t>
            </a:r>
            <a:r>
              <a:rPr lang="ru-RU" dirty="0" err="1"/>
              <a:t>зд</a:t>
            </a:r>
            <a:endParaRPr lang="ru-RU" dirty="0"/>
          </a:p>
          <a:p>
            <a:pPr lvl="0"/>
            <a:r>
              <a:rPr lang="ru-RU" dirty="0"/>
              <a:t>73</a:t>
            </a:r>
            <a:r>
              <a:rPr lang="ru-RU" baseline="30000" dirty="0"/>
              <a:t>0</a:t>
            </a:r>
            <a:r>
              <a:rPr lang="ru-RU" dirty="0"/>
              <a:t> </a:t>
            </a:r>
            <a:r>
              <a:rPr lang="ru-RU" dirty="0" err="1"/>
              <a:t>сш</a:t>
            </a:r>
            <a:r>
              <a:rPr lang="ru-RU" dirty="0"/>
              <a:t> 122</a:t>
            </a:r>
            <a:r>
              <a:rPr lang="ru-RU" baseline="30000" dirty="0"/>
              <a:t>0</a:t>
            </a:r>
            <a:r>
              <a:rPr lang="ru-RU" dirty="0"/>
              <a:t> </a:t>
            </a:r>
            <a:r>
              <a:rPr lang="ru-RU" dirty="0" err="1"/>
              <a:t>зд</a:t>
            </a:r>
            <a:endParaRPr lang="ru-RU" dirty="0"/>
          </a:p>
          <a:p>
            <a:pPr lvl="0"/>
            <a:r>
              <a:rPr lang="ru-RU" dirty="0"/>
              <a:t>22</a:t>
            </a:r>
            <a:r>
              <a:rPr lang="ru-RU" baseline="30000" dirty="0"/>
              <a:t>0</a:t>
            </a:r>
            <a:r>
              <a:rPr lang="ru-RU" dirty="0"/>
              <a:t> </a:t>
            </a:r>
            <a:r>
              <a:rPr lang="ru-RU" dirty="0" err="1"/>
              <a:t>сш</a:t>
            </a:r>
            <a:r>
              <a:rPr lang="ru-RU" dirty="0"/>
              <a:t> 80</a:t>
            </a:r>
            <a:r>
              <a:rPr lang="ru-RU" baseline="30000" dirty="0"/>
              <a:t>0</a:t>
            </a:r>
            <a:r>
              <a:rPr lang="ru-RU" dirty="0"/>
              <a:t> </a:t>
            </a:r>
            <a:r>
              <a:rPr lang="ru-RU" dirty="0" err="1"/>
              <a:t>зд</a:t>
            </a:r>
            <a:endParaRPr lang="ru-RU" dirty="0"/>
          </a:p>
          <a:p>
            <a:pPr lvl="0"/>
            <a:r>
              <a:rPr lang="ru-RU" dirty="0"/>
              <a:t>41</a:t>
            </a:r>
            <a:r>
              <a:rPr lang="ru-RU" baseline="30000" dirty="0"/>
              <a:t>0 </a:t>
            </a:r>
            <a:r>
              <a:rPr lang="ru-RU" dirty="0" err="1"/>
              <a:t>сш</a:t>
            </a:r>
            <a:r>
              <a:rPr lang="ru-RU" dirty="0"/>
              <a:t> 112</a:t>
            </a:r>
            <a:r>
              <a:rPr lang="ru-RU" baseline="30000" dirty="0"/>
              <a:t>0</a:t>
            </a:r>
            <a:r>
              <a:rPr lang="ru-RU" dirty="0"/>
              <a:t> </a:t>
            </a:r>
            <a:r>
              <a:rPr lang="ru-RU" dirty="0" err="1"/>
              <a:t>зд</a:t>
            </a:r>
            <a:r>
              <a:rPr lang="ru-RU" dirty="0"/>
              <a:t> </a:t>
            </a:r>
          </a:p>
          <a:p>
            <a:pPr lvl="0"/>
            <a:r>
              <a:rPr lang="ru-RU" dirty="0"/>
              <a:t>62</a:t>
            </a:r>
            <a:r>
              <a:rPr lang="ru-RU" baseline="30000" dirty="0"/>
              <a:t>0</a:t>
            </a:r>
            <a:r>
              <a:rPr lang="ru-RU" dirty="0"/>
              <a:t> </a:t>
            </a:r>
            <a:r>
              <a:rPr lang="ru-RU" dirty="0" err="1"/>
              <a:t>сш</a:t>
            </a:r>
            <a:r>
              <a:rPr lang="ru-RU" dirty="0"/>
              <a:t> 114</a:t>
            </a:r>
            <a:r>
              <a:rPr lang="ru-RU" baseline="30000" dirty="0"/>
              <a:t>0</a:t>
            </a:r>
            <a:r>
              <a:rPr lang="ru-RU" dirty="0"/>
              <a:t> </a:t>
            </a:r>
            <a:r>
              <a:rPr lang="ru-RU" dirty="0" err="1"/>
              <a:t>зд</a:t>
            </a:r>
            <a:endParaRPr lang="ru-RU" dirty="0"/>
          </a:p>
          <a:p>
            <a:endParaRPr lang="ru-RU" dirty="0"/>
          </a:p>
        </p:txBody>
      </p:sp>
    </p:spTree>
    <p:extLst>
      <p:ext uri="{BB962C8B-B14F-4D97-AF65-F5344CB8AC3E}">
        <p14:creationId xmlns:p14="http://schemas.microsoft.com/office/powerpoint/2010/main" val="3215893577"/>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ru-RU" b="1" cap="all" dirty="0">
                <a:effectLst>
                  <a:reflection blurRad="12700" stA="28000" endPos="45000" dist="1003" dir="5400000" sy="-100000" algn="bl"/>
                </a:effectLst>
              </a:rPr>
              <a:t>.  </a:t>
            </a:r>
            <a:r>
              <a:rPr lang="ru-RU" b="1" cap="all" dirty="0" smtClean="0">
                <a:effectLst>
                  <a:reflection blurRad="12700" stA="28000" endPos="45000" dist="1003" dir="5400000" sy="-100000" algn="bl"/>
                </a:effectLst>
              </a:rPr>
              <a:t>  </a:t>
            </a:r>
            <a:r>
              <a:rPr lang="ru-RU" b="1" cap="all" dirty="0">
                <a:effectLst>
                  <a:reflection blurRad="12700" stA="28000" endPos="45000" dist="1003" dir="5400000" sy="-100000" algn="bl"/>
                </a:effectLst>
              </a:rPr>
              <a:t>Подведение итогов.</a:t>
            </a:r>
            <a:endParaRPr lang="ru-RU" dirty="0"/>
          </a:p>
        </p:txBody>
      </p:sp>
      <p:sp>
        <p:nvSpPr>
          <p:cNvPr id="3" name="Объект 2"/>
          <p:cNvSpPr>
            <a:spLocks noGrp="1"/>
          </p:cNvSpPr>
          <p:nvPr>
            <p:ph idx="1"/>
          </p:nvPr>
        </p:nvSpPr>
        <p:spPr/>
        <p:txBody>
          <a:bodyPr>
            <a:normAutofit fontScale="92500" lnSpcReduction="10000"/>
          </a:bodyPr>
          <a:lstStyle/>
          <a:p>
            <a:r>
              <a:rPr lang="ru-RU" dirty="0">
                <a:solidFill>
                  <a:schemeClr val="tx2">
                    <a:lumMod val="50000"/>
                  </a:schemeClr>
                </a:solidFill>
              </a:rPr>
              <a:t>Сосчитайте общее количество баллов и поставьте итоговую оценку по критериям:</a:t>
            </a:r>
          </a:p>
          <a:p>
            <a:r>
              <a:rPr lang="ru-RU" dirty="0"/>
              <a:t>49-45 – отлично;  44-35 –хорошо; 34- 25 – удовлетворительно.</a:t>
            </a:r>
          </a:p>
          <a:p>
            <a:r>
              <a:rPr lang="ru-RU" dirty="0"/>
              <a:t>Рефлексия.</a:t>
            </a:r>
            <a:r>
              <a:rPr lang="ru-RU" b="1" dirty="0"/>
              <a:t>  </a:t>
            </a:r>
            <a:r>
              <a:rPr lang="ru-RU" dirty="0"/>
              <a:t>   </a:t>
            </a:r>
          </a:p>
          <a:p>
            <a:r>
              <a:rPr lang="ru-RU" dirty="0">
                <a:solidFill>
                  <a:schemeClr val="tx2">
                    <a:lumMod val="50000"/>
                  </a:schemeClr>
                </a:solidFill>
              </a:rPr>
              <a:t>Пользуясь термометром, оцените «погоду» во время самочувствия на уроке:</a:t>
            </a:r>
          </a:p>
          <a:p>
            <a:pPr lvl="0"/>
            <a:r>
              <a:rPr lang="ru-RU" dirty="0">
                <a:solidFill>
                  <a:srgbClr val="FF0000"/>
                </a:solidFill>
              </a:rPr>
              <a:t>36,6 градусов </a:t>
            </a:r>
            <a:r>
              <a:rPr lang="ru-RU" dirty="0"/>
              <a:t>– увлекательно, полезно </a:t>
            </a:r>
          </a:p>
          <a:p>
            <a:pPr lvl="0"/>
            <a:r>
              <a:rPr lang="ru-RU" dirty="0">
                <a:solidFill>
                  <a:srgbClr val="00B050"/>
                </a:solidFill>
              </a:rPr>
              <a:t>39 градусов </a:t>
            </a:r>
            <a:r>
              <a:rPr lang="ru-RU" dirty="0"/>
              <a:t>– слишком сложно, не интересно   </a:t>
            </a:r>
          </a:p>
          <a:p>
            <a:pPr lvl="0"/>
            <a:r>
              <a:rPr lang="ru-RU" dirty="0">
                <a:solidFill>
                  <a:srgbClr val="FFFF00"/>
                </a:solidFill>
              </a:rPr>
              <a:t>34 градуса </a:t>
            </a:r>
            <a:r>
              <a:rPr lang="ru-RU" dirty="0"/>
              <a:t>– слишком просто, бесполезно</a:t>
            </a:r>
          </a:p>
          <a:p>
            <a:endParaRPr lang="ru-RU" dirty="0"/>
          </a:p>
        </p:txBody>
      </p:sp>
    </p:spTree>
    <p:extLst>
      <p:ext uri="{BB962C8B-B14F-4D97-AF65-F5344CB8AC3E}">
        <p14:creationId xmlns:p14="http://schemas.microsoft.com/office/powerpoint/2010/main" val="1993374425"/>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sp>
        <p:nvSpPr>
          <p:cNvPr id="2" name="Объект 1"/>
          <p:cNvSpPr>
            <a:spLocks noGrp="1"/>
          </p:cNvSpPr>
          <p:nvPr>
            <p:ph idx="1"/>
          </p:nvPr>
        </p:nvSpPr>
        <p:spPr/>
        <p:txBody>
          <a:bodyPr/>
          <a:lstStyle/>
          <a:p>
            <a:r>
              <a:rPr lang="ru-RU" b="1" cap="all" dirty="0">
                <a:effectLst>
                  <a:reflection blurRad="12700" stA="28000" endPos="45000" dist="1003" dir="5400000" sy="-100000" algn="bl"/>
                </a:effectLst>
              </a:rPr>
              <a:t>1</a:t>
            </a:r>
            <a:r>
              <a:rPr lang="ru-RU" b="1" cap="all" dirty="0">
                <a:solidFill>
                  <a:srgbClr val="FF0000"/>
                </a:solidFill>
                <a:effectLst>
                  <a:reflection blurRad="12700" stA="28000" endPos="45000" dist="1003" dir="5400000" sy="-100000" algn="bl"/>
                </a:effectLst>
              </a:rPr>
              <a:t>. Дополни предложение</a:t>
            </a:r>
            <a:r>
              <a:rPr lang="ru-RU" dirty="0"/>
              <a:t>: «Северная Америка – это…», «Евразия-это…» (варианты  детей). Максимальное количество баллов-2.</a:t>
            </a:r>
          </a:p>
          <a:p>
            <a:r>
              <a:rPr lang="ru-RU" dirty="0"/>
              <a:t>1________________________________________________________________________________________2________________________________________________________________________________________</a:t>
            </a:r>
          </a:p>
          <a:p>
            <a:endParaRPr lang="ru-RU" dirty="0"/>
          </a:p>
        </p:txBody>
      </p:sp>
    </p:spTree>
    <p:extLst>
      <p:ext uri="{BB962C8B-B14F-4D97-AF65-F5344CB8AC3E}">
        <p14:creationId xmlns:p14="http://schemas.microsoft.com/office/powerpoint/2010/main" val="1151552641"/>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ru-RU" b="1" cap="all" dirty="0">
                <a:effectLst>
                  <a:reflection blurRad="12700" stA="28000" endPos="45000" dist="1003" dir="5400000" sy="-100000" algn="bl"/>
                </a:effectLst>
              </a:rPr>
              <a:t>2</a:t>
            </a:r>
            <a:r>
              <a:rPr lang="ru-RU" b="1" cap="all" dirty="0">
                <a:solidFill>
                  <a:srgbClr val="FF0000"/>
                </a:solidFill>
                <a:effectLst>
                  <a:reflection blurRad="12700" stA="28000" endPos="45000" dist="1003" dir="5400000" sy="-100000" algn="bl"/>
                </a:effectLst>
              </a:rPr>
              <a:t>. Работа с </a:t>
            </a:r>
            <a:r>
              <a:rPr lang="ru-RU" b="1" cap="all" dirty="0" err="1">
                <a:solidFill>
                  <a:srgbClr val="FF0000"/>
                </a:solidFill>
                <a:effectLst>
                  <a:reflection blurRad="12700" stA="28000" endPos="45000" dist="1003" dir="5400000" sy="-100000" algn="bl"/>
                </a:effectLst>
              </a:rPr>
              <a:t>к.к</a:t>
            </a:r>
            <a:r>
              <a:rPr lang="ru-RU" b="1" cap="all" dirty="0">
                <a:solidFill>
                  <a:srgbClr val="FF0000"/>
                </a:solidFill>
                <a:effectLst>
                  <a:reflection blurRad="12700" stA="28000" endPos="45000" dist="1003" dir="5400000" sy="-100000" algn="bl"/>
                </a:effectLst>
              </a:rPr>
              <a:t>.  </a:t>
            </a:r>
            <a:r>
              <a:rPr lang="ru-RU" dirty="0"/>
              <a:t>На контурную карту  нанесите указанные объекты. Проверив задание,  укажите число  правильно нанесенных объектов.  Каждый ответ 1 балл </a:t>
            </a:r>
            <a:r>
              <a:rPr lang="ru-RU" i="1" dirty="0"/>
              <a:t>(Максимальное количество баллов-15)</a:t>
            </a:r>
            <a:r>
              <a:rPr lang="ru-RU" dirty="0"/>
              <a:t> </a:t>
            </a:r>
          </a:p>
        </p:txBody>
      </p:sp>
    </p:spTree>
    <p:extLst>
      <p:ext uri="{BB962C8B-B14F-4D97-AF65-F5344CB8AC3E}">
        <p14:creationId xmlns:p14="http://schemas.microsoft.com/office/powerpoint/2010/main" val="2964825157"/>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5"/>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219456"/>
            <a:ext cx="5760640" cy="6638544"/>
          </a:xfrm>
          <a:prstGeom prst="rect">
            <a:avLst/>
          </a:prstGeom>
          <a:noFill/>
          <a:ln>
            <a:noFill/>
          </a:ln>
          <a:effectLst/>
          <a:extLst/>
        </p:spPr>
      </p:pic>
    </p:spTree>
    <p:extLst>
      <p:ext uri="{BB962C8B-B14F-4D97-AF65-F5344CB8AC3E}">
        <p14:creationId xmlns:p14="http://schemas.microsoft.com/office/powerpoint/2010/main" val="3947500244"/>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914400" y="332656"/>
            <a:ext cx="7772400" cy="6408712"/>
          </a:xfrm>
        </p:spPr>
        <p:txBody>
          <a:bodyPr>
            <a:normAutofit fontScale="77500" lnSpcReduction="20000"/>
          </a:bodyPr>
          <a:lstStyle/>
          <a:p>
            <a:r>
              <a:rPr lang="ru-RU" i="1" dirty="0"/>
              <a:t>1.ОСТРОВ____________________________________</a:t>
            </a:r>
            <a:endParaRPr lang="ru-RU" dirty="0"/>
          </a:p>
          <a:p>
            <a:r>
              <a:rPr lang="ru-RU" i="1" dirty="0"/>
              <a:t>2.АРХИПЕЛАГ________________________________</a:t>
            </a:r>
            <a:endParaRPr lang="ru-RU" dirty="0"/>
          </a:p>
          <a:p>
            <a:r>
              <a:rPr lang="ru-RU" dirty="0"/>
              <a:t>3. РЕКА_____________________________________</a:t>
            </a:r>
          </a:p>
          <a:p>
            <a:r>
              <a:rPr lang="ru-RU" i="1" dirty="0"/>
              <a:t>4. ОЗЕРА____________________________________</a:t>
            </a:r>
            <a:endParaRPr lang="ru-RU" dirty="0"/>
          </a:p>
          <a:p>
            <a:r>
              <a:rPr lang="ru-RU" i="1" dirty="0"/>
              <a:t>5. ГОРЫ_____________________________________</a:t>
            </a:r>
            <a:endParaRPr lang="ru-RU" dirty="0"/>
          </a:p>
          <a:p>
            <a:r>
              <a:rPr lang="ru-RU" i="1" dirty="0"/>
              <a:t>6. ЗАЛИВ____________________________________</a:t>
            </a:r>
            <a:endParaRPr lang="ru-RU" dirty="0"/>
          </a:p>
          <a:p>
            <a:r>
              <a:rPr lang="ru-RU" i="1" dirty="0"/>
              <a:t>7. ОКЕАН____________________________________</a:t>
            </a:r>
            <a:endParaRPr lang="ru-RU" dirty="0"/>
          </a:p>
          <a:p>
            <a:r>
              <a:rPr lang="ru-RU" i="1" dirty="0"/>
              <a:t>8. РАВНИНЫ_________________________________</a:t>
            </a:r>
            <a:endParaRPr lang="ru-RU" dirty="0"/>
          </a:p>
          <a:p>
            <a:r>
              <a:rPr lang="ru-RU" i="1" dirty="0"/>
              <a:t>9. МЫС______________________________________</a:t>
            </a:r>
            <a:endParaRPr lang="ru-RU" dirty="0"/>
          </a:p>
          <a:p>
            <a:r>
              <a:rPr lang="ru-RU" i="1" dirty="0"/>
              <a:t>10.ТЕЧЕНИЕ__________________________________</a:t>
            </a:r>
            <a:endParaRPr lang="ru-RU" dirty="0"/>
          </a:p>
          <a:p>
            <a:r>
              <a:rPr lang="ru-RU" i="1" dirty="0"/>
              <a:t>11. РЕКА_____________________________________</a:t>
            </a:r>
            <a:endParaRPr lang="ru-RU" dirty="0"/>
          </a:p>
          <a:p>
            <a:r>
              <a:rPr lang="ru-RU" i="1" dirty="0"/>
              <a:t>12. ЗАЛИВ___________________________________</a:t>
            </a:r>
            <a:endParaRPr lang="ru-RU" dirty="0"/>
          </a:p>
          <a:p>
            <a:r>
              <a:rPr lang="ru-RU" i="1" dirty="0"/>
              <a:t>13. РАВНИНЫ________________________________</a:t>
            </a:r>
            <a:endParaRPr lang="ru-RU" dirty="0"/>
          </a:p>
          <a:p>
            <a:r>
              <a:rPr lang="ru-RU" i="1" dirty="0"/>
              <a:t>14 ЗАЛИВ____________________________________</a:t>
            </a:r>
            <a:endParaRPr lang="ru-RU" dirty="0"/>
          </a:p>
          <a:p>
            <a:r>
              <a:rPr lang="ru-RU" i="1" dirty="0"/>
              <a:t>15 МОРЕ____________________________________</a:t>
            </a:r>
            <a:endParaRPr lang="ru-RU" dirty="0"/>
          </a:p>
          <a:p>
            <a:endParaRPr lang="ru-RU" b="1" dirty="0"/>
          </a:p>
        </p:txBody>
      </p:sp>
    </p:spTree>
    <p:extLst>
      <p:ext uri="{BB962C8B-B14F-4D97-AF65-F5344CB8AC3E}">
        <p14:creationId xmlns:p14="http://schemas.microsoft.com/office/powerpoint/2010/main" val="1170480437"/>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620688"/>
            <a:ext cx="7772400" cy="1404768"/>
          </a:xfrm>
        </p:spPr>
        <p:txBody>
          <a:bodyPr/>
          <a:lstStyle/>
          <a:p>
            <a:pPr algn="ctr"/>
            <a:r>
              <a:rPr lang="ru-RU" dirty="0" smtClean="0"/>
              <a:t>Вклад ученых в открытие    материка Евразия </a:t>
            </a:r>
            <a:endParaRPr lang="ru-RU" dirty="0"/>
          </a:p>
        </p:txBody>
      </p:sp>
      <p:sp>
        <p:nvSpPr>
          <p:cNvPr id="3" name="Объект 2"/>
          <p:cNvSpPr>
            <a:spLocks noGrp="1"/>
          </p:cNvSpPr>
          <p:nvPr>
            <p:ph idx="1"/>
          </p:nvPr>
        </p:nvSpPr>
        <p:spPr>
          <a:xfrm>
            <a:off x="971600" y="2708920"/>
            <a:ext cx="7772400" cy="3131840"/>
          </a:xfrm>
        </p:spPr>
        <p:txBody>
          <a:bodyPr>
            <a:normAutofit/>
          </a:bodyPr>
          <a:lstStyle/>
          <a:p>
            <a:r>
              <a:rPr lang="ru-RU" sz="2000" dirty="0">
                <a:solidFill>
                  <a:schemeClr val="accent2"/>
                </a:solidFill>
              </a:rPr>
              <a:t>1. КАБОТ                             </a:t>
            </a:r>
            <a:r>
              <a:rPr lang="ru-RU" sz="2000" dirty="0">
                <a:solidFill>
                  <a:srgbClr val="FFFF00"/>
                </a:solidFill>
              </a:rPr>
              <a:t>2. МАККЕНЗИ                             </a:t>
            </a:r>
            <a:r>
              <a:rPr lang="ru-RU" sz="2000" dirty="0">
                <a:solidFill>
                  <a:schemeClr val="accent3"/>
                </a:solidFill>
              </a:rPr>
              <a:t>3. ДЕЖНЕВ            </a:t>
            </a:r>
          </a:p>
          <a:p>
            <a:r>
              <a:rPr lang="ru-RU" sz="2000" dirty="0">
                <a:solidFill>
                  <a:schemeClr val="tx2">
                    <a:lumMod val="75000"/>
                  </a:schemeClr>
                </a:solidFill>
              </a:rPr>
              <a:t>4. </a:t>
            </a:r>
            <a:r>
              <a:rPr lang="ru-RU" sz="2000" b="1" dirty="0">
                <a:solidFill>
                  <a:schemeClr val="tx2">
                    <a:lumMod val="75000"/>
                  </a:schemeClr>
                </a:solidFill>
              </a:rPr>
              <a:t>ШЕЛИХОВ                      </a:t>
            </a:r>
            <a:r>
              <a:rPr lang="ru-RU" sz="2000" b="1" dirty="0">
                <a:solidFill>
                  <a:srgbClr val="0070C0"/>
                </a:solidFill>
              </a:rPr>
              <a:t>5. ГУДЗОН                                </a:t>
            </a:r>
            <a:r>
              <a:rPr lang="ru-RU" sz="2000" b="1" dirty="0">
                <a:solidFill>
                  <a:schemeClr val="accent2">
                    <a:lumMod val="40000"/>
                    <a:lumOff val="60000"/>
                  </a:schemeClr>
                </a:solidFill>
              </a:rPr>
              <a:t>6. БЕРИНГ                  </a:t>
            </a:r>
          </a:p>
          <a:p>
            <a:r>
              <a:rPr lang="ru-RU" sz="2000" b="1" dirty="0">
                <a:solidFill>
                  <a:srgbClr val="00B050"/>
                </a:solidFill>
              </a:rPr>
              <a:t>7. КОЛУМБ                         </a:t>
            </a:r>
            <a:r>
              <a:rPr lang="ru-RU" sz="2000" b="1" dirty="0"/>
              <a:t>8. КОРТЕС</a:t>
            </a:r>
          </a:p>
          <a:p>
            <a:endParaRPr lang="ru-RU" sz="2000" b="1" dirty="0"/>
          </a:p>
        </p:txBody>
      </p:sp>
    </p:spTree>
    <p:extLst>
      <p:ext uri="{BB962C8B-B14F-4D97-AF65-F5344CB8AC3E}">
        <p14:creationId xmlns:p14="http://schemas.microsoft.com/office/powerpoint/2010/main" val="3416058799"/>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Найди пары «Понятия».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584308564"/>
              </p:ext>
            </p:extLst>
          </p:nvPr>
        </p:nvGraphicFramePr>
        <p:xfrm>
          <a:off x="1043608" y="1916832"/>
          <a:ext cx="7560840" cy="4725142"/>
        </p:xfrm>
        <a:graphic>
          <a:graphicData uri="http://schemas.openxmlformats.org/drawingml/2006/table">
            <a:tbl>
              <a:tblPr firstRow="1" firstCol="1" bandRow="1">
                <a:tableStyleId>{5C22544A-7EE6-4342-B048-85BDC9FD1C3A}</a:tableStyleId>
              </a:tblPr>
              <a:tblGrid>
                <a:gridCol w="3908079"/>
                <a:gridCol w="1497217"/>
                <a:gridCol w="2155544"/>
              </a:tblGrid>
              <a:tr h="338562">
                <a:tc>
                  <a:txBody>
                    <a:bodyPr/>
                    <a:lstStyle/>
                    <a:p>
                      <a:pPr>
                        <a:lnSpc>
                          <a:spcPct val="115000"/>
                        </a:lnSpc>
                        <a:spcAft>
                          <a:spcPts val="0"/>
                        </a:spcAft>
                      </a:pPr>
                      <a:r>
                        <a:rPr lang="ru-RU" sz="1400" dirty="0">
                          <a:effectLst/>
                        </a:rPr>
                        <a:t>Формулировка понятия</a:t>
                      </a:r>
                      <a:endParaRPr lang="ru-RU" sz="11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Название понятия</a:t>
                      </a:r>
                      <a:endParaRPr lang="ru-RU" sz="1100">
                        <a:effectLst/>
                        <a:latin typeface="Calibri"/>
                        <a:ea typeface="Calibri"/>
                        <a:cs typeface="Times New Roman"/>
                      </a:endParaRPr>
                    </a:p>
                  </a:txBody>
                  <a:tcPr marL="68580" marR="68580" marT="0" marB="0"/>
                </a:tc>
              </a:tr>
              <a:tr h="588802">
                <a:tc>
                  <a:txBody>
                    <a:bodyPr/>
                    <a:lstStyle/>
                    <a:p>
                      <a:pPr marL="342900" lvl="0" indent="-342900">
                        <a:spcAft>
                          <a:spcPts val="0"/>
                        </a:spcAft>
                        <a:buFont typeface="+mj-lt"/>
                        <a:buAutoNum type="arabicPeriod"/>
                      </a:pPr>
                      <a:r>
                        <a:rPr lang="ru-RU" sz="1400" dirty="0">
                          <a:effectLst/>
                        </a:rPr>
                        <a:t>Переходная полоса между лесами и степями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А.  КАНЬОНЫ</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2       Глубочайшие </a:t>
                      </a:r>
                      <a:r>
                        <a:rPr lang="ru-RU" sz="1400" dirty="0">
                          <a:effectLst/>
                        </a:rPr>
                        <a:t>речные долины</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Б.  МЕТИСЫ</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3       Горячие </a:t>
                      </a:r>
                      <a:r>
                        <a:rPr lang="ru-RU" sz="1400" dirty="0">
                          <a:effectLst/>
                        </a:rPr>
                        <a:t>источники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В.  ПРЕРИИ</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4       Атмосферные </a:t>
                      </a:r>
                      <a:r>
                        <a:rPr lang="ru-RU" sz="1400" dirty="0">
                          <a:effectLst/>
                        </a:rPr>
                        <a:t>вихри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Г.  МУЛАТЫ</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5       Американский </a:t>
                      </a:r>
                      <a:r>
                        <a:rPr lang="ru-RU" sz="1400" dirty="0">
                          <a:effectLst/>
                        </a:rPr>
                        <a:t>смерч</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Д.  РЕЗЕРВАЦИЯ</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6      Североамериканская </a:t>
                      </a:r>
                      <a:r>
                        <a:rPr lang="ru-RU" sz="1400" dirty="0">
                          <a:effectLst/>
                        </a:rPr>
                        <a:t>степь</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Е.  ГЕЙЗЕРЫ</a:t>
                      </a:r>
                      <a:endParaRPr lang="ru-RU" sz="1100">
                        <a:effectLst/>
                        <a:latin typeface="Calibri"/>
                        <a:ea typeface="Calibri"/>
                        <a:cs typeface="Times New Roman"/>
                      </a:endParaRPr>
                    </a:p>
                  </a:txBody>
                  <a:tcPr marL="68580" marR="68580" marT="0" marB="0"/>
                </a:tc>
              </a:tr>
              <a:tr h="338562">
                <a:tc>
                  <a:txBody>
                    <a:bodyPr/>
                    <a:lstStyle/>
                    <a:p>
                      <a:pPr marL="0" lvl="0" indent="0">
                        <a:spcAft>
                          <a:spcPts val="0"/>
                        </a:spcAft>
                        <a:buFont typeface="+mj-lt"/>
                        <a:buNone/>
                      </a:pPr>
                      <a:r>
                        <a:rPr lang="ru-RU" sz="1400" dirty="0" smtClean="0">
                          <a:effectLst/>
                        </a:rPr>
                        <a:t>7      Жилище </a:t>
                      </a:r>
                      <a:r>
                        <a:rPr lang="ru-RU" sz="1400" dirty="0">
                          <a:effectLst/>
                        </a:rPr>
                        <a:t>индейца</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Ж.  СМЕРЧ</a:t>
                      </a:r>
                      <a:endParaRPr lang="ru-RU" sz="1100">
                        <a:effectLst/>
                        <a:latin typeface="Calibri"/>
                        <a:ea typeface="Calibri"/>
                        <a:cs typeface="Times New Roman"/>
                      </a:endParaRPr>
                    </a:p>
                  </a:txBody>
                  <a:tcPr marL="68580" marR="68580" marT="0" marB="0"/>
                </a:tc>
              </a:tr>
              <a:tr h="588802">
                <a:tc>
                  <a:txBody>
                    <a:bodyPr/>
                    <a:lstStyle/>
                    <a:p>
                      <a:pPr marL="0" lvl="0" indent="0">
                        <a:spcAft>
                          <a:spcPts val="0"/>
                        </a:spcAft>
                        <a:buFont typeface="+mj-lt"/>
                        <a:buNone/>
                      </a:pPr>
                      <a:r>
                        <a:rPr lang="ru-RU" sz="1400" dirty="0" smtClean="0">
                          <a:effectLst/>
                        </a:rPr>
                        <a:t>8      Специально </a:t>
                      </a:r>
                      <a:r>
                        <a:rPr lang="ru-RU" sz="1400" dirty="0">
                          <a:effectLst/>
                        </a:rPr>
                        <a:t>отведенные для проживания территории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З.  ВИГВАМ</a:t>
                      </a:r>
                      <a:endParaRPr lang="ru-RU" sz="1100">
                        <a:effectLst/>
                        <a:latin typeface="Calibri"/>
                        <a:ea typeface="Calibri"/>
                        <a:cs typeface="Times New Roman"/>
                      </a:endParaRPr>
                    </a:p>
                  </a:txBody>
                  <a:tcPr marL="68580" marR="68580" marT="0" marB="0"/>
                </a:tc>
              </a:tr>
              <a:tr h="588802">
                <a:tc>
                  <a:txBody>
                    <a:bodyPr/>
                    <a:lstStyle/>
                    <a:p>
                      <a:pPr marL="0" lvl="0" indent="0">
                        <a:spcAft>
                          <a:spcPts val="0"/>
                        </a:spcAft>
                        <a:buFont typeface="+mj-lt"/>
                        <a:buNone/>
                      </a:pPr>
                      <a:r>
                        <a:rPr lang="ru-RU" sz="1400" dirty="0" smtClean="0">
                          <a:effectLst/>
                        </a:rPr>
                        <a:t>9      Потомки </a:t>
                      </a:r>
                      <a:r>
                        <a:rPr lang="ru-RU" sz="1400" dirty="0">
                          <a:effectLst/>
                        </a:rPr>
                        <a:t>от браков европейцев с индейцами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И.   ТОРНАДО</a:t>
                      </a:r>
                      <a:endParaRPr lang="ru-RU" sz="1100">
                        <a:effectLst/>
                        <a:latin typeface="Calibri"/>
                        <a:ea typeface="Calibri"/>
                        <a:cs typeface="Times New Roman"/>
                      </a:endParaRPr>
                    </a:p>
                  </a:txBody>
                  <a:tcPr marL="68580" marR="68580" marT="0" marB="0"/>
                </a:tc>
              </a:tr>
              <a:tr h="588802">
                <a:tc>
                  <a:txBody>
                    <a:bodyPr/>
                    <a:lstStyle/>
                    <a:p>
                      <a:pPr marL="0" lvl="0" indent="0">
                        <a:spcAft>
                          <a:spcPts val="0"/>
                        </a:spcAft>
                        <a:buFont typeface="+mj-lt"/>
                        <a:buNone/>
                      </a:pPr>
                      <a:r>
                        <a:rPr lang="ru-RU" sz="1400" dirty="0" smtClean="0">
                          <a:effectLst/>
                        </a:rPr>
                        <a:t>10   Потомки </a:t>
                      </a:r>
                      <a:r>
                        <a:rPr lang="ru-RU" sz="1400" dirty="0">
                          <a:effectLst/>
                        </a:rPr>
                        <a:t>от браков европейцев с неграми</a:t>
                      </a:r>
                      <a:endParaRPr lang="ru-RU" sz="1100" dirty="0">
                        <a:effectLst/>
                        <a:latin typeface="Calibri"/>
                        <a:cs typeface="Times New Roman"/>
                      </a:endParaRPr>
                    </a:p>
                  </a:txBody>
                  <a:tcPr marL="68580" marR="68580" marT="0" marB="0"/>
                </a:tc>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dirty="0">
                          <a:effectLst/>
                        </a:rPr>
                        <a:t> </a:t>
                      </a:r>
                      <a:endParaRPr lang="ru-RU"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398588" y="2325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Прямоугольник 5"/>
          <p:cNvSpPr/>
          <p:nvPr/>
        </p:nvSpPr>
        <p:spPr>
          <a:xfrm>
            <a:off x="3282320" y="3244334"/>
            <a:ext cx="2579360" cy="369332"/>
          </a:xfrm>
          <a:prstGeom prst="rect">
            <a:avLst/>
          </a:prstGeom>
        </p:spPr>
        <p:txBody>
          <a:bodyPr wrap="none">
            <a:spAutoFit/>
          </a:bodyPr>
          <a:lstStyle/>
          <a:p>
            <a:r>
              <a:rPr lang="ru-RU" dirty="0"/>
              <a:t>Найди пары «Понятия».</a:t>
            </a:r>
          </a:p>
        </p:txBody>
      </p:sp>
    </p:spTree>
    <p:extLst>
      <p:ext uri="{BB962C8B-B14F-4D97-AF65-F5344CB8AC3E}">
        <p14:creationId xmlns:p14="http://schemas.microsoft.com/office/powerpoint/2010/main" val="85718160"/>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«Шифровальщик»</a:t>
            </a:r>
            <a:r>
              <a:rPr lang="ru-RU" sz="2400" b="1" dirty="0"/>
              <a:t> </a:t>
            </a:r>
            <a:r>
              <a:rPr lang="ru-RU" sz="2400" dirty="0"/>
              <a:t>Задание: используя перевод слов,  составь рассказ о Северной  Америке.</a:t>
            </a:r>
            <a:br>
              <a:rPr lang="ru-RU" sz="2400" dirty="0"/>
            </a:b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27575520"/>
              </p:ext>
            </p:extLst>
          </p:nvPr>
        </p:nvGraphicFramePr>
        <p:xfrm>
          <a:off x="467544" y="1628806"/>
          <a:ext cx="8676456" cy="5040550"/>
        </p:xfrm>
        <a:graphic>
          <a:graphicData uri="http://schemas.openxmlformats.org/drawingml/2006/table">
            <a:tbl>
              <a:tblPr firstRow="1" firstCol="1" bandRow="1">
                <a:tableStyleId>{5C22544A-7EE6-4342-B048-85BDC9FD1C3A}</a:tableStyleId>
              </a:tblPr>
              <a:tblGrid>
                <a:gridCol w="4337822"/>
                <a:gridCol w="4338634"/>
              </a:tblGrid>
              <a:tr h="278102">
                <a:tc>
                  <a:txBody>
                    <a:bodyPr/>
                    <a:lstStyle/>
                    <a:p>
                      <a:pPr>
                        <a:lnSpc>
                          <a:spcPct val="115000"/>
                        </a:lnSpc>
                        <a:spcAft>
                          <a:spcPts val="0"/>
                        </a:spcAft>
                      </a:pPr>
                      <a:r>
                        <a:rPr lang="ru-RU" sz="1400" dirty="0">
                          <a:solidFill>
                            <a:srgbClr val="FF0000"/>
                          </a:solidFill>
                          <a:effectLst/>
                        </a:rPr>
                        <a:t>ЧТО ОЗНАЧАЕТ</a:t>
                      </a:r>
                      <a:endParaRPr lang="ru-RU" sz="1100" dirty="0">
                        <a:solidFill>
                          <a:srgbClr val="FF0000"/>
                        </a:solidFill>
                        <a:effectLst/>
                        <a:latin typeface="Calibri"/>
                        <a:ea typeface="Calibri"/>
                        <a:cs typeface="Times New Roman"/>
                      </a:endParaRPr>
                    </a:p>
                  </a:txBody>
                  <a:tcPr marL="68580" marR="68580" marT="0" marB="0"/>
                </a:tc>
                <a:tc>
                  <a:txBody>
                    <a:bodyPr/>
                    <a:lstStyle/>
                    <a:p>
                      <a:pPr>
                        <a:lnSpc>
                          <a:spcPct val="115000"/>
                        </a:lnSpc>
                        <a:spcAft>
                          <a:spcPts val="0"/>
                        </a:spcAft>
                      </a:pPr>
                      <a:r>
                        <a:rPr lang="ru-RU" sz="1400" dirty="0">
                          <a:solidFill>
                            <a:srgbClr val="FF0000"/>
                          </a:solidFill>
                          <a:effectLst/>
                        </a:rPr>
                        <a:t>ЗНАЧЕНИЕ СЛОВА</a:t>
                      </a:r>
                      <a:endParaRPr lang="ru-RU" sz="1100" dirty="0">
                        <a:solidFill>
                          <a:srgbClr val="FF0000"/>
                        </a:solidFill>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ЗЕЛЕНАЯ ЗЕМЛЯ</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ГРЕНЛАНДИЯ</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РАСКАЛЕНАЯ СКОВОРОДКА</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КАЛИФОРНИЯ</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БЕЗЛЕСНАЯ ГОЛАЯ ПОВЕРХНОСТЬ</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ТУНДРА</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ЦВЕТУЩИЙ</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ФЛОРИДА</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ВЕЛИКАЯ ЗЕМЛЯ</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АЛЯСКА</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РУССКИЙ КОЛУМБ</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Г.И. ШЕЛЕХОВ</a:t>
                      </a:r>
                      <a:endParaRPr lang="ru-RU" sz="1100">
                        <a:effectLst/>
                        <a:latin typeface="Calibri"/>
                        <a:ea typeface="Calibri"/>
                        <a:cs typeface="Times New Roman"/>
                      </a:endParaRPr>
                    </a:p>
                  </a:txBody>
                  <a:tcPr marL="68580" marR="68580" marT="0" marB="0"/>
                </a:tc>
              </a:tr>
              <a:tr h="573560">
                <a:tc>
                  <a:txBody>
                    <a:bodyPr/>
                    <a:lstStyle/>
                    <a:p>
                      <a:pPr>
                        <a:lnSpc>
                          <a:spcPct val="115000"/>
                        </a:lnSpc>
                        <a:spcAft>
                          <a:spcPts val="0"/>
                        </a:spcAft>
                      </a:pPr>
                      <a:r>
                        <a:rPr lang="ru-RU" sz="1400">
                          <a:effectLst/>
                        </a:rPr>
                        <a:t>КРАЙ БЕЗМОЛВИЯ</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КАНАДСКИЙ АРКТИЧЕСКИЙ АРХИПЕЛАГ</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ВЕЛИКАЯ РЕКА</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МИССИСИПИ</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МУТНАЯ РЕКА</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МИССУРИ</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СЕВЕРНЫЙ ОЛЕНЬ</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КАРИБУ</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НАСТОЯЩИЕ ЛЮДИ</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ИНУИТЫ</a:t>
                      </a:r>
                      <a:endParaRPr lang="ru-RU" sz="1100">
                        <a:effectLst/>
                        <a:latin typeface="Calibri"/>
                        <a:ea typeface="Calibri"/>
                        <a:cs typeface="Times New Roman"/>
                      </a:endParaRPr>
                    </a:p>
                  </a:txBody>
                  <a:tcPr marL="68580" marR="68580" marT="0" marB="0"/>
                </a:tc>
              </a:tr>
              <a:tr h="573562">
                <a:tc>
                  <a:txBody>
                    <a:bodyPr/>
                    <a:lstStyle/>
                    <a:p>
                      <a:pPr>
                        <a:lnSpc>
                          <a:spcPct val="115000"/>
                        </a:lnSpc>
                        <a:spcAft>
                          <a:spcPts val="0"/>
                        </a:spcAft>
                      </a:pPr>
                      <a:r>
                        <a:rPr lang="ru-RU" sz="1400">
                          <a:effectLst/>
                        </a:rPr>
                        <a:t>ИСПАНСКИЕ ИЛИ ПОРТУГАЛЬСКИЕ ЗАВОЕВАТЕЛИ</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КОНКИСТАДОРЫ</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МИРОВАЯ САХАРНИЦА</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КУБА</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БАНАНОВЫЕ РЕСПУБЛИКИ</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a:effectLst/>
                        </a:rPr>
                        <a:t>ЦЕНТРАЛЬНАЯ АМЕРИКА</a:t>
                      </a:r>
                      <a:endParaRPr lang="ru-RU" sz="1100">
                        <a:effectLst/>
                        <a:latin typeface="Calibri"/>
                        <a:ea typeface="Calibri"/>
                        <a:cs typeface="Times New Roman"/>
                      </a:endParaRPr>
                    </a:p>
                  </a:txBody>
                  <a:tcPr marL="68580" marR="68580" marT="0" marB="0"/>
                </a:tc>
              </a:tr>
              <a:tr h="278102">
                <a:tc>
                  <a:txBody>
                    <a:bodyPr/>
                    <a:lstStyle/>
                    <a:p>
                      <a:pPr>
                        <a:lnSpc>
                          <a:spcPct val="115000"/>
                        </a:lnSpc>
                        <a:spcAft>
                          <a:spcPts val="0"/>
                        </a:spcAft>
                      </a:pPr>
                      <a:r>
                        <a:rPr lang="ru-RU" sz="1400">
                          <a:effectLst/>
                        </a:rPr>
                        <a:t>ПОЕДАТЕЛИ СЫРОГО МЯСА</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400" dirty="0">
                          <a:effectLst/>
                        </a:rPr>
                        <a:t>ЭСКИМОСЫ</a:t>
                      </a:r>
                      <a:endParaRPr lang="ru-RU"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401763" y="186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02035535"/>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112</TotalTime>
  <Words>1360</Words>
  <Application>Microsoft Office PowerPoint</Application>
  <PresentationFormat>Экран (4:3)</PresentationFormat>
  <Paragraphs>229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Метро</vt:lpstr>
      <vt:lpstr>Тема «Северная Америка» и   « Евразия». «ГЕОГРАФИЧЕСКОЕ АССОРТИ» </vt:lpstr>
      <vt:lpstr>Географическое ассорти</vt:lpstr>
      <vt:lpstr>Презентация PowerPoint</vt:lpstr>
      <vt:lpstr>Презентация PowerPoint</vt:lpstr>
      <vt:lpstr>Презентация PowerPoint</vt:lpstr>
      <vt:lpstr>Презентация PowerPoint</vt:lpstr>
      <vt:lpstr>Вклад ученых в открытие    материка Евразия </vt:lpstr>
      <vt:lpstr>Найди пары «Понятия».</vt:lpstr>
      <vt:lpstr>«Шифровальщик» Задание: используя перевод слов,  составь рассказ о Северной  Америке. </vt:lpstr>
      <vt:lpstr>почтальон</vt:lpstr>
      <vt:lpstr>Презентация PowerPoint</vt:lpstr>
      <vt:lpstr>Кто быстрее. </vt:lpstr>
      <vt:lpstr>. На выживание.</vt:lpstr>
      <vt:lpstr>Что такое? Кто такой?</vt:lpstr>
      <vt:lpstr>. Задание  «Опознание». Узнай страну по её описанию.</vt:lpstr>
      <vt:lpstr>Задание  «Опознание». Узнай страну по её описанию</vt:lpstr>
      <vt:lpstr>«Географическая дуэль».  </vt:lpstr>
      <vt:lpstr>Презентация PowerPoint</vt:lpstr>
      <vt:lpstr>Презентация PowerPoint</vt:lpstr>
      <vt:lpstr>Кто быстрее</vt:lpstr>
      <vt:lpstr>Презентация PowerPoint</vt:lpstr>
      <vt:lpstr>Кто быстрее</vt:lpstr>
      <vt:lpstr>«Установите  «адреса».  </vt:lpstr>
      <vt:lpstr>.    Подведение итогов.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«Северная Америка» и   « Евразия». «ГЕОГРАФИЧЕСКОЕ АССОРТИ» </dc:title>
  <dc:creator>User</dc:creator>
  <cp:lastModifiedBy>User</cp:lastModifiedBy>
  <cp:revision>13</cp:revision>
  <dcterms:created xsi:type="dcterms:W3CDTF">2024-04-23T19:31:39Z</dcterms:created>
  <dcterms:modified xsi:type="dcterms:W3CDTF">2024-04-23T21:37:22Z</dcterms:modified>
</cp:coreProperties>
</file>