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4"/>
  </p:notesMasterIdLst>
  <p:sldIdLst>
    <p:sldId id="256" r:id="rId2"/>
    <p:sldId id="272" r:id="rId3"/>
    <p:sldId id="273" r:id="rId4"/>
    <p:sldId id="271" r:id="rId5"/>
    <p:sldId id="258" r:id="rId6"/>
    <p:sldId id="259" r:id="rId7"/>
    <p:sldId id="261" r:id="rId8"/>
    <p:sldId id="267" r:id="rId9"/>
    <p:sldId id="268" r:id="rId10"/>
    <p:sldId id="269" r:id="rId11"/>
    <p:sldId id="270" r:id="rId12"/>
    <p:sldId id="274" r:id="rId13"/>
    <p:sldId id="281" r:id="rId14"/>
    <p:sldId id="275" r:id="rId15"/>
    <p:sldId id="276" r:id="rId16"/>
    <p:sldId id="277" r:id="rId17"/>
    <p:sldId id="279" r:id="rId18"/>
    <p:sldId id="280" r:id="rId19"/>
    <p:sldId id="282" r:id="rId20"/>
    <p:sldId id="283" r:id="rId21"/>
    <p:sldId id="284" r:id="rId22"/>
    <p:sldId id="28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14" autoAdjust="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3661A9-90AF-4736-A8F9-4298614B8CE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2A1C42-4706-4C2F-8204-9AEEE52EC0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446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A1C42-4706-4C2F-8204-9AEEE52EC067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117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wipe/>
        <p:sndAc>
          <p:stSnd>
            <p:snd r:embed="rId1" name="type.wav"/>
          </p:stSnd>
        </p:sndAc>
      </p:transition>
    </mc:Choice>
    <mc:Fallback>
      <p:transition spd="slow">
        <p:wipe/>
        <p:sndAc>
          <p:stSnd>
            <p:snd r:embed="rId1" name="type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wipe/>
        <p:sndAc>
          <p:stSnd>
            <p:snd r:embed="rId1" name="type.wav"/>
          </p:stSnd>
        </p:sndAc>
      </p:transition>
    </mc:Choice>
    <mc:Fallback>
      <p:transition spd="slow">
        <p:wipe/>
        <p:sndAc>
          <p:stSnd>
            <p:snd r:embed="rId1" name="type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wipe/>
        <p:sndAc>
          <p:stSnd>
            <p:snd r:embed="rId1" name="type.wav"/>
          </p:stSnd>
        </p:sndAc>
      </p:transition>
    </mc:Choice>
    <mc:Fallback>
      <p:transition spd="slow">
        <p:wipe/>
        <p:sndAc>
          <p:stSnd>
            <p:snd r:embed="rId1" name="type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wipe/>
        <p:sndAc>
          <p:stSnd>
            <p:snd r:embed="rId1" name="type.wav"/>
          </p:stSnd>
        </p:sndAc>
      </p:transition>
    </mc:Choice>
    <mc:Fallback>
      <p:transition spd="slow">
        <p:wipe/>
        <p:sndAc>
          <p:stSnd>
            <p:snd r:embed="rId1" name="type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wipe/>
        <p:sndAc>
          <p:stSnd>
            <p:snd r:embed="rId1" name="type.wav"/>
          </p:stSnd>
        </p:sndAc>
      </p:transition>
    </mc:Choice>
    <mc:Fallback>
      <p:transition spd="slow">
        <p:wipe/>
        <p:sndAc>
          <p:stSnd>
            <p:snd r:embed="rId1" name="type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wipe/>
        <p:sndAc>
          <p:stSnd>
            <p:snd r:embed="rId1" name="type.wav"/>
          </p:stSnd>
        </p:sndAc>
      </p:transition>
    </mc:Choice>
    <mc:Fallback>
      <p:transition spd="slow">
        <p:wipe/>
        <p:sndAc>
          <p:stSnd>
            <p:snd r:embed="rId1" name="type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wipe/>
        <p:sndAc>
          <p:stSnd>
            <p:snd r:embed="rId1" name="type.wav"/>
          </p:stSnd>
        </p:sndAc>
      </p:transition>
    </mc:Choice>
    <mc:Fallback>
      <p:transition spd="slow">
        <p:wipe/>
        <p:sndAc>
          <p:stSnd>
            <p:snd r:embed="rId1" name="type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wipe/>
        <p:sndAc>
          <p:stSnd>
            <p:snd r:embed="rId1" name="type.wav"/>
          </p:stSnd>
        </p:sndAc>
      </p:transition>
    </mc:Choice>
    <mc:Fallback>
      <p:transition spd="slow">
        <p:wipe/>
        <p:sndAc>
          <p:stSnd>
            <p:snd r:embed="rId1" name="type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wipe/>
        <p:sndAc>
          <p:stSnd>
            <p:snd r:embed="rId1" name="type.wav"/>
          </p:stSnd>
        </p:sndAc>
      </p:transition>
    </mc:Choice>
    <mc:Fallback>
      <p:transition spd="slow">
        <p:wipe/>
        <p:sndAc>
          <p:stSnd>
            <p:snd r:embed="rId1" name="type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wipe/>
        <p:sndAc>
          <p:stSnd>
            <p:snd r:embed="rId1" name="type.wav"/>
          </p:stSnd>
        </p:sndAc>
      </p:transition>
    </mc:Choice>
    <mc:Fallback>
      <p:transition spd="slow">
        <p:wipe/>
        <p:sndAc>
          <p:stSnd>
            <p:snd r:embed="rId1" name="type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wipe/>
        <p:sndAc>
          <p:stSnd>
            <p:snd r:embed="rId1" name="type.wav"/>
          </p:stSnd>
        </p:sndAc>
      </p:transition>
    </mc:Choice>
    <mc:Fallback>
      <p:transition spd="slow">
        <p:wipe/>
        <p:sndAc>
          <p:stSnd>
            <p:snd r:embed="rId1" name="type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>
    <mc:Choice xmlns:p14="http://schemas.microsoft.com/office/powerpoint/2010/main" Requires="p14">
      <p:transition spd="slow" p14:dur="1250">
        <p:wipe/>
        <p:sndAc>
          <p:stSnd>
            <p:snd r:embed="rId13" name="type.wav"/>
          </p:stSnd>
        </p:sndAc>
      </p:transition>
    </mc:Choice>
    <mc:Fallback>
      <p:transition spd="slow">
        <p:wipe/>
        <p:sndAc>
          <p:stSnd>
            <p:snd r:embed="rId13" name="type.wav"/>
          </p:stSnd>
        </p:sndAc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День памяти жертв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фашизма</a:t>
            </a: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/>
              <a:t/>
            </a:r>
            <a:br>
              <a:rPr lang="ru-RU" sz="4400" b="1" dirty="0"/>
            </a:b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/>
              <a:t/>
            </a:r>
            <a:br>
              <a:rPr lang="ru-RU" sz="4400" b="1" dirty="0"/>
            </a:b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/>
              <a:t/>
            </a:r>
            <a:br>
              <a:rPr lang="ru-RU" sz="4400" b="1" dirty="0"/>
            </a:b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/>
              <a:t/>
            </a:r>
            <a:br>
              <a:rPr lang="ru-RU" sz="4400" b="1" dirty="0"/>
            </a:b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/>
              <a:t/>
            </a:r>
            <a:br>
              <a:rPr lang="ru-RU" sz="4400" b="1" dirty="0"/>
            </a:b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/>
              <a:t/>
            </a:r>
            <a:br>
              <a:rPr lang="ru-RU" sz="4400" b="1" dirty="0"/>
            </a:b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dirty="0"/>
              <a:t/>
            </a:r>
            <a:br>
              <a:rPr lang="ru-RU" sz="4400" dirty="0"/>
            </a:b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83568" y="2996952"/>
            <a:ext cx="7772400" cy="1508760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Выполнил учитель географии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ГБУ ОО ЗО «Приазовская СОШ №9» ПР</a:t>
            </a:r>
          </a:p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Слесь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Андрей Иванович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8748464" cy="357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2135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wipe/>
        <p:sndAc>
          <p:stSnd>
            <p:snd r:embed="rId2" name="type.wav"/>
          </p:stSnd>
        </p:sndAc>
      </p:transition>
    </mc:Choice>
    <mc:Fallback>
      <p:transition spd="slow">
        <p:wip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aec19996-e104-4099-99f2-155b9cd8a55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3469"/>
            <a:ext cx="5853325" cy="317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3356992"/>
            <a:ext cx="7992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Проводили опыты «по замораживанию» в ледяной воде и в сухом холоде, оставляя людей обнаженными на морозе, пока они не замерзали. Испытывали действие отравленных пуль и отравляющих газов. Впрыскивали смертельные дозы микробов тифа и гепатита. Ампутировали конечности и удаляли органы. Наносили раны и доводили их до гангрены, проводили эксперименты по пересадке костей. В Дахау и Бухенвальде отбирали цыган и проверяли на них, сколько и каким образом может прожить человек, питаясь соленой водой.</a:t>
            </a:r>
          </a:p>
        </p:txBody>
      </p:sp>
    </p:spTree>
    <p:extLst>
      <p:ext uri="{BB962C8B-B14F-4D97-AF65-F5344CB8AC3E}">
        <p14:creationId xmlns:p14="http://schemas.microsoft.com/office/powerpoint/2010/main" val="1444623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wipe/>
        <p:sndAc>
          <p:stSnd>
            <p:snd r:embed="rId2" name="type.wav"/>
          </p:stSnd>
        </p:sndAc>
      </p:transition>
    </mc:Choice>
    <mc:Fallback>
      <p:transition spd="slow">
        <p:wip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67544" y="1556792"/>
            <a:ext cx="8676456" cy="5112568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22 марта 1933 года в Германии был создан первый экспериментальный концлагерь — Дахау. На его примере нацисты начали отработку принципов организации концентрационных лагерей, которые постепенно превратились в государственные фабрики смерти с сотнями филиалов в Германии и на оккупированных территориях. Об ужасах, которые творились в немецких концлагерях, о страшных экспериментах над людьми и истинных масштабах уничтожения заключенных мир узнал лишь после капитуляции рейха. Точное число жертв неизвестно, но по результатам Нюрнбергского процесса было официально признано, что только в Освенциме погибло около четырех миллионов человек. </a:t>
            </a:r>
          </a:p>
        </p:txBody>
      </p:sp>
    </p:spTree>
    <p:extLst>
      <p:ext uri="{BB962C8B-B14F-4D97-AF65-F5344CB8AC3E}">
        <p14:creationId xmlns:p14="http://schemas.microsoft.com/office/powerpoint/2010/main" val="1306719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wipe/>
        <p:sndAc>
          <p:stSnd>
            <p:snd r:embed="rId2" name="type.wav"/>
          </p:stSnd>
        </p:sndAc>
      </p:transition>
    </mc:Choice>
    <mc:Fallback>
      <p:transition spd="slow">
        <p:wip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23528" y="1435100"/>
            <a:ext cx="3240360" cy="5162252"/>
          </a:xfrm>
        </p:spPr>
        <p:txBody>
          <a:bodyPr>
            <a:normAutofit fontScale="55000" lnSpcReduction="20000"/>
          </a:bodyPr>
          <a:lstStyle/>
          <a:p>
            <a:r>
              <a:rPr lang="ru-RU" sz="2900" dirty="0"/>
              <a:t>Создателем Дахау стал штандартенфюрер СС (с 1931 года) Теодор </a:t>
            </a:r>
            <a:r>
              <a:rPr lang="ru-RU" sz="2900" dirty="0" err="1" smtClean="0"/>
              <a:t>Эйке</a:t>
            </a:r>
            <a:endParaRPr lang="ru-RU" sz="2900" dirty="0" smtClean="0"/>
          </a:p>
          <a:p>
            <a:endParaRPr lang="ru-RU" sz="2900" dirty="0"/>
          </a:p>
          <a:p>
            <a:endParaRPr lang="ru-RU" sz="2900" dirty="0" smtClean="0"/>
          </a:p>
          <a:p>
            <a:pPr fontAlgn="base"/>
            <a:r>
              <a:rPr lang="ru-RU" sz="2900" dirty="0"/>
              <a:t>Своей работой и фанатичной преданностью идеологии нацизма </a:t>
            </a:r>
            <a:r>
              <a:rPr lang="ru-RU" sz="2900" dirty="0" err="1"/>
              <a:t>Эйке</a:t>
            </a:r>
            <a:r>
              <a:rPr lang="ru-RU" sz="2900" dirty="0"/>
              <a:t> произвел такое сильное впечатление на </a:t>
            </a:r>
            <a:r>
              <a:rPr lang="ru-RU" sz="2900" dirty="0" err="1"/>
              <a:t>Гиммлера</a:t>
            </a:r>
            <a:r>
              <a:rPr lang="ru-RU" sz="2900" dirty="0"/>
              <a:t>, что 30 января 1934 года ему присвоили звание </a:t>
            </a:r>
            <a:r>
              <a:rPr lang="ru-RU" sz="2900" dirty="0" err="1"/>
              <a:t>бригадефюрера</a:t>
            </a:r>
            <a:r>
              <a:rPr lang="ru-RU" sz="2900" dirty="0"/>
              <a:t> СС, а в мае он был назначен главным инспектором концентрационных лагерей СС. В дальнейшем все новые концентрационные лагеря создавались уже по образу и подобию Дахау.</a:t>
            </a:r>
          </a:p>
          <a:p>
            <a:pPr fontAlgn="base"/>
            <a:r>
              <a:rPr lang="ru-RU" sz="2900" b="1" dirty="0"/>
              <a:t>1 / 2</a:t>
            </a:r>
          </a:p>
          <a:p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4099" name="Picture 3" descr="C:\Users\User\Desktop\owl_pic_620_3e7e982f1007d26407e61d3bddb84546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16631"/>
            <a:ext cx="5616624" cy="6794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525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wipe/>
        <p:sndAc>
          <p:stSnd>
            <p:snd r:embed="rId2" name="type.wav"/>
          </p:stSnd>
        </p:sndAc>
      </p:transition>
    </mc:Choice>
    <mc:Fallback>
      <p:transition spd="slow">
        <p:wip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31" y="260648"/>
            <a:ext cx="8796470" cy="659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0652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wipe/>
        <p:sndAc>
          <p:stSnd>
            <p:snd r:embed="rId2" name="type.wav"/>
          </p:stSnd>
        </p:sndAc>
      </p:transition>
    </mc:Choice>
    <mc:Fallback>
      <p:transition spd="slow">
        <p:wip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shade val="100000"/>
                <a:satMod val="150000"/>
              </a:schemeClr>
            </a:gs>
            <a:gs pos="71000">
              <a:schemeClr val="bg1">
                <a:shade val="90000"/>
                <a:satMod val="375000"/>
                <a:lumMod val="86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owl_pic_620_966a093d255fe4bef1f315099938989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5" y="5589240"/>
            <a:ext cx="2976263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28396" y="116632"/>
            <a:ext cx="9144000" cy="6482695"/>
          </a:xfrm>
          <a:prstGeom prst="rect">
            <a:avLst/>
          </a:prstGeom>
        </p:spPr>
        <p:txBody>
          <a:bodyPr wrap="square" lIns="252000" tIns="324000" rIns="0" bIns="0">
            <a:spAutoFit/>
          </a:bodyPr>
          <a:lstStyle/>
          <a:p>
            <a:pPr fontAlgn="base"/>
            <a:r>
              <a:rPr lang="ru-RU" sz="2000" dirty="0">
                <a:solidFill>
                  <a:schemeClr val="accent1"/>
                </a:solidFill>
              </a:rPr>
              <a:t>В Дахау ответственность за наиболее садистские медицинские эксперименты нес доктор Зигмунд </a:t>
            </a:r>
            <a:r>
              <a:rPr lang="ru-RU" sz="2000" dirty="0" err="1">
                <a:solidFill>
                  <a:schemeClr val="accent1"/>
                </a:solidFill>
              </a:rPr>
              <a:t>Рашер</a:t>
            </a:r>
            <a:r>
              <a:rPr lang="ru-RU" sz="2000" dirty="0">
                <a:solidFill>
                  <a:schemeClr val="accent1"/>
                </a:solidFill>
              </a:rPr>
              <a:t>. Вальтер </a:t>
            </a:r>
            <a:r>
              <a:rPr lang="ru-RU" sz="2000" dirty="0" err="1">
                <a:solidFill>
                  <a:schemeClr val="accent1"/>
                </a:solidFill>
              </a:rPr>
              <a:t>Нефф</a:t>
            </a:r>
            <a:r>
              <a:rPr lang="ru-RU" sz="2000" dirty="0">
                <a:solidFill>
                  <a:schemeClr val="accent1"/>
                </a:solidFill>
              </a:rPr>
              <a:t>, лагерный узник, служивший санитаром при </a:t>
            </a:r>
            <a:r>
              <a:rPr lang="ru-RU" sz="2000" dirty="0" err="1">
                <a:solidFill>
                  <a:schemeClr val="accent1"/>
                </a:solidFill>
              </a:rPr>
              <a:t>Рашере</a:t>
            </a:r>
            <a:r>
              <a:rPr lang="ru-RU" sz="2000" dirty="0">
                <a:solidFill>
                  <a:schemeClr val="accent1"/>
                </a:solidFill>
              </a:rPr>
              <a:t>, дал показания на нюрнбергском «Процессе врачей», где описал один из опытов по переохлаждению человека в ледяной воде:</a:t>
            </a:r>
          </a:p>
          <a:p>
            <a:pPr fontAlgn="base"/>
            <a:r>
              <a:rPr lang="ru-RU" sz="2000" dirty="0">
                <a:solidFill>
                  <a:schemeClr val="accent1"/>
                </a:solidFill>
              </a:rPr>
              <a:t>— Из тюремного барака привели двух русских офицеров. </a:t>
            </a:r>
            <a:r>
              <a:rPr lang="ru-RU" sz="2000" dirty="0" err="1">
                <a:solidFill>
                  <a:schemeClr val="accent1"/>
                </a:solidFill>
              </a:rPr>
              <a:t>Рашер</a:t>
            </a:r>
            <a:r>
              <a:rPr lang="ru-RU" sz="2000" dirty="0">
                <a:solidFill>
                  <a:schemeClr val="accent1"/>
                </a:solidFill>
              </a:rPr>
              <a:t> приказал раздеть их и сунуть в чан с ледяной водой. Обычно испытуемые теряли сознание уже через шестьдесят минут, однако оба русских находились в полном сознании и по прошествии двух с половиной часов. Примерно к концу третьего часа один из русских сказал другому: «Товарищ, скажи офицеру, чтобы пристрелил нас». Другой ответил, что он не ждет пощады «от этой фашистской собаки». Оба пожали друг другу руки со словами: «Прощай, товарищ». Эти слова были переведены </a:t>
            </a:r>
            <a:r>
              <a:rPr lang="ru-RU" sz="2000" dirty="0" err="1">
                <a:solidFill>
                  <a:schemeClr val="accent1"/>
                </a:solidFill>
              </a:rPr>
              <a:t>Рашеру</a:t>
            </a:r>
            <a:r>
              <a:rPr lang="ru-RU" sz="2000" dirty="0">
                <a:solidFill>
                  <a:schemeClr val="accent1"/>
                </a:solidFill>
              </a:rPr>
              <a:t> молодым поляком. </a:t>
            </a:r>
            <a:r>
              <a:rPr lang="ru-RU" sz="2000" dirty="0" err="1">
                <a:solidFill>
                  <a:schemeClr val="accent1"/>
                </a:solidFill>
              </a:rPr>
              <a:t>Рашер</a:t>
            </a:r>
            <a:r>
              <a:rPr lang="ru-RU" sz="2000" dirty="0">
                <a:solidFill>
                  <a:schemeClr val="accent1"/>
                </a:solidFill>
              </a:rPr>
              <a:t> вышел в свой кабинет. Поляк хотел было тут же усыпить хлороформом двух мучеников, но </a:t>
            </a:r>
            <a:r>
              <a:rPr lang="ru-RU" sz="2000" dirty="0" err="1">
                <a:solidFill>
                  <a:schemeClr val="accent1"/>
                </a:solidFill>
              </a:rPr>
              <a:t>Рашер</a:t>
            </a:r>
            <a:r>
              <a:rPr lang="ru-RU" sz="2000" dirty="0">
                <a:solidFill>
                  <a:schemeClr val="accent1"/>
                </a:solidFill>
              </a:rPr>
              <a:t> вскоре вернулся и, выхватив пистолет, пригрозил ему… Опыт продолжался не менее пяти часов, прежде чем наступила смерть.</a:t>
            </a:r>
          </a:p>
          <a:p>
            <a:r>
              <a:rPr lang="ru-RU" sz="2000" dirty="0">
                <a:solidFill>
                  <a:schemeClr val="accent1"/>
                </a:solidFill>
              </a:rPr>
              <a:t/>
            </a:r>
            <a:br>
              <a:rPr lang="ru-RU" sz="2000" dirty="0">
                <a:solidFill>
                  <a:schemeClr val="accent1"/>
                </a:solidFill>
              </a:rPr>
            </a:br>
            <a:endParaRPr lang="ru-RU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159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wipe/>
        <p:sndAc>
          <p:stSnd>
            <p:snd r:embed="rId2" name="type.wav"/>
          </p:stSnd>
        </p:sndAc>
      </p:transition>
    </mc:Choice>
    <mc:Fallback>
      <p:transition spd="slow">
        <p:wip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Source Serif Pro Lenta"/>
                <a:cs typeface="Arial" pitchFamily="34" charset="0"/>
              </a:rPr>
              <a:t>Пулеметчик-индеец по прозвищу Птичий глаз, рядовой 3-го батальона 157-го пехотного полка 45-й американской дивизии рыдал в истерике на угольном дворе немецкого концлагеря Дахау. Его тошнило. Только что он расстрелял в упор 15 или 17 эсэсовцев из охраны лагеря, которых должен был охранять. Черная волна ярости и ужаса захлестнула солдата. От того, что он здесь увидел, трудно было не потерять рассудок. Тысячи разлагающихся обнаженных трупов в 40 вагонах со снятыми крышами, горы трупов у стен лагеря и в бетонных ангарах. Умирающие люди, больше похожие на обтянутые кожей скелеты, в тесных бараках за колючей проволокой. И на этом фоне комендант лагеря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292929"/>
                </a:solidFill>
                <a:effectLst/>
                <a:latin typeface="Source Serif Pro Lenta"/>
                <a:cs typeface="Arial" pitchFamily="34" charset="0"/>
              </a:rPr>
              <a:t>оберштурмфюрер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Source Serif Pro Lenta"/>
                <a:cs typeface="Arial" pitchFamily="34" charset="0"/>
              </a:rPr>
              <a:t> СС Генрих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292929"/>
                </a:solidFill>
                <a:effectLst/>
                <a:latin typeface="Source Serif Pro Lenta"/>
                <a:cs typeface="Arial" pitchFamily="34" charset="0"/>
              </a:rPr>
              <a:t>Скодзенски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Source Serif Pro Lenta"/>
                <a:cs typeface="Arial" pitchFamily="34" charset="0"/>
              </a:rPr>
              <a:t> в щегольской эсэсовской форме и до блеска начищенных сапогах, приветствующий американцев вскинутой рукой и заученным: «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292929"/>
                </a:solidFill>
                <a:effectLst/>
                <a:latin typeface="Source Serif Pro Lenta"/>
                <a:cs typeface="Arial" pitchFamily="34" charset="0"/>
              </a:rPr>
              <a:t>Хайль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Source Serif Pro Lenta"/>
                <a:cs typeface="Arial" pitchFamily="34" charset="0"/>
              </a:rPr>
              <a:t> Гитлер!» Он первым получил пулю в лицо от командира батальона подполковника Феликса Л.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292929"/>
                </a:solidFill>
                <a:effectLst/>
                <a:latin typeface="Source Serif Pro Lenta"/>
                <a:cs typeface="Arial" pitchFamily="34" charset="0"/>
              </a:rPr>
              <a:t>Спаркса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Source Serif Pro Lenta"/>
                <a:cs typeface="Arial" pitchFamily="34" charset="0"/>
              </a:rPr>
              <a:t>, который прибыл принять немецкую капитуляцию, но не смог принять то, что увидел.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ato Lenta"/>
                <a:cs typeface="Arial" pitchFamily="34" charset="0"/>
              </a:rPr>
              <a:t>2 / 2</a:t>
            </a:r>
            <a:endPara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9" name="Picture 5" descr="https://icdn.lenta.ru/images/2023/03/21/18/20230321182743208/owl_preview_h40_c65ccef337b15de4f2bfd1437f3a0b4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5715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icdn.lenta.ru/images/2023/03/21/18/20230321181634169/owl_preview_h40_219b7d086e30ed0c13ed0e8c02b5b663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5715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smtClean="0">
                <a:ln>
                  <a:noFill/>
                </a:ln>
                <a:solidFill>
                  <a:srgbClr val="292929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b="0" i="0" u="none" strike="noStrike" cap="none" normalizeH="0" baseline="0" smtClean="0">
                <a:ln>
                  <a:noFill/>
                </a:ln>
                <a:solidFill>
                  <a:srgbClr val="292929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https://icdn.lenta.ru/images/2023/03/21/18/20230321182743147/owl_pic_620_4e51942ef7ea48717d8c05facf858ce8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52"/>
            <a:ext cx="6013004" cy="393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https://icdn.lenta.ru/images/2023/03/21/18/20230321181634155/owl_pic_620_b626118a312f1adcfa43597f6669fdac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0888"/>
            <a:ext cx="6013005" cy="443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013004" y="152400"/>
            <a:ext cx="302349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Пулеметчик-индеец по прозвищу Птичий глаз, рядовой 3-го батальона 157-го пехотного полка 45-й американской дивизии рыдал в истерике на угольном дворе немецкого концлагеря Дахау. Его тошнило. Только что он расстрелял в упор 15 или 17 эсэсовцев из охраны лагеря, которых должен был охранять. Черная волна ярости и ужаса захлестнула солдата. От того, что он здесь увидел, трудно было не потерять рассудок.</a:t>
            </a:r>
          </a:p>
        </p:txBody>
      </p:sp>
    </p:spTree>
    <p:extLst>
      <p:ext uri="{BB962C8B-B14F-4D97-AF65-F5344CB8AC3E}">
        <p14:creationId xmlns:p14="http://schemas.microsoft.com/office/powerpoint/2010/main" val="1026483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wipe/>
        <p:sndAc>
          <p:stSnd>
            <p:snd r:embed="rId2" name="type.wav"/>
          </p:stSnd>
        </p:sndAc>
      </p:transition>
    </mc:Choice>
    <mc:Fallback>
      <p:transition spd="slow">
        <p:wip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owl_pic_620_1f4bca7a6813bf05729dbc49ae654ba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350" y="404664"/>
            <a:ext cx="4113145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612844"/>
            <a:ext cx="5292080" cy="4904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Тысячи разлагающихся обнаженных трупов в 40 вагонах со снятыми крышами, горы трупов у стен лагеря и в бетонных ангарах. Умирающие люди, больше похожие на обтянутые кожей скелеты, в тесных бараках за колючей проволокой. И на этом фоне комендант лагеря </a:t>
            </a:r>
            <a:r>
              <a:rPr lang="ru-RU" dirty="0" err="1"/>
              <a:t>оберштурмфюрер</a:t>
            </a:r>
            <a:r>
              <a:rPr lang="ru-RU" dirty="0"/>
              <a:t> СС Генрих </a:t>
            </a:r>
            <a:r>
              <a:rPr lang="ru-RU" dirty="0" err="1"/>
              <a:t>Скодзенски</a:t>
            </a:r>
            <a:r>
              <a:rPr lang="ru-RU" dirty="0"/>
              <a:t> в щегольской эсэсовской форме и до блеска начищенных сапогах, приветствующий американцев вскинутой рукой и заученным: «</a:t>
            </a:r>
            <a:r>
              <a:rPr lang="ru-RU" dirty="0" err="1"/>
              <a:t>Хайль</a:t>
            </a:r>
            <a:r>
              <a:rPr lang="ru-RU" dirty="0"/>
              <a:t> Гитлер!» Он первым получил пулю в лицо от командира батальона подполковника Феликса Л. </a:t>
            </a:r>
            <a:r>
              <a:rPr lang="ru-RU" dirty="0" err="1"/>
              <a:t>Спаркса</a:t>
            </a:r>
            <a:r>
              <a:rPr lang="ru-RU" dirty="0"/>
              <a:t>, который прибыл принять немецкую капитуляцию, но не смог принять то, что увидел.</a:t>
            </a:r>
          </a:p>
        </p:txBody>
      </p:sp>
    </p:spTree>
    <p:extLst>
      <p:ext uri="{BB962C8B-B14F-4D97-AF65-F5344CB8AC3E}">
        <p14:creationId xmlns:p14="http://schemas.microsoft.com/office/powerpoint/2010/main" val="4046688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wipe/>
        <p:sndAc>
          <p:stSnd>
            <p:snd r:embed="rId2" name="type.wav"/>
          </p:stSnd>
        </p:sndAc>
      </p:transition>
    </mc:Choice>
    <mc:Fallback>
      <p:transition spd="slow">
        <p:wip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owl_pic_620_d36faca0f68a6180249064f5c5feda4b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4175"/>
            <a:ext cx="5905500" cy="393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\Desktop\owl_pic_620_42421c0b54381c2fcfa17d83bd899ebf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620" y="2852936"/>
            <a:ext cx="4825380" cy="38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User\Desktop\owl_pic_620_654a60ce6984467265f7beb496657611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5"/>
            <a:ext cx="5513058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20040" y="836712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около 500 охранников лагеря Дахау и их добровольных помощников были расстреляны без суда или растерзаны бывшими </a:t>
            </a:r>
            <a:r>
              <a:rPr lang="ru-RU" b="1" dirty="0" smtClean="0"/>
              <a:t>заключенными при освобождении лагеря Дахау американскими союзниками 29 апреля 1945 года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218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wipe/>
        <p:sndAc>
          <p:stSnd>
            <p:snd r:embed="rId2" name="type.wav"/>
          </p:stSnd>
        </p:sndAc>
      </p:transition>
    </mc:Choice>
    <mc:Fallback>
      <p:transition spd="slow">
        <p:wip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owl_wide_1200_f72a848dcd6e2760a786c736fdbd5a14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8424936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9592" y="476672"/>
            <a:ext cx="7772400" cy="914400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Освобождение узников Дахау</a:t>
            </a:r>
            <a:br>
              <a:rPr lang="ru-RU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ru-RU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3 мая 1945 года</a:t>
            </a:r>
            <a:endParaRPr lang="ru-RU" sz="32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679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wipe/>
        <p:sndAc>
          <p:stSnd>
            <p:snd r:embed="rId2" name="type.wav"/>
          </p:stSnd>
        </p:sndAc>
      </p:transition>
    </mc:Choice>
    <mc:Fallback>
      <p:transition spd="slow">
        <p:wip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Новая папка\mPOIdTeKtTk-29ea2d6d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2656" y="-171400"/>
            <a:ext cx="11809312" cy="72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901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wipe/>
        <p:sndAc>
          <p:stSnd>
            <p:snd r:embed="rId2" name="type.wav"/>
          </p:stSnd>
        </p:sndAc>
      </p:transition>
    </mc:Choice>
    <mc:Fallback>
      <p:transition spd="slow">
        <p:wip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0"/>
            <a:ext cx="9468544" cy="685800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</p:spPr>
      </p:pic>
    </p:spTree>
    <p:extLst>
      <p:ext uri="{BB962C8B-B14F-4D97-AF65-F5344CB8AC3E}">
        <p14:creationId xmlns:p14="http://schemas.microsoft.com/office/powerpoint/2010/main" val="2693476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wipe/>
        <p:sndAc>
          <p:stSnd>
            <p:snd r:embed="rId2" name="type.wav"/>
          </p:stSnd>
        </p:sndAc>
      </p:transition>
    </mc:Choice>
    <mc:Fallback>
      <p:transition spd="slow">
        <p:wip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AutoShape 2" descr="C:\Users\User\AppData\Local\Temp\{3463CF31-24E9-4CEF-B635-DCDE1CC42305}.tmp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5"/>
            <a:ext cx="9107356" cy="684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5873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wipe/>
        <p:sndAc>
          <p:stSnd>
            <p:snd r:embed="rId2" name="type.wav"/>
          </p:stSnd>
        </p:sndAc>
      </p:transition>
    </mc:Choice>
    <mc:Fallback>
      <p:transition spd="slow">
        <p:wip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0" name="Picture 4" descr="C:\Users\User\AppData\Local\Temp\{97AC2596-CF5E-4981-8A84-8BB2E4146D00}.t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8846"/>
            <a:ext cx="9144000" cy="313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User\Desktop\Новая папка\Auschwitz-death-cam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2" y="-99392"/>
            <a:ext cx="911235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9029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wipe/>
        <p:sndAc>
          <p:stSnd>
            <p:snd r:embed="rId2" name="type.wav"/>
          </p:stSnd>
        </p:sndAc>
      </p:transition>
    </mc:Choice>
    <mc:Fallback>
      <p:transition spd="slow">
        <p:wip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AppData\Local\Temp\{D219A20B-4DC2-4A8D-A26C-5C845619511C}.t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188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wipe/>
        <p:sndAc>
          <p:stSnd>
            <p:snd r:embed="rId3" name="type.wav"/>
          </p:stSnd>
        </p:sndAc>
      </p:transition>
    </mc:Choice>
    <mc:Fallback>
      <p:transition spd="slow">
        <p:wipe/>
        <p:sndAc>
          <p:stSnd>
            <p:snd r:embed="rId3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1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119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wipe/>
        <p:sndAc>
          <p:stSnd>
            <p:snd r:embed="rId2" name="type.wav"/>
          </p:stSnd>
        </p:sndAc>
      </p:transition>
    </mc:Choice>
    <mc:Fallback>
      <p:transition spd="slow">
        <p:wip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/>
              <a:t>«Чем больше пленных умрет, тем лучше для нас»</a:t>
            </a:r>
            <a:r>
              <a:rPr lang="ru-RU" sz="2800" dirty="0"/>
              <a:t> Как нацисты создали систему лагерей смерти и какие тайны они там скрывали</a:t>
            </a:r>
            <a:r>
              <a:rPr lang="ru-RU" sz="2800" b="1" dirty="0"/>
              <a:t/>
            </a:r>
            <a:br>
              <a:rPr lang="ru-RU" sz="2800" b="1" dirty="0"/>
            </a:br>
            <a:endParaRPr lang="ru-RU" sz="2800" dirty="0"/>
          </a:p>
        </p:txBody>
      </p:sp>
      <p:pic>
        <p:nvPicPr>
          <p:cNvPr id="1026" name="Picture 2" descr="C:\Users\User\Desktop\detail_08b96d3bc07013847879c9ec66be325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16832"/>
            <a:ext cx="7704856" cy="472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617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wipe/>
        <p:sndAc>
          <p:stSnd>
            <p:snd r:embed="rId2" name="type.wav"/>
          </p:stSnd>
        </p:sndAc>
      </p:transition>
    </mc:Choice>
    <mc:Fallback>
      <p:transition spd="slow">
        <p:wip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Текст 10"/>
          <p:cNvSpPr>
            <a:spLocks noGrp="1"/>
          </p:cNvSpPr>
          <p:nvPr>
            <p:ph type="body" idx="2"/>
          </p:nvPr>
        </p:nvSpPr>
        <p:spPr>
          <a:xfrm>
            <a:off x="827584" y="1196752"/>
            <a:ext cx="3312368" cy="4572000"/>
          </a:xfrm>
        </p:spPr>
        <p:txBody>
          <a:bodyPr/>
          <a:lstStyle/>
          <a:p>
            <a:r>
              <a:rPr lang="ru-RU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«Мы должны поклониться до земли нашему советскому человеку. Повсюду и везде он делал все, от него зависящее, чтобы приблизить час победы над фашизмом.» </a:t>
            </a:r>
            <a:r>
              <a:rPr lang="ru-RU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Г.К.Жуков</a:t>
            </a:r>
            <a:r>
              <a:rPr lang="ru-RU" dirty="0"/>
              <a:t>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802" y="1493340"/>
            <a:ext cx="4169646" cy="5248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8982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wipe/>
        <p:sndAc>
          <p:stSnd>
            <p:snd r:embed="rId2" name="type.wav"/>
          </p:stSnd>
        </p:sndAc>
      </p:transition>
    </mc:Choice>
    <mc:Fallback>
      <p:transition spd="slow">
        <p:wip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 Концлагеря - это места заключения больших масс людей, помещенных туда по политическим, социальным, расовым, религиозным и иным признакам. Широкое распространение они получили в годы  Второй мировой войны и были расположены, как в самой фашистской Германии, так и на оккупированных ею территориях.</a:t>
            </a:r>
          </a:p>
        </p:txBody>
      </p:sp>
      <p:pic>
        <p:nvPicPr>
          <p:cNvPr id="1026" name="Picture 2" descr="C:\Users\User\Desktop\0878ac5cc58920089cd4f73d91b4f1fd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930538"/>
            <a:ext cx="5639544" cy="4018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486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wipe/>
        <p:sndAc>
          <p:stSnd>
            <p:snd r:embed="rId2" name="type.wav"/>
          </p:stSnd>
        </p:sndAc>
      </p:transition>
    </mc:Choice>
    <mc:Fallback>
      <p:transition spd="slow">
        <p:wip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827584" y="908720"/>
            <a:ext cx="8087816" cy="5616624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Десятки миллионов жизней забрал с собой один </a:t>
            </a:r>
            <a:r>
              <a:rPr lang="ru-RU" dirty="0" err="1"/>
              <a:t>pежим</a:t>
            </a:r>
            <a:r>
              <a:rPr lang="ru-RU" dirty="0"/>
              <a:t>;</a:t>
            </a:r>
          </a:p>
          <a:p>
            <a:r>
              <a:rPr lang="ru-RU" dirty="0"/>
              <a:t>Перемолола мясорубка все кости в невесомый дым.</a:t>
            </a:r>
          </a:p>
          <a:p>
            <a:r>
              <a:rPr lang="ru-RU" dirty="0"/>
              <a:t>Евреи, русские, татары, французы, немцы, англичане..:</a:t>
            </a:r>
          </a:p>
          <a:p>
            <a:r>
              <a:rPr lang="ru-RU" dirty="0"/>
              <a:t>Смешалось всё. Для всех един был бич с названием «фашизм»</a:t>
            </a:r>
          </a:p>
          <a:p>
            <a:r>
              <a:rPr lang="ru-RU" dirty="0"/>
              <a:t>Пусть позади полсотни лет, пусть документов многих нет,</a:t>
            </a:r>
          </a:p>
          <a:p>
            <a:r>
              <a:rPr lang="ru-RU" dirty="0"/>
              <a:t>Но память вечная живет, и боль на сердце не дает</a:t>
            </a:r>
          </a:p>
          <a:p>
            <a:r>
              <a:rPr lang="ru-RU" dirty="0"/>
              <a:t>Забыть кровавый геноцид. И Холокост в висках шумит,</a:t>
            </a:r>
          </a:p>
          <a:p>
            <a:r>
              <a:rPr lang="ru-RU" dirty="0"/>
              <a:t>Моля живущих, чтобы вновь такой беды не допустить.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7612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wipe/>
        <p:sndAc>
          <p:stSnd>
            <p:snd r:embed="rId2" name="type.wav"/>
          </p:stSnd>
        </p:sndAc>
      </p:transition>
    </mc:Choice>
    <mc:Fallback>
      <p:transition spd="slow">
        <p:wip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923928" y="1435100"/>
            <a:ext cx="4991472" cy="457200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    Начиная </a:t>
            </a:r>
            <a:r>
              <a:rPr lang="ru-RU" dirty="0"/>
              <a:t>с 1933 года в нацистской  Германии появляются концентрационные лагеря, "лагеря смерти", "фабрики смерти".</a:t>
            </a:r>
          </a:p>
          <a:p>
            <a:r>
              <a:rPr lang="ru-RU" dirty="0"/>
              <a:t>   </a:t>
            </a:r>
            <a:r>
              <a:rPr lang="ru-RU" dirty="0" smtClean="0"/>
              <a:t> </a:t>
            </a:r>
            <a:r>
              <a:rPr lang="ru-RU" dirty="0"/>
              <a:t>Во время 2-й мировой войны лагеря были созданы и на территории Восточной Европы, в основном в Польше, а также на территории стран Балтии, Белоруссии, на других оккупированных территориях. Лагеря создавались для массового уничтожения европейских евреев, а в дальнейшем и других, как считал Гитлер,"</a:t>
            </a:r>
            <a:r>
              <a:rPr lang="ru-RU" dirty="0" err="1"/>
              <a:t>неполноценных"народов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1026" name="Picture 2" descr="C:\Users\User\Desktop\0cc6c699-1397-5d17-a586-4e1d62e6556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136650"/>
            <a:ext cx="3960440" cy="458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452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wipe/>
        <p:sndAc>
          <p:stSnd>
            <p:snd r:embed="rId2" name="type.wav"/>
          </p:stSnd>
        </p:sndAc>
      </p:transition>
    </mc:Choice>
    <mc:Fallback>
      <p:transition spd="slow">
        <p:wip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429816" cy="4572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979712" y="1435100"/>
            <a:ext cx="6935688" cy="4572000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С 1941 года нацистские врачи проводили опыты над узниками концлагеря: евреями, русскими, поляками, немцами, гражданскими и военнопленными, мужчинами и женщинами. Испытуемых помещали в барокамеры и проверяли на них высотные режимы до тех пор, пока у них не останавливалось дыхание. </a:t>
            </a:r>
          </a:p>
        </p:txBody>
      </p:sp>
    </p:spTree>
    <p:extLst>
      <p:ext uri="{BB962C8B-B14F-4D97-AF65-F5344CB8AC3E}">
        <p14:creationId xmlns:p14="http://schemas.microsoft.com/office/powerpoint/2010/main" val="1109758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wipe/>
        <p:sndAc>
          <p:stSnd>
            <p:snd r:embed="rId2" name="type.wav"/>
          </p:stSnd>
        </p:sndAc>
      </p:transition>
    </mc:Choice>
    <mc:Fallback>
      <p:transition spd="slow">
        <p:wip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1941</TotalTime>
  <Words>836</Words>
  <Application>Microsoft Office PowerPoint</Application>
  <PresentationFormat>Экран (4:3)</PresentationFormat>
  <Paragraphs>39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Метро</vt:lpstr>
      <vt:lpstr>День памяти жертв фашизма                </vt:lpstr>
      <vt:lpstr>Презентация PowerPoint</vt:lpstr>
      <vt:lpstr>Презентация PowerPoint</vt:lpstr>
      <vt:lpstr>«Чем больше пленных умрет, тем лучше для нас» Как нацисты создали систему лагерей смерти и какие тайны они там скрывали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Освобождение узников Дахау 3 мая 1945 года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памяти жертв фашизма   </dc:title>
  <dc:creator>User</dc:creator>
  <cp:lastModifiedBy>User</cp:lastModifiedBy>
  <cp:revision>32</cp:revision>
  <dcterms:created xsi:type="dcterms:W3CDTF">2024-09-11T11:44:12Z</dcterms:created>
  <dcterms:modified xsi:type="dcterms:W3CDTF">2024-10-29T21:25:00Z</dcterms:modified>
</cp:coreProperties>
</file>