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3"/>
  </p:notesMasterIdLst>
  <p:sldIdLst>
    <p:sldId id="259" r:id="rId3"/>
    <p:sldId id="284" r:id="rId4"/>
    <p:sldId id="287" r:id="rId5"/>
    <p:sldId id="263" r:id="rId6"/>
    <p:sldId id="264" r:id="rId7"/>
    <p:sldId id="265" r:id="rId8"/>
    <p:sldId id="266" r:id="rId9"/>
    <p:sldId id="268" r:id="rId10"/>
    <p:sldId id="280" r:id="rId11"/>
    <p:sldId id="270" r:id="rId12"/>
    <p:sldId id="272" r:id="rId13"/>
    <p:sldId id="289" r:id="rId14"/>
    <p:sldId id="286" r:id="rId15"/>
    <p:sldId id="273" r:id="rId16"/>
    <p:sldId id="288" r:id="rId17"/>
    <p:sldId id="290" r:id="rId18"/>
    <p:sldId id="283" r:id="rId19"/>
    <p:sldId id="291" r:id="rId20"/>
    <p:sldId id="28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65" autoAdjust="0"/>
  </p:normalViewPr>
  <p:slideViewPr>
    <p:cSldViewPr>
      <p:cViewPr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5BFEA-145F-4B61-912E-0F864AF8E51A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684F4-B86D-421A-9B74-A0E3BC609D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4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2400" y="647700"/>
            <a:ext cx="2330450" cy="1747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 b="1">
                <a:latin typeface="Arial"/>
                <a:ea typeface="Arial"/>
                <a:cs typeface="Arial"/>
                <a:sym typeface="Arial"/>
              </a:rPr>
              <a:t>Самоопределение к деятельности</a:t>
            </a: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Давайте проверим, всё ли у вас готово для урока. Я буду называть предмет, а вы его поднимаете, а потом аккуратно кладёте на место. На каждый урок математики нужно готовить пенал, синюю ручку, простой карандаш, ластик, линейку, цветные карандаши, учебник, рабочую тетрадь.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А сейчас покажите, как нужно правильно сидеть.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Почему на третьей картинке перечёркнуты предметы? (На уроках мы не достаём игрушки, еду, гаджеты.)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— Теперь мы готовы к уроку!</a:t>
            </a:r>
            <a:endParaRPr sz="1200"/>
          </a:p>
        </p:txBody>
      </p:sp>
      <p:sp>
        <p:nvSpPr>
          <p:cNvPr id="23" name="Google Shape;23;p2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>
              <a:buSzPts val="1000"/>
            </a:pPr>
            <a:fld id="{00000000-1234-1234-1234-123412341234}" type="slidenum">
              <a:rPr lang="ru" sz="1000"/>
              <a:pPr>
                <a:buSzPts val="1000"/>
              </a:pPr>
              <a:t>2</a:t>
            </a:fld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4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264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9CE936-7341-4B7D-940C-61D525A3C678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3926FE7-446A-4642-BFE4-A8DAE487F5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2.pn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574151"/>
            <a:ext cx="6192688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Arial"/>
                <a:cs typeface="Times New Roman"/>
              </a:rPr>
              <a:t>Мы урок начнем с разминки</a:t>
            </a:r>
            <a:endParaRPr lang="ru-RU" sz="3200" dirty="0">
              <a:ea typeface="Arial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Arial"/>
                <a:cs typeface="Times New Roman"/>
              </a:rPr>
              <a:t>Выпрямляем наши спинки</a:t>
            </a:r>
            <a:endParaRPr lang="ru-RU" sz="3200" dirty="0">
              <a:ea typeface="Arial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Arial"/>
                <a:cs typeface="Times New Roman"/>
              </a:rPr>
              <a:t>Вправо, влево повернулись</a:t>
            </a:r>
            <a:endParaRPr lang="ru-RU" sz="3200" dirty="0">
              <a:ea typeface="Arial"/>
              <a:cs typeface="Times New Roman"/>
            </a:endParaRPr>
          </a:p>
          <a:p>
            <a:pPr algn="ctr"/>
            <a:r>
              <a:rPr lang="ru-RU" sz="3200" dirty="0">
                <a:latin typeface="Times New Roman"/>
                <a:ea typeface="Arial"/>
              </a:rPr>
              <a:t>И друг другу улыбнулись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52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2035" y="476673"/>
            <a:ext cx="8818195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321 ⋅ 3 = (300  + 20  + 1) ⋅ 3= 900 + 60 + 3 = 963</a:t>
            </a:r>
            <a:endParaRPr lang="ru-RU" sz="4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82" y="3064064"/>
            <a:ext cx="1478563" cy="124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цук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6" y="1772816"/>
            <a:ext cx="56166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6714" y="385956"/>
            <a:ext cx="8818195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Рассуждаю  так: </a:t>
            </a:r>
          </a:p>
          <a:p>
            <a:pPr marL="514350" indent="-514350">
              <a:buAutoNum type="arabicPeriod"/>
            </a:pPr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Умножаю 1 единицу на 3, </a:t>
            </a:r>
          </a:p>
          <a:p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получаю 3 единицы. </a:t>
            </a:r>
          </a:p>
          <a:p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Пишу 3 под единицами.</a:t>
            </a:r>
          </a:p>
          <a:p>
            <a:pPr marL="514350" indent="-514350">
              <a:buAutoNum type="arabicPeriod"/>
            </a:pPr>
            <a:endParaRPr lang="ru-RU" sz="28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Умножаю 2 десятка на 3,</a:t>
            </a:r>
          </a:p>
          <a:p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получаю 6 десятков. </a:t>
            </a:r>
          </a:p>
          <a:p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Пишу 6 под десятками.</a:t>
            </a:r>
          </a:p>
          <a:p>
            <a:endParaRPr lang="ru-RU" sz="28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Умножаю 3 сотни </a:t>
            </a:r>
          </a:p>
          <a:p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3, получаю 9 сотен. </a:t>
            </a:r>
          </a:p>
          <a:p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Пишу 9 под сотнями.</a:t>
            </a:r>
          </a:p>
          <a:p>
            <a:endParaRPr lang="ru-RU" sz="28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Читаю ответ: 963.</a:t>
            </a:r>
          </a:p>
        </p:txBody>
      </p:sp>
      <p:pic>
        <p:nvPicPr>
          <p:cNvPr id="16386" name="Picture 2" descr="C:\Users\User\Desktop\цук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9416" y="1340769"/>
            <a:ext cx="3975493" cy="47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123 </a:t>
            </a:r>
            <a:r>
              <a:rPr lang="ru-RU" sz="2800" dirty="0" smtClean="0">
                <a:latin typeface="Calibri"/>
              </a:rPr>
              <a:t>● 3           433 ● 2             122 ● 4           212● 3     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35" y="1586959"/>
            <a:ext cx="6336704" cy="130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86959"/>
            <a:ext cx="6748463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048"/>
            <a:ext cx="674846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89040"/>
            <a:ext cx="6748463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85957"/>
            <a:ext cx="52565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497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908720"/>
            <a:ext cx="4662264" cy="5880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Arial"/>
                <a:cs typeface="Times New Roman"/>
              </a:rPr>
              <a:t>     Потрудились </a:t>
            </a:r>
            <a:r>
              <a:rPr lang="ru-RU" sz="2800" dirty="0">
                <a:latin typeface="Times New Roman"/>
                <a:ea typeface="Arial"/>
                <a:cs typeface="Times New Roman"/>
              </a:rPr>
              <a:t>– отдохнём,</a:t>
            </a:r>
            <a:endParaRPr lang="ru-RU" sz="2800" dirty="0">
              <a:latin typeface="Calibri"/>
              <a:ea typeface="Arial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Arial"/>
                <a:cs typeface="Times New Roman"/>
              </a:rPr>
              <a:t>     Встанем, глубоко вздохнём.</a:t>
            </a:r>
            <a:endParaRPr lang="ru-RU" sz="2800" dirty="0">
              <a:latin typeface="Calibri"/>
              <a:ea typeface="Arial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Arial"/>
                <a:cs typeface="Times New Roman"/>
              </a:rPr>
              <a:t>     Руки в стороны, вперёд,</a:t>
            </a:r>
            <a:endParaRPr lang="ru-RU" sz="2800" dirty="0">
              <a:latin typeface="Calibri"/>
              <a:ea typeface="Arial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Arial"/>
                <a:cs typeface="Times New Roman"/>
              </a:rPr>
              <a:t>     Влево, вправо поворот.</a:t>
            </a:r>
            <a:endParaRPr lang="ru-RU" sz="2800" dirty="0">
              <a:latin typeface="Calibri"/>
              <a:ea typeface="Arial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Arial"/>
                <a:cs typeface="Times New Roman"/>
              </a:rPr>
              <a:t>     Три наклона, прямо встать.</a:t>
            </a:r>
            <a:endParaRPr lang="ru-RU" sz="2800" dirty="0">
              <a:latin typeface="Calibri"/>
              <a:ea typeface="Arial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Arial"/>
                <a:cs typeface="Times New Roman"/>
              </a:rPr>
              <a:t>     Руки вниз и вверх поднять </a:t>
            </a:r>
            <a:endParaRPr lang="ru-RU" sz="2800" dirty="0">
              <a:latin typeface="Calibri"/>
              <a:ea typeface="Arial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Arial"/>
                <a:cs typeface="Times New Roman"/>
              </a:rPr>
              <a:t>     Руки плавно опустили,</a:t>
            </a:r>
            <a:endParaRPr lang="ru-RU" sz="2800" dirty="0">
              <a:latin typeface="Calibri"/>
              <a:ea typeface="Arial"/>
              <a:cs typeface="Times New Roman"/>
            </a:endParaRPr>
          </a:p>
          <a:p>
            <a:r>
              <a:rPr lang="ru-RU" sz="2800" dirty="0">
                <a:latin typeface="Times New Roman"/>
                <a:ea typeface="Arial"/>
              </a:rPr>
              <a:t>     Всем улыбки подарили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61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88840"/>
            <a:ext cx="8280919" cy="413732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Arial"/>
                <a:cs typeface="Times New Roman"/>
              </a:rPr>
              <a:t>В первый день рыбаки поймали 223 кг рыбы, а во </a:t>
            </a:r>
            <a:r>
              <a:rPr lang="ru-RU" sz="3600">
                <a:latin typeface="Times New Roman"/>
                <a:ea typeface="Arial"/>
                <a:cs typeface="Times New Roman"/>
              </a:rPr>
              <a:t>второй </a:t>
            </a:r>
            <a:r>
              <a:rPr lang="ru-RU" sz="3600" smtClean="0">
                <a:latin typeface="Times New Roman"/>
                <a:ea typeface="Arial"/>
                <a:cs typeface="Times New Roman"/>
              </a:rPr>
              <a:t>- </a:t>
            </a:r>
            <a:r>
              <a:rPr lang="ru-RU" sz="3600" dirty="0">
                <a:latin typeface="Times New Roman"/>
                <a:ea typeface="Arial"/>
                <a:cs typeface="Times New Roman"/>
              </a:rPr>
              <a:t>в 3 раза больше. Сколько килограммов рыбы поймали рыбаки за два дня?</a:t>
            </a:r>
            <a:endParaRPr lang="ru-RU" sz="3600" dirty="0">
              <a:effectLst/>
              <a:latin typeface="Calibri"/>
              <a:ea typeface="Arial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6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 звучала тема нашего урока?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Составьте алгоритм умножения трёхзначного числа на однозначное.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6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9529" y="1484784"/>
            <a:ext cx="78649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1.Пишу </a:t>
            </a:r>
            <a:r>
              <a:rPr lang="ru-RU" sz="2800" dirty="0"/>
              <a:t>однозначное число под единицами трёхзначного числа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2.Умножаю </a:t>
            </a:r>
            <a:r>
              <a:rPr lang="ru-RU" sz="2800" dirty="0"/>
              <a:t>единицы, пишу под </a:t>
            </a:r>
            <a:r>
              <a:rPr lang="ru-RU" sz="2800" dirty="0" smtClean="0"/>
              <a:t>единицами</a:t>
            </a:r>
            <a:r>
              <a:rPr lang="ru-RU" sz="2800" dirty="0"/>
              <a:t>.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3.Умножаю </a:t>
            </a:r>
            <a:r>
              <a:rPr lang="ru-RU" sz="2800" dirty="0"/>
              <a:t>десятки .</a:t>
            </a:r>
            <a:r>
              <a:rPr lang="ru-RU" sz="2800" dirty="0" smtClean="0"/>
              <a:t>Пишу </a:t>
            </a:r>
            <a:r>
              <a:rPr lang="ru-RU" sz="2800" dirty="0"/>
              <a:t>под </a:t>
            </a:r>
            <a:r>
              <a:rPr lang="ru-RU" sz="2800" dirty="0" smtClean="0"/>
              <a:t>десятками</a:t>
            </a:r>
            <a:r>
              <a:rPr lang="ru-RU" sz="2800" dirty="0"/>
              <a:t>.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3.Умножаю </a:t>
            </a:r>
            <a:r>
              <a:rPr lang="ru-RU" sz="2800" dirty="0"/>
              <a:t>сотни. Пишу под сотнями.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4.Читаю </a:t>
            </a:r>
            <a:r>
              <a:rPr lang="ru-RU" sz="2800" dirty="0"/>
              <a:t>ответ.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692696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АЛГОРИТМ</a:t>
            </a:r>
          </a:p>
        </p:txBody>
      </p:sp>
    </p:spTree>
    <p:extLst>
      <p:ext uri="{BB962C8B-B14F-4D97-AF65-F5344CB8AC3E}">
        <p14:creationId xmlns:p14="http://schemas.microsoft.com/office/powerpoint/2010/main" val="426272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896345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- Достигли </a:t>
            </a:r>
            <a:r>
              <a:rPr lang="ru-RU" sz="2800" b="1" dirty="0">
                <a:solidFill>
                  <a:schemeClr val="tx1"/>
                </a:solidFill>
              </a:rPr>
              <a:t>цели урока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- Возникли ли у вас трудности?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Д/З  примеры под красной линией на с.88</a:t>
            </a: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5" cy="4896544"/>
          </a:xfrm>
        </p:spPr>
        <p:txBody>
          <a:bodyPr/>
          <a:lstStyle/>
          <a:p>
            <a:r>
              <a:rPr lang="ru-RU" dirty="0"/>
              <a:t>Я </a:t>
            </a:r>
            <a:r>
              <a:rPr lang="ru-RU" dirty="0" smtClean="0"/>
              <a:t>хорошо понял  тему , могу  рассказать однокласснику – </a:t>
            </a:r>
            <a:r>
              <a:rPr lang="ru-RU" dirty="0" smtClean="0">
                <a:solidFill>
                  <a:schemeClr val="accent3"/>
                </a:solidFill>
              </a:rPr>
              <a:t>зелёный</a:t>
            </a:r>
          </a:p>
          <a:p>
            <a:endParaRPr lang="ru-RU" dirty="0"/>
          </a:p>
          <a:p>
            <a:r>
              <a:rPr lang="ru-RU" dirty="0"/>
              <a:t>Я хорошо понял  тему , </a:t>
            </a:r>
            <a:r>
              <a:rPr lang="ru-RU" dirty="0" smtClean="0"/>
              <a:t>но не смогу  </a:t>
            </a:r>
            <a:r>
              <a:rPr lang="ru-RU" dirty="0"/>
              <a:t>рассказать </a:t>
            </a:r>
            <a:r>
              <a:rPr lang="ru-RU" dirty="0" smtClean="0"/>
              <a:t>однокласснику – </a:t>
            </a:r>
            <a:r>
              <a:rPr lang="ru-RU" dirty="0" smtClean="0">
                <a:solidFill>
                  <a:srgbClr val="FFC000"/>
                </a:solidFill>
              </a:rPr>
              <a:t>жёлтый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Я </a:t>
            </a:r>
            <a:r>
              <a:rPr lang="ru-RU" dirty="0"/>
              <a:t>плохо понял тему и мне нужна помощь – </a:t>
            </a:r>
            <a:r>
              <a:rPr lang="ru-RU" dirty="0" smtClean="0">
                <a:solidFill>
                  <a:srgbClr val="FF0000"/>
                </a:solidFill>
              </a:rPr>
              <a:t>красный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pic>
        <p:nvPicPr>
          <p:cNvPr id="2051" name="Picture 3" descr="D:\картинки 2\картинк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26" y="4797152"/>
            <a:ext cx="1504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7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5750" cy="179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6527325"/>
            <a:ext cx="862644" cy="18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750" y="460070"/>
            <a:ext cx="8448500" cy="593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3499" y="6525737"/>
            <a:ext cx="846750" cy="18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150" y="663270"/>
            <a:ext cx="8448500" cy="593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550" y="866470"/>
            <a:ext cx="8448500" cy="5937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5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463993" y="3284984"/>
            <a:ext cx="2866876" cy="3286709"/>
            <a:chOff x="2691189" y="657599"/>
            <a:chExt cx="4530437" cy="5328592"/>
          </a:xfrm>
        </p:grpSpPr>
        <p:pic>
          <p:nvPicPr>
            <p:cNvPr id="25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8195" flipH="1">
            <a:off x="5148611" y="1733607"/>
            <a:ext cx="1592570" cy="13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ÐÐ°ÑÑÐ¸Ð½ÐºÐ¸ Ð¿Ð¾ Ð·Ð°Ð¿ÑÐ¾ÑÑ ÑÐºÐ°Ð»Ñ Ð² Ð¼Ð¾ÑÐµ ÐºÐ»Ð¸Ð¿Ð°ÑÑ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3278" y="2165175"/>
            <a:ext cx="1535482" cy="22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696821" flipH="1">
            <a:off x="7435078" y="4057951"/>
            <a:ext cx="1548221" cy="114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13565" flipH="1">
            <a:off x="5926955" y="4680301"/>
            <a:ext cx="1964311" cy="145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346194">
            <a:off x="185829" y="4559312"/>
            <a:ext cx="1709980" cy="136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79454" y="190860"/>
            <a:ext cx="712641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ОТЛИЧНУЮ РАБОТУ!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16393" y="3437384"/>
            <a:ext cx="2866876" cy="3286709"/>
            <a:chOff x="2691189" y="657599"/>
            <a:chExt cx="4530437" cy="5328592"/>
          </a:xfrm>
        </p:grpSpPr>
        <p:pic>
          <p:nvPicPr>
            <p:cNvPr id="16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13091" y="3347743"/>
            <a:ext cx="2866876" cy="3286709"/>
            <a:chOff x="2691189" y="657599"/>
            <a:chExt cx="4530437" cy="5328592"/>
          </a:xfrm>
        </p:grpSpPr>
        <p:pic>
          <p:nvPicPr>
            <p:cNvPr id="28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0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2\картинки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649" y="592480"/>
            <a:ext cx="878497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Запишите число, в котором 9 сотен, 1 десяток.</a:t>
            </a:r>
          </a:p>
          <a:p>
            <a:endParaRPr lang="ru-RU" sz="4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Запишите число, в котором 30 десятков и 3 единицы.</a:t>
            </a:r>
          </a:p>
          <a:p>
            <a:endParaRPr lang="ru-RU" sz="4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Запишите число, в котором 7 сотен, 6 десятков и 9 единиц.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92480"/>
            <a:ext cx="8784976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Запишите число, в котором 50 десятков и 7 единиц.</a:t>
            </a:r>
          </a:p>
          <a:p>
            <a:endParaRPr lang="ru-RU" sz="4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Запишите число, в котором 42 десятка.</a:t>
            </a:r>
          </a:p>
          <a:p>
            <a:endParaRPr lang="ru-RU" sz="44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Запишите число, в котором 7 сотен и 3 единицы.</a:t>
            </a:r>
            <a:endParaRPr lang="ru-RU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173" y="1124745"/>
            <a:ext cx="9112829" cy="1943767"/>
            <a:chOff x="31171" y="1124744"/>
            <a:chExt cx="9112829" cy="194376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124744"/>
              <a:ext cx="896448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48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910   303   769   507   420   703</a:t>
              </a:r>
            </a:p>
            <a:p>
              <a:r>
                <a:rPr lang="ru-RU" sz="48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д        а       р       ж      б        у</a:t>
              </a:r>
              <a:endParaRPr lang="ru-RU" sz="48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171" y="1956635"/>
              <a:ext cx="111561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57770" y="1947500"/>
              <a:ext cx="111561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54540" y="1960515"/>
              <a:ext cx="108012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2000" y="1947500"/>
              <a:ext cx="111561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084168" y="1942073"/>
              <a:ext cx="111561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96336" y="1960515"/>
              <a:ext cx="111561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lvl="1" algn="ctr"/>
              <a:endPara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36921" y="2779235"/>
            <a:ext cx="3442940" cy="37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Умножение 16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61" y="1333191"/>
            <a:ext cx="2088232" cy="17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27786" y="3284985"/>
            <a:ext cx="3805673" cy="3776435"/>
            <a:chOff x="2691189" y="657599"/>
            <a:chExt cx="4530437" cy="5328592"/>
          </a:xfrm>
        </p:grpSpPr>
        <p:pic>
          <p:nvPicPr>
            <p:cNvPr id="11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5349">
            <a:off x="3640848" y="594484"/>
            <a:ext cx="1818202" cy="15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8195" flipH="1">
            <a:off x="6682279" y="520693"/>
            <a:ext cx="2232248" cy="1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9019" y="3011483"/>
            <a:ext cx="24617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240 + 4 </a:t>
            </a:r>
            <a:endParaRPr lang="ru-RU" sz="4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19091" y="1794751"/>
            <a:ext cx="24617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110 ⋅ 6 </a:t>
            </a:r>
            <a:endParaRPr lang="ru-RU" sz="4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0152" y="2812818"/>
            <a:ext cx="28565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4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264" y="371703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929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63993" y="3284984"/>
            <a:ext cx="2866876" cy="3286709"/>
            <a:chOff x="2691189" y="657599"/>
            <a:chExt cx="4530437" cy="5328592"/>
          </a:xfrm>
        </p:grpSpPr>
        <p:pic>
          <p:nvPicPr>
            <p:cNvPr id="11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91189" y="657599"/>
              <a:ext cx="4530437" cy="532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3195403" y="4941168"/>
              <a:ext cx="2024669" cy="3588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ДРУЖБА</a:t>
              </a:r>
              <a:endParaRPr lang="ru-RU" sz="36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68" name="Picture 4" descr="ÐÐ°ÑÑÐ¸Ð½ÐºÐ¸ Ð¿Ð¾ Ð·Ð°Ð¿ÑÐ¾ÑÑ ÑÐºÐ°Ð»Ñ Ð² Ð¼Ð¾ÑÐµ ÐºÐ»Ð¸Ð¿Ð°ÑÑ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4" y="692696"/>
            <a:ext cx="3057555" cy="44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6" descr="https://img-fotki.yandex.ru/get/6615/16969765.b0/0_6b693_8bd157c3_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61" y="1333191"/>
            <a:ext cx="2088232" cy="17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67744" y="134076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321 · 3 </a:t>
            </a:r>
          </a:p>
        </p:txBody>
      </p:sp>
    </p:spTree>
    <p:extLst>
      <p:ext uri="{BB962C8B-B14F-4D97-AF65-F5344CB8AC3E}">
        <p14:creationId xmlns:p14="http://schemas.microsoft.com/office/powerpoint/2010/main" val="39151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7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517669" y="6292367"/>
            <a:ext cx="469447" cy="4130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>
            <a:hlinkClick r:id="" action="ppaction://hlinkshowjump?jump=previousslide"/>
          </p:cNvPr>
          <p:cNvSpPr/>
          <p:nvPr/>
        </p:nvSpPr>
        <p:spPr>
          <a:xfrm>
            <a:off x="183280" y="6292367"/>
            <a:ext cx="469447" cy="413048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183279" y="179432"/>
            <a:ext cx="469447" cy="413048"/>
          </a:xfrm>
          <a:prstGeom prst="mathMultiply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04665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ТЕМА УРОКА: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«Приемы письменного умножения </a:t>
            </a:r>
          </a:p>
          <a:p>
            <a:pPr algn="ctr"/>
            <a:r>
              <a:rPr lang="ru-RU" sz="5400" dirty="0" smtClean="0"/>
              <a:t>трехзначного числа </a:t>
            </a:r>
          </a:p>
          <a:p>
            <a:pPr algn="ctr"/>
            <a:r>
              <a:rPr lang="ru-RU" sz="5400" dirty="0" smtClean="0"/>
              <a:t>на однозначное»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757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492</Words>
  <Application>Microsoft Office PowerPoint</Application>
  <PresentationFormat>Экран (4:3)</PresentationFormat>
  <Paragraphs>94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Горлова</cp:lastModifiedBy>
  <cp:revision>80</cp:revision>
  <dcterms:created xsi:type="dcterms:W3CDTF">2019-04-20T19:37:46Z</dcterms:created>
  <dcterms:modified xsi:type="dcterms:W3CDTF">2025-05-06T15:46:21Z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13341476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