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6" r:id="rId20"/>
    <p:sldId id="277" r:id="rId21"/>
    <p:sldId id="278" r:id="rId22"/>
    <p:sldId id="279" r:id="rId23"/>
    <p:sldId id="273" r:id="rId24"/>
    <p:sldId id="27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20"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A42D73-F8EC-4753-A5AC-B494FBE06E50}" type="datetimeFigureOut">
              <a:rPr lang="ru-RU" smtClean="0"/>
              <a:pPr/>
              <a:t>23.07.2025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BD554-60BA-4926-A882-6CAA8298B68A}" type="slidenum">
              <a:rPr lang="ru-RU" smtClean="0"/>
              <a:pPr/>
              <a:t>‹#›</a:t>
            </a:fld>
            <a:endParaRPr lang="ru-RU"/>
          </a:p>
        </p:txBody>
      </p:sp>
    </p:spTree>
    <p:extLst>
      <p:ext uri="{BB962C8B-B14F-4D97-AF65-F5344CB8AC3E}">
        <p14:creationId xmlns="" xmlns:p14="http://schemas.microsoft.com/office/powerpoint/2010/main" val="275657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5ABD554-60BA-4926-A882-6CAA8298B68A}" type="slidenum">
              <a:rPr lang="ru-RU" smtClean="0"/>
              <a:pPr/>
              <a:t>7</a:t>
            </a:fld>
            <a:endParaRPr lang="ru-RU"/>
          </a:p>
        </p:txBody>
      </p:sp>
    </p:spTree>
    <p:extLst>
      <p:ext uri="{BB962C8B-B14F-4D97-AF65-F5344CB8AC3E}">
        <p14:creationId xmlns="" xmlns:p14="http://schemas.microsoft.com/office/powerpoint/2010/main" val="312344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a:p>
        </p:txBody>
      </p:sp>
      <p:sp>
        <p:nvSpPr>
          <p:cNvPr id="4" name="Номер слайда 3"/>
          <p:cNvSpPr>
            <a:spLocks noGrp="1"/>
          </p:cNvSpPr>
          <p:nvPr>
            <p:ph type="sldNum" sz="quarter" idx="10"/>
          </p:nvPr>
        </p:nvSpPr>
        <p:spPr/>
        <p:txBody>
          <a:bodyPr/>
          <a:lstStyle/>
          <a:p>
            <a:fld id="{A5ABD554-60BA-4926-A882-6CAA8298B68A}" type="slidenum">
              <a:rPr lang="ru-RU" smtClean="0"/>
              <a:pPr/>
              <a:t>20</a:t>
            </a:fld>
            <a:endParaRPr lang="ru-RU"/>
          </a:p>
        </p:txBody>
      </p:sp>
    </p:spTree>
    <p:extLst>
      <p:ext uri="{BB962C8B-B14F-4D97-AF65-F5344CB8AC3E}">
        <p14:creationId xmlns="" xmlns:p14="http://schemas.microsoft.com/office/powerpoint/2010/main" val="2926528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C71EC6-210F-42DE-9C53-41977AD35B3D}" type="datetimeFigureOut">
              <a:rPr lang="ru-RU" smtClean="0"/>
              <a:pPr/>
              <a:t>23.07.2025</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19B0651-EE4F-4900-A07F-96A6BFA9D0F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23.07.2025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C71EC6-210F-42DE-9C53-41977AD35B3D}" type="datetimeFigureOut">
              <a:rPr lang="ru-RU" smtClean="0"/>
              <a:pPr/>
              <a:t>23.07.2025</a:t>
            </a:fld>
            <a:endParaRPr lang="ru-RU"/>
          </a:p>
        </p:txBody>
      </p:sp>
      <p:sp>
        <p:nvSpPr>
          <p:cNvPr id="9" name="Номер слайда 8"/>
          <p:cNvSpPr>
            <a:spLocks noGrp="1"/>
          </p:cNvSpPr>
          <p:nvPr>
            <p:ph type="sldNum" sz="quarter" idx="15"/>
          </p:nvPr>
        </p:nvSpPr>
        <p:spPr/>
        <p:txBody>
          <a:bodyPr rtlCol="0"/>
          <a:lstStyle/>
          <a:p>
            <a:fld id="{B19B0651-EE4F-4900-A07F-96A6BFA9D0F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C71EC6-210F-42DE-9C53-41977AD35B3D}" type="datetimeFigureOut">
              <a:rPr lang="ru-RU" smtClean="0"/>
              <a:pPr/>
              <a:t>23.07.2025</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23.07.2025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23.07.2025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C71EC6-210F-42DE-9C53-41977AD35B3D}" type="datetimeFigureOut">
              <a:rPr lang="ru-RU" smtClean="0"/>
              <a:pPr/>
              <a:t>23.07.2025</a:t>
            </a:fld>
            <a:endParaRPr lang="ru-RU"/>
          </a:p>
        </p:txBody>
      </p:sp>
      <p:sp>
        <p:nvSpPr>
          <p:cNvPr id="7" name="Номер слайда 6"/>
          <p:cNvSpPr>
            <a:spLocks noGrp="1"/>
          </p:cNvSpPr>
          <p:nvPr>
            <p:ph type="sldNum" sz="quarter" idx="11"/>
          </p:nvPr>
        </p:nvSpPr>
        <p:spPr/>
        <p:txBody>
          <a:bodyPr rtlCol="0"/>
          <a:lstStyle/>
          <a:p>
            <a:fld id="{B19B0651-EE4F-4900-A07F-96A6BFA9D0F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23.07.2025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C71EC6-210F-42DE-9C53-41977AD35B3D}" type="datetimeFigureOut">
              <a:rPr lang="ru-RU" smtClean="0"/>
              <a:pPr/>
              <a:t>23.07.2025</a:t>
            </a:fld>
            <a:endParaRPr lang="ru-RU"/>
          </a:p>
        </p:txBody>
      </p:sp>
      <p:sp>
        <p:nvSpPr>
          <p:cNvPr id="22" name="Номер слайда 21"/>
          <p:cNvSpPr>
            <a:spLocks noGrp="1"/>
          </p:cNvSpPr>
          <p:nvPr>
            <p:ph type="sldNum" sz="quarter" idx="15"/>
          </p:nvPr>
        </p:nvSpPr>
        <p:spPr/>
        <p:txBody>
          <a:bodyPr rtlCol="0"/>
          <a:lstStyle/>
          <a:p>
            <a:fld id="{B19B0651-EE4F-4900-A07F-96A6BFA9D0F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C71EC6-210F-42DE-9C53-41977AD35B3D}" type="datetimeFigureOut">
              <a:rPr lang="ru-RU" smtClean="0"/>
              <a:pPr/>
              <a:t>23.07.2025</a:t>
            </a:fld>
            <a:endParaRPr lang="ru-RU"/>
          </a:p>
        </p:txBody>
      </p:sp>
      <p:sp>
        <p:nvSpPr>
          <p:cNvPr id="18" name="Номер слайда 17"/>
          <p:cNvSpPr>
            <a:spLocks noGrp="1"/>
          </p:cNvSpPr>
          <p:nvPr>
            <p:ph type="sldNum" sz="quarter" idx="11"/>
          </p:nvPr>
        </p:nvSpPr>
        <p:spPr/>
        <p:txBody>
          <a:bodyPr rtlCol="0"/>
          <a:lstStyle/>
          <a:p>
            <a:fld id="{B19B0651-EE4F-4900-A07F-96A6BFA9D0F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C71EC6-210F-42DE-9C53-41977AD35B3D}" type="datetimeFigureOut">
              <a:rPr lang="ru-RU" smtClean="0"/>
              <a:pPr/>
              <a:t>23.07.2025</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eremcom.ru/rekonstruktsiya-elektricheskikh-setey/rekonstruktsiya-podstantsii"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planet-today.ru/stati/planeta-zemlya/pogoda-i-stikhii/item/12299-vliyanie-cheloveka-" TargetMode="External"/><Relationship Id="rId2" Type="http://schemas.openxmlformats.org/officeDocument/2006/relationships/hyperlink" Target="https://spravochnick.ru/ekologiya/vliyanie_cheloveka_na_okruzhayuschuyu_sredu/" TargetMode="External"/><Relationship Id="rId1" Type="http://schemas.openxmlformats.org/officeDocument/2006/relationships/slideLayout" Target="../slideLayouts/slideLayout2.xml"/><Relationship Id="rId4" Type="http://schemas.openxmlformats.org/officeDocument/2006/relationships/hyperlink" Target="https://vtorexpo.ru/ekologiya/vliyanie-cheloveka-na-prirodu.htm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cf.ppt-online.org/files/slide/w/WPOkjHmKETnrLzyFsw6RqIp9tAZ8c1bV7lUQ2f/slide-2.jpg" TargetMode="External"/><Relationship Id="rId3" Type="http://schemas.openxmlformats.org/officeDocument/2006/relationships/hyperlink" Target="http://www.schoolchalao.com/img/studentcorners/school-chalao-climate-change.jpg" TargetMode="External"/><Relationship Id="rId7" Type="http://schemas.openxmlformats.org/officeDocument/2006/relationships/hyperlink" Target="https://cdn.fishki.net/upload/post/201510/22/1707300/79a6f37c2f53e0d4baf6a3bc012e5797.jpg" TargetMode="External"/><Relationship Id="rId12" Type="http://schemas.openxmlformats.org/officeDocument/2006/relationships/hyperlink" Target="https://yandex.ru/images/search?pos=112&amp;p=2&amp;img_url=https://bluebubbleworld.org/wp-content/uploads/2017/05/worlds-save-posidonia.jpg&amp;text=&#1074;&#1086;&#1079;&#1076;&#1077;&#1081;&#1089;&#1090;&#1074;&#1080;&#1077;+&#1085;&#1072;+&#1084;&#1086;&#1088;&#1089;&#1082;&#1080;&#1077;+&#1101;&#1082;&#1086;&#1089;&#1080;&#1089;&#1090;&#1077;&#1084;&amp;rpt=simage" TargetMode="External"/><Relationship Id="rId2" Type="http://schemas.openxmlformats.org/officeDocument/2006/relationships/hyperlink" Target="http://inetproduser.ru/wp-content/uploads/2015/03/&#1055;&#1086;&#1075;&#1086;&#1076;&#1072;-&#1076;&#1083;&#1103;-&#1085;&#1072;&#1096;&#1077;&#1081;-&#1087;&#1072;&#1084;&#1103;&#1090;&#1080;.jpg" TargetMode="External"/><Relationship Id="rId1" Type="http://schemas.openxmlformats.org/officeDocument/2006/relationships/slideLayout" Target="../slideLayouts/slideLayout2.xml"/><Relationship Id="rId6" Type="http://schemas.openxmlformats.org/officeDocument/2006/relationships/hyperlink" Target="https://secretmat.ru/data/photo/101417_034674268263.jpg" TargetMode="External"/><Relationship Id="rId11" Type="http://schemas.openxmlformats.org/officeDocument/2006/relationships/hyperlink" Target="https://png.pngtree.com/thumb_back/fw800/back_pic/04/49/26/58585b6e2a88351.jpg" TargetMode="External"/><Relationship Id="rId5" Type="http://schemas.openxmlformats.org/officeDocument/2006/relationships/hyperlink" Target="https://myslide.ru/documents_3/9c7eae56271922e1c77d7689f54e7dba/img3.jpg" TargetMode="External"/><Relationship Id="rId10" Type="http://schemas.openxmlformats.org/officeDocument/2006/relationships/hyperlink" Target="http://www.neizvestniy-geniy.ru/images/votings/b/p_1780_1506846534_375.jpg" TargetMode="External"/><Relationship Id="rId4" Type="http://schemas.openxmlformats.org/officeDocument/2006/relationships/hyperlink" Target="https://i.ytimg.com/vi/3OyDPlWTk38/maxresdefault.jpg" TargetMode="External"/><Relationship Id="rId9" Type="http://schemas.openxmlformats.org/officeDocument/2006/relationships/hyperlink" Target="https://ds03.infourok.ru/uploads/ex/0d83/000243ea-5892cb6c/img26.jp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60648"/>
            <a:ext cx="6172200" cy="1656183"/>
          </a:xfrm>
        </p:spPr>
        <p:txBody>
          <a:bodyPr>
            <a:normAutofit fontScale="90000"/>
          </a:bodyPr>
          <a:lstStyle/>
          <a:p>
            <a:r>
              <a:rPr lang="ru-RU" dirty="0" smtClean="0">
                <a:solidFill>
                  <a:schemeClr val="accent1">
                    <a:lumMod val="75000"/>
                  </a:schemeClr>
                </a:solidFill>
              </a:rPr>
              <a:t/>
            </a:r>
            <a:br>
              <a:rPr lang="ru-RU" dirty="0" smtClean="0">
                <a:solidFill>
                  <a:schemeClr val="accent1">
                    <a:lumMod val="75000"/>
                  </a:schemeClr>
                </a:solidFill>
              </a:rPr>
            </a:br>
            <a:r>
              <a:rPr lang="ru-RU" dirty="0" smtClean="0">
                <a:solidFill>
                  <a:schemeClr val="accent1">
                    <a:lumMod val="75000"/>
                  </a:schemeClr>
                </a:solidFill>
              </a:rPr>
              <a:t>индивидуальный проект на тему:</a:t>
            </a:r>
            <a:br>
              <a:rPr lang="ru-RU" dirty="0" smtClean="0">
                <a:solidFill>
                  <a:schemeClr val="accent1">
                    <a:lumMod val="75000"/>
                  </a:schemeClr>
                </a:solidFill>
              </a:rPr>
            </a:br>
            <a:r>
              <a:rPr lang="ru-RU" dirty="0" smtClean="0">
                <a:solidFill>
                  <a:schemeClr val="accent1">
                    <a:lumMod val="75000"/>
                  </a:schemeClr>
                </a:solidFill>
              </a:rPr>
              <a:t>«Влияние человека на окружающую среду»</a:t>
            </a:r>
            <a:endParaRPr lang="ru-RU" dirty="0">
              <a:solidFill>
                <a:schemeClr val="accent1">
                  <a:lumMod val="75000"/>
                </a:schemeClr>
              </a:solidFill>
            </a:endParaRPr>
          </a:p>
        </p:txBody>
      </p:sp>
      <p:sp>
        <p:nvSpPr>
          <p:cNvPr id="3" name="Подзаголовок 2"/>
          <p:cNvSpPr>
            <a:spLocks noGrp="1"/>
          </p:cNvSpPr>
          <p:nvPr>
            <p:ph type="subTitle" idx="1"/>
          </p:nvPr>
        </p:nvSpPr>
        <p:spPr>
          <a:xfrm>
            <a:off x="2699792" y="4293096"/>
            <a:ext cx="6172200" cy="1728192"/>
          </a:xfrm>
        </p:spPr>
        <p:txBody>
          <a:bodyPr>
            <a:noAutofit/>
          </a:bodyPr>
          <a:lstStyle/>
          <a:p>
            <a:pPr algn="r"/>
            <a:endParaRPr lang="ru-RU" sz="1600" dirty="0" smtClean="0">
              <a:solidFill>
                <a:schemeClr val="accent1">
                  <a:lumMod val="75000"/>
                </a:schemeClr>
              </a:solidFill>
            </a:endParaRPr>
          </a:p>
          <a:p>
            <a:r>
              <a:rPr lang="ru-RU" sz="1600" dirty="0" smtClean="0">
                <a:solidFill>
                  <a:schemeClr val="accent1">
                    <a:lumMod val="75000"/>
                  </a:schemeClr>
                </a:solidFill>
              </a:rPr>
              <a:t>                    </a:t>
            </a:r>
          </a:p>
          <a:p>
            <a:endParaRPr lang="ru-RU" sz="1600" dirty="0">
              <a:solidFill>
                <a:schemeClr val="accent1">
                  <a:lumMod val="75000"/>
                </a:schemeClr>
              </a:solidFill>
            </a:endParaRPr>
          </a:p>
          <a:p>
            <a:pPr algn="ctr"/>
            <a:r>
              <a:rPr lang="ru-RU" sz="1600" dirty="0">
                <a:solidFill>
                  <a:schemeClr val="accent1">
                    <a:lumMod val="75000"/>
                  </a:schemeClr>
                </a:solidFill>
              </a:rPr>
              <a:t> </a:t>
            </a:r>
            <a:r>
              <a:rPr lang="ru-RU" sz="1600" dirty="0" smtClean="0">
                <a:solidFill>
                  <a:schemeClr val="accent1">
                    <a:lumMod val="75000"/>
                  </a:schemeClr>
                </a:solidFill>
              </a:rPr>
              <a:t>                     2025 </a:t>
            </a:r>
          </a:p>
          <a:p>
            <a:r>
              <a:rPr lang="ru-RU" sz="1600" dirty="0" smtClean="0">
                <a:solidFill>
                  <a:schemeClr val="accent1">
                    <a:lumMod val="75000"/>
                  </a:schemeClr>
                </a:solidFill>
              </a:rPr>
              <a:t>                                </a:t>
            </a:r>
            <a:endParaRPr lang="ru-RU" sz="1600" dirty="0">
              <a:solidFill>
                <a:schemeClr val="accent1">
                  <a:lumMod val="75000"/>
                </a:schemeClr>
              </a:solidFill>
            </a:endParaRPr>
          </a:p>
        </p:txBody>
      </p:sp>
      <p:pic>
        <p:nvPicPr>
          <p:cNvPr id="1026" name="Picture 2" descr="C:\Users\ПК\Desktop\география\фото\htmlconvd-x5i9Od20x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8104" y="1556792"/>
            <a:ext cx="3456384" cy="26345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9378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60232" y="6237312"/>
            <a:ext cx="2088232" cy="206896"/>
          </a:xfrm>
        </p:spPr>
        <p:txBody>
          <a:bodyPr>
            <a:normAutofit fontScale="90000"/>
          </a:bodyPr>
          <a:lstStyle/>
          <a:p>
            <a:endParaRPr lang="ru-RU" dirty="0"/>
          </a:p>
        </p:txBody>
      </p:sp>
      <p:sp>
        <p:nvSpPr>
          <p:cNvPr id="3" name="Объект 2"/>
          <p:cNvSpPr>
            <a:spLocks noGrp="1"/>
          </p:cNvSpPr>
          <p:nvPr>
            <p:ph sz="quarter" idx="1"/>
          </p:nvPr>
        </p:nvSpPr>
        <p:spPr>
          <a:xfrm>
            <a:off x="827584" y="404664"/>
            <a:ext cx="6777317" cy="3508977"/>
          </a:xfrm>
        </p:spPr>
        <p:txBody>
          <a:bodyPr>
            <a:noAutofit/>
          </a:bodyPr>
          <a:lstStyle/>
          <a:p>
            <a:r>
              <a:rPr lang="ru-RU" sz="1600" dirty="0"/>
              <a:t>Чем же человек вредит природе</a:t>
            </a:r>
            <a:r>
              <a:rPr lang="ru-RU" sz="1600" dirty="0" smtClean="0"/>
              <a:t>?</a:t>
            </a:r>
          </a:p>
          <a:p>
            <a:endParaRPr lang="ru-RU" sz="1600" dirty="0"/>
          </a:p>
          <a:p>
            <a:r>
              <a:rPr lang="ru-RU" sz="1600" dirty="0"/>
              <a:t>В первую очередь это фабрики и заводы, которые должны иметь собственные очистные сооружения, а также постоянно заниматься </a:t>
            </a:r>
            <a:r>
              <a:rPr lang="ru-RU" sz="1600" dirty="0">
                <a:hlinkClick r:id="rId2"/>
              </a:rPr>
              <a:t>реконструкцией подстанций</a:t>
            </a:r>
            <a:r>
              <a:rPr lang="ru-RU" sz="1600" dirty="0"/>
              <a:t>, цехов и других элементов, поддерживая правильную работу своего производства</a:t>
            </a:r>
            <a:r>
              <a:rPr lang="ru-RU" sz="1600" dirty="0" smtClean="0"/>
              <a:t>.</a:t>
            </a:r>
          </a:p>
          <a:p>
            <a:endParaRPr lang="ru-RU" sz="1600" dirty="0"/>
          </a:p>
          <a:p>
            <a:r>
              <a:rPr lang="ru-RU" sz="1600" dirty="0" smtClean="0"/>
              <a:t>Большой </a:t>
            </a:r>
            <a:r>
              <a:rPr lang="ru-RU" sz="1600" dirty="0"/>
              <a:t>урон природе наносят автомобили, которые являются источником вредных отходов и загрязняют всю нашу планету Земля. Вредные вещества попадают в атмосферу из-за того, что человек сжигает топливо транспортных средств. Мы уже не представляем свою жизнь без машин, автобусов, кораблей и самолетов.</a:t>
            </a:r>
          </a:p>
          <a:p>
            <a:pPr marL="0" indent="0">
              <a:buNone/>
            </a:pPr>
            <a:endParaRPr lang="ru-RU" sz="1600" dirty="0"/>
          </a:p>
          <a:p>
            <a:r>
              <a:rPr lang="ru-RU" sz="1600" dirty="0"/>
              <a:t>Без специальной обработки в природу попадают отходы жизнедеятельности людей и животных. Специалисты начали применять определенные удобрения и другие продукты для хорошего урожая, но они довольно опасны для любого живого существа в природе, включая людей. На планете в каждой стране можно найти такие предприятия, которые обходят закон и неправильно перерабатывают отходы.</a:t>
            </a:r>
          </a:p>
          <a:p>
            <a:pPr marL="68580" indent="0">
              <a:buNone/>
            </a:pPr>
            <a:r>
              <a:rPr lang="ru-RU" sz="1600" dirty="0"/>
              <a:t> </a:t>
            </a:r>
          </a:p>
        </p:txBody>
      </p:sp>
    </p:spTree>
    <p:extLst>
      <p:ext uri="{BB962C8B-B14F-4D97-AF65-F5344CB8AC3E}">
        <p14:creationId xmlns="" xmlns:p14="http://schemas.microsoft.com/office/powerpoint/2010/main" val="1803334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467544" y="260648"/>
            <a:ext cx="8208912" cy="6264696"/>
          </a:xfrm>
          <a:prstGeom prst="rect">
            <a:avLst/>
          </a:prstGeom>
          <a:ln>
            <a:noFill/>
          </a:ln>
          <a:effectLst>
            <a:softEdge rad="112500"/>
          </a:effectLst>
        </p:spPr>
      </p:pic>
    </p:spTree>
    <p:extLst>
      <p:ext uri="{BB962C8B-B14F-4D97-AF65-F5344CB8AC3E}">
        <p14:creationId xmlns="" xmlns:p14="http://schemas.microsoft.com/office/powerpoint/2010/main" val="3190218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 </a:t>
            </a:r>
            <a:r>
              <a:rPr lang="ru-RU" dirty="0"/>
              <a:t/>
            </a:r>
            <a:br>
              <a:rPr lang="ru-RU" dirty="0"/>
            </a:br>
            <a:r>
              <a:rPr lang="ru-RU" dirty="0"/>
              <a:t>Когда человек стал оказывать влияние на природу</a:t>
            </a:r>
            <a:br>
              <a:rPr lang="ru-RU" dirty="0"/>
            </a:br>
            <a:endParaRPr lang="ru-RU" dirty="0"/>
          </a:p>
        </p:txBody>
      </p:sp>
      <p:sp>
        <p:nvSpPr>
          <p:cNvPr id="3" name="Объект 2"/>
          <p:cNvSpPr>
            <a:spLocks noGrp="1"/>
          </p:cNvSpPr>
          <p:nvPr>
            <p:ph sz="quarter" idx="1"/>
          </p:nvPr>
        </p:nvSpPr>
        <p:spPr>
          <a:xfrm>
            <a:off x="971600" y="836712"/>
            <a:ext cx="6777317" cy="3508977"/>
          </a:xfrm>
        </p:spPr>
        <p:txBody>
          <a:bodyPr>
            <a:noAutofit/>
          </a:bodyPr>
          <a:lstStyle/>
          <a:p>
            <a:pPr marL="68580" indent="0" fontAlgn="base">
              <a:buNone/>
            </a:pPr>
            <a:r>
              <a:rPr lang="ru-RU" sz="1600" dirty="0"/>
              <a:t> </a:t>
            </a:r>
          </a:p>
          <a:p>
            <a:pPr fontAlgn="base"/>
            <a:r>
              <a:rPr lang="ru-RU" sz="1600" dirty="0"/>
              <a:t>С тех пор, как древний человек освоил примитивные орудия труда, научился возделывать землю и выращивать домашних животных, он стал оказывать воздействие на живой и неживой мир вокруг себя. В начале развития человеческой цивилизации ущерб, наносимый природе, был минимальный – человек брал из окружающей среды лишь необходимый для выживания минимум, а естественный баланс быстро восстанавливался.</a:t>
            </a:r>
          </a:p>
          <a:p>
            <a:pPr fontAlgn="base"/>
            <a:r>
              <a:rPr lang="ru-RU" sz="1600" dirty="0"/>
              <a:t>Активное и многообразное влияние человека на природу, которое уже значительно изменило облик планеты, связано с началом промышленной революции в конце 19 века. С ускорением научно-технического прогресса и развитием современных технологий антропогенное воздействие на среду обитания приобрело опасные последствия.</a:t>
            </a:r>
          </a:p>
          <a:p>
            <a:pPr fontAlgn="base"/>
            <a:r>
              <a:rPr lang="ru-RU" sz="1600" dirty="0"/>
              <a:t>Не стоит забывать, что человек – это часть природы. Загрязняя и видоизменяя окружающий мир, люди приносят вред и самим себе. Подавляющее большинство современных болезней медики считают последствием ухудшения экологической обстановки.</a:t>
            </a:r>
          </a:p>
          <a:p>
            <a:pPr marL="68580" indent="0">
              <a:buNone/>
            </a:pPr>
            <a:r>
              <a:rPr lang="ru-RU" sz="1600" dirty="0"/>
              <a:t> </a:t>
            </a:r>
          </a:p>
          <a:p>
            <a:endParaRPr lang="ru-RU" sz="1600" dirty="0"/>
          </a:p>
        </p:txBody>
      </p:sp>
    </p:spTree>
    <p:extLst>
      <p:ext uri="{BB962C8B-B14F-4D97-AF65-F5344CB8AC3E}">
        <p14:creationId xmlns="" xmlns:p14="http://schemas.microsoft.com/office/powerpoint/2010/main" val="389168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0648"/>
            <a:ext cx="7024744" cy="1143000"/>
          </a:xfrm>
        </p:spPr>
        <p:txBody>
          <a:bodyPr>
            <a:normAutofit fontScale="90000"/>
          </a:bodyPr>
          <a:lstStyle/>
          <a:p>
            <a:r>
              <a:rPr lang="ru-RU" dirty="0"/>
              <a:t>Последствия загрязнения природы</a:t>
            </a:r>
            <a:r>
              <a:rPr lang="ru-RU" b="1" dirty="0"/>
              <a:t/>
            </a:r>
            <a:br>
              <a:rPr lang="ru-RU" b="1" dirty="0"/>
            </a:br>
            <a:endParaRPr lang="ru-RU" dirty="0"/>
          </a:p>
        </p:txBody>
      </p:sp>
      <p:sp>
        <p:nvSpPr>
          <p:cNvPr id="3" name="Объект 2"/>
          <p:cNvSpPr>
            <a:spLocks noGrp="1"/>
          </p:cNvSpPr>
          <p:nvPr>
            <p:ph sz="quarter" idx="1"/>
          </p:nvPr>
        </p:nvSpPr>
        <p:spPr>
          <a:xfrm>
            <a:off x="1043608" y="1052736"/>
            <a:ext cx="6777317" cy="3508977"/>
          </a:xfrm>
        </p:spPr>
        <p:txBody>
          <a:bodyPr>
            <a:noAutofit/>
          </a:bodyPr>
          <a:lstStyle/>
          <a:p>
            <a:pPr fontAlgn="base"/>
            <a:r>
              <a:rPr lang="ru-RU" sz="1600" dirty="0" smtClean="0"/>
              <a:t>Вода</a:t>
            </a:r>
            <a:r>
              <a:rPr lang="ru-RU" sz="1600" dirty="0"/>
              <a:t>, воздух и земля – основные составляющие биосферы, которые тесно взаимосвязаны и практически в равной степени подвергаются загрязнениям. Источниками выбросов являются все виды деятельности человека:</a:t>
            </a:r>
          </a:p>
          <a:p>
            <a:pPr lvl="0" fontAlgn="base"/>
            <a:r>
              <a:rPr lang="ru-RU" sz="1600" dirty="0"/>
              <a:t>бытовой мусор;</a:t>
            </a:r>
          </a:p>
          <a:p>
            <a:pPr lvl="0" fontAlgn="base"/>
            <a:r>
              <a:rPr lang="ru-RU" sz="1600" dirty="0"/>
              <a:t>токсичные производственные отходы;</a:t>
            </a:r>
          </a:p>
          <a:p>
            <a:pPr lvl="0" fontAlgn="base"/>
            <a:r>
              <a:rPr lang="ru-RU" sz="1600" dirty="0"/>
              <a:t>химические сельскохозяйственные удобрения;</a:t>
            </a:r>
          </a:p>
          <a:p>
            <a:pPr lvl="0" fontAlgn="base"/>
            <a:r>
              <a:rPr lang="ru-RU" sz="1600" dirty="0"/>
              <a:t>радиация.</a:t>
            </a:r>
          </a:p>
          <a:p>
            <a:pPr fontAlgn="base"/>
            <a:r>
              <a:rPr lang="ru-RU" sz="1600" dirty="0"/>
              <a:t>Если в 1970 году количество отходов на планете в результате жизнедеятельности человека составляло 40 млрд. т., то на начало 21 века эта цифра увеличилась до 300 млрд. т. – такая масса мусора подавляет естественную способность природы Земли к самовосстановлению.</a:t>
            </a:r>
          </a:p>
          <a:p>
            <a:pPr fontAlgn="base"/>
            <a:r>
              <a:rPr lang="ru-RU" sz="1600" dirty="0"/>
              <a:t>В почву и жизненно важные источники пресной воды ежедневно попадают отработанные промышленные и сельскохозяйственные стоки. Последствия – практически все крупные реки относятся к сильно загрязнённым (Дунай, Сена, Тибр, Миссисипи, Волга, Дон, Ганг, Нил), они, в свою очередь, несут отравленные воды в мировой океан.</a:t>
            </a:r>
          </a:p>
          <a:p>
            <a:endParaRPr lang="ru-RU" sz="1600" dirty="0"/>
          </a:p>
        </p:txBody>
      </p:sp>
    </p:spTree>
    <p:extLst>
      <p:ext uri="{BB962C8B-B14F-4D97-AF65-F5344CB8AC3E}">
        <p14:creationId xmlns="" xmlns:p14="http://schemas.microsoft.com/office/powerpoint/2010/main" val="1311638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0072" y="5301208"/>
            <a:ext cx="3744416" cy="1080120"/>
          </a:xfrm>
        </p:spPr>
        <p:txBody>
          <a:bodyPr/>
          <a:lstStyle/>
          <a:p>
            <a:endParaRPr lang="ru-RU" dirty="0"/>
          </a:p>
        </p:txBody>
      </p:sp>
      <p:sp>
        <p:nvSpPr>
          <p:cNvPr id="3" name="Объект 2"/>
          <p:cNvSpPr>
            <a:spLocks noGrp="1"/>
          </p:cNvSpPr>
          <p:nvPr>
            <p:ph sz="quarter" idx="1"/>
          </p:nvPr>
        </p:nvSpPr>
        <p:spPr>
          <a:xfrm>
            <a:off x="827584" y="476672"/>
            <a:ext cx="6777317" cy="3508977"/>
          </a:xfrm>
        </p:spPr>
        <p:txBody>
          <a:bodyPr>
            <a:normAutofit fontScale="25000" lnSpcReduction="20000"/>
          </a:bodyPr>
          <a:lstStyle/>
          <a:p>
            <a:pPr marL="68580" indent="0" fontAlgn="base">
              <a:buNone/>
            </a:pPr>
            <a:r>
              <a:rPr lang="ru-RU" dirty="0"/>
              <a:t> </a:t>
            </a:r>
          </a:p>
          <a:p>
            <a:pPr fontAlgn="base"/>
            <a:r>
              <a:rPr lang="ru-RU" sz="6400" dirty="0"/>
              <a:t>Треть океанической поверхности покрыта масляной плёнкой, образующейся при добыче, транспортировке и переработке нефти – основного </a:t>
            </a:r>
            <a:r>
              <a:rPr lang="ru-RU" sz="6400" dirty="0" err="1" smtClean="0"/>
              <a:t>энерго</a:t>
            </a:r>
            <a:r>
              <a:rPr lang="ru-RU" sz="6400" dirty="0" smtClean="0"/>
              <a:t> источника </a:t>
            </a:r>
            <a:r>
              <a:rPr lang="ru-RU" sz="6400" dirty="0"/>
              <a:t>современной цивилизации. Разлитые на воде нефтепродукты нарушают взаимодействие живых организмов и атмосферы, что приводит к губительным последствиям для океанических форм жизни.</a:t>
            </a:r>
          </a:p>
          <a:p>
            <a:pPr fontAlgn="base"/>
            <a:r>
              <a:rPr lang="ru-RU" sz="6400" dirty="0"/>
              <a:t>Результат работы промышленности и автомобилей – повышенная концентрация в атмосфере отравляющих веществ: оксидов азота, серы, соединений алюминия, свинца, ртути и других тяжёлых металлов. Сернистый газ – причина кислотных дождей, которые уничтожают дикую растительность и сельскохозяйственные посевы, негативно сказываются на состоянии природы и здоровье человека</a:t>
            </a:r>
            <a:r>
              <a:rPr lang="ru-RU" sz="6400" dirty="0" smtClean="0"/>
              <a:t>. Сжигание </a:t>
            </a:r>
            <a:r>
              <a:rPr lang="ru-RU" sz="6400" dirty="0"/>
              <a:t>кислорода и чрезмерные выбросы углекислого газа приводят к «парниковому эффекту», таянию ледников, которые содержат основные запасы пресной воды, и, как следствию, изменению климата на всей планете.</a:t>
            </a:r>
          </a:p>
          <a:p>
            <a:endParaRPr lang="ru-RU" sz="6400" dirty="0"/>
          </a:p>
        </p:txBody>
      </p:sp>
      <p:pic>
        <p:nvPicPr>
          <p:cNvPr id="7171" name="Picture 3" descr="C:\Users\ПК\Desktop\география\фото\school-chalao-climate-chang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01549" y="3886944"/>
            <a:ext cx="4896544" cy="2854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2238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88640"/>
            <a:ext cx="7024744" cy="1143000"/>
          </a:xfrm>
        </p:spPr>
        <p:txBody>
          <a:bodyPr>
            <a:normAutofit/>
          </a:bodyPr>
          <a:lstStyle/>
          <a:p>
            <a:r>
              <a:rPr lang="ru-RU" dirty="0"/>
              <a:t>Положительные факторы</a:t>
            </a:r>
            <a:br>
              <a:rPr lang="ru-RU" dirty="0"/>
            </a:br>
            <a:endParaRPr lang="ru-RU" dirty="0"/>
          </a:p>
        </p:txBody>
      </p:sp>
      <p:sp>
        <p:nvSpPr>
          <p:cNvPr id="3" name="Объект 2"/>
          <p:cNvSpPr>
            <a:spLocks noGrp="1"/>
          </p:cNvSpPr>
          <p:nvPr>
            <p:ph sz="quarter" idx="1"/>
          </p:nvPr>
        </p:nvSpPr>
        <p:spPr>
          <a:xfrm>
            <a:off x="1043608" y="980728"/>
            <a:ext cx="6777317" cy="3508977"/>
          </a:xfrm>
        </p:spPr>
        <p:txBody>
          <a:bodyPr>
            <a:normAutofit/>
          </a:bodyPr>
          <a:lstStyle/>
          <a:p>
            <a:pPr fontAlgn="base"/>
            <a:r>
              <a:rPr lang="ru-RU" sz="1600" dirty="0"/>
              <a:t>Надо отметить, что люди приносят и определенную пользу, и не малую.</a:t>
            </a:r>
          </a:p>
          <a:p>
            <a:pPr fontAlgn="base"/>
            <a:r>
              <a:rPr lang="ru-RU" sz="1600" dirty="0"/>
              <a:t>Надо и с этой точки зрения отметить влияние человека на природу. Положительное заключается в мероприятиях, проводимых людьми для улучшения экологии окружающей среды. На многих обширных территориях Земли в разных странах организованны заповедные территории, парки – места, где все сохраняется в первозданном виде это самое разумное влияние человека на природу, положительное. В таких заповедных местах люди способствуют сохранению растительного и животного мира.</a:t>
            </a:r>
          </a:p>
          <a:p>
            <a:endParaRPr lang="ru-RU" sz="1600" dirty="0"/>
          </a:p>
        </p:txBody>
      </p:sp>
      <p:pic>
        <p:nvPicPr>
          <p:cNvPr id="8194" name="Picture 2" descr="C:\Users\ПК\Desktop\география\фото\Погода-для-нашей-памяти.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59157" y="3789040"/>
            <a:ext cx="4991283" cy="3068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88689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base"/>
            <a:r>
              <a:rPr lang="ru-RU" dirty="0"/>
              <a:t> </a:t>
            </a:r>
            <a:br>
              <a:rPr lang="ru-RU" dirty="0"/>
            </a:br>
            <a:r>
              <a:rPr lang="ru-RU" dirty="0"/>
              <a:t>Положительное влияние человека на природу</a:t>
            </a:r>
            <a:br>
              <a:rPr lang="ru-RU" dirty="0"/>
            </a:br>
            <a:endParaRPr lang="ru-RU" dirty="0"/>
          </a:p>
        </p:txBody>
      </p:sp>
      <p:sp>
        <p:nvSpPr>
          <p:cNvPr id="3" name="Объект 2"/>
          <p:cNvSpPr>
            <a:spLocks noGrp="1"/>
          </p:cNvSpPr>
          <p:nvPr>
            <p:ph sz="quarter" idx="1"/>
          </p:nvPr>
        </p:nvSpPr>
        <p:spPr>
          <a:xfrm>
            <a:off x="1043608" y="1916832"/>
            <a:ext cx="6777317" cy="3508977"/>
          </a:xfrm>
        </p:spPr>
        <p:txBody>
          <a:bodyPr>
            <a:normAutofit lnSpcReduction="10000"/>
          </a:bodyPr>
          <a:lstStyle/>
          <a:p>
            <a:pPr fontAlgn="base"/>
            <a:r>
              <a:rPr lang="ru-RU" sz="1600" dirty="0"/>
              <a:t>Относительно благоприятное воздействие, оказываемое человеком на природу – создание новых экосистем, которые бы не появились естественным образом. Например, при орошении пустынь возникают живые ландшафты, вокруг населённых пунктов формируются новые зелёные зоны. Однако искусственные системы часто нежизнеспособны без постоянного контроля и помощи человека.</a:t>
            </a:r>
          </a:p>
          <a:p>
            <a:pPr fontAlgn="base"/>
            <a:r>
              <a:rPr lang="ru-RU" sz="1600" dirty="0"/>
              <a:t>Чаще всего под положительным влиянием человека на окружающую среду подразумеваются действия, направленные на минимизацию негативных последствий и попытки восстановить нанесённый природе ущерб. Таким образом человек старается защитить окружающую среду прежде всего от самого себя и сохранить приемлемые экологические условия для настоящего и будущих поколений.</a:t>
            </a:r>
          </a:p>
          <a:p>
            <a:endParaRPr lang="ru-RU" sz="1600" dirty="0"/>
          </a:p>
        </p:txBody>
      </p:sp>
    </p:spTree>
    <p:extLst>
      <p:ext uri="{BB962C8B-B14F-4D97-AF65-F5344CB8AC3E}">
        <p14:creationId xmlns="" xmlns:p14="http://schemas.microsoft.com/office/powerpoint/2010/main" val="1375884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Способы решения возникающих проблем в природе</a:t>
            </a:r>
            <a:br>
              <a:rPr lang="ru-RU" dirty="0"/>
            </a:br>
            <a:endParaRPr lang="ru-RU" dirty="0"/>
          </a:p>
        </p:txBody>
      </p:sp>
      <p:sp>
        <p:nvSpPr>
          <p:cNvPr id="3" name="Объект 2"/>
          <p:cNvSpPr>
            <a:spLocks noGrp="1"/>
          </p:cNvSpPr>
          <p:nvPr>
            <p:ph sz="quarter" idx="1"/>
          </p:nvPr>
        </p:nvSpPr>
        <p:spPr>
          <a:xfrm>
            <a:off x="1043608" y="908720"/>
            <a:ext cx="6777317" cy="4373073"/>
          </a:xfrm>
        </p:spPr>
        <p:txBody>
          <a:bodyPr>
            <a:normAutofit/>
          </a:bodyPr>
          <a:lstStyle/>
          <a:p>
            <a:r>
              <a:rPr lang="ru-RU" sz="1800" dirty="0"/>
              <a:t>Развитие цивилизации невозможно без изменения первозданного вида Земли. Человек потребляет природные ресурсы, стараясь максимально удовлетворить свои растущие и, не всегда оправданные, потребности. Запасы планеты не безграничны, их неразумное использование ставит под сомнение сам факт существования человека. Для уменьшения пагубного влияния человека на природу и сохранения благоприятной экологической ситуации необходимо комплексное внедрение целого ряда природоохранных мероприятий:</a:t>
            </a:r>
          </a:p>
          <a:p>
            <a:endParaRPr lang="ru-RU" sz="1800" dirty="0"/>
          </a:p>
        </p:txBody>
      </p:sp>
      <p:pic>
        <p:nvPicPr>
          <p:cNvPr id="9218" name="Picture 2" descr="C:\Users\ПК\Desktop\география\фото\p_1780_1506846534_37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4005064"/>
            <a:ext cx="3840798" cy="24004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902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467600" cy="1143000"/>
          </a:xfrm>
        </p:spPr>
        <p:txBody>
          <a:bodyPr/>
          <a:lstStyle/>
          <a:p>
            <a:endParaRPr lang="ru-RU"/>
          </a:p>
        </p:txBody>
      </p:sp>
      <p:sp>
        <p:nvSpPr>
          <p:cNvPr id="3" name="Объект 2"/>
          <p:cNvSpPr>
            <a:spLocks noGrp="1"/>
          </p:cNvSpPr>
          <p:nvPr>
            <p:ph sz="quarter" idx="1"/>
          </p:nvPr>
        </p:nvSpPr>
        <p:spPr>
          <a:xfrm>
            <a:off x="971600" y="1893"/>
            <a:ext cx="6777317" cy="3508977"/>
          </a:xfrm>
        </p:spPr>
        <p:txBody>
          <a:bodyPr>
            <a:noAutofit/>
          </a:bodyPr>
          <a:lstStyle/>
          <a:p>
            <a:pPr marL="68580" indent="0" fontAlgn="base">
              <a:buNone/>
            </a:pPr>
            <a:r>
              <a:rPr lang="ru-RU" sz="1600" dirty="0"/>
              <a:t> </a:t>
            </a:r>
          </a:p>
          <a:p>
            <a:pPr lvl="0" fontAlgn="base"/>
            <a:r>
              <a:rPr lang="ru-RU" sz="1600" dirty="0"/>
              <a:t>создание заповедников и заказников для сохранения естественной среды обитания дикой природы и восстановления исчезающих видов животных и растений;</a:t>
            </a:r>
          </a:p>
          <a:p>
            <a:pPr lvl="0" fontAlgn="base"/>
            <a:r>
              <a:rPr lang="ru-RU" sz="1600" dirty="0"/>
              <a:t>разработка новых, </a:t>
            </a:r>
            <a:r>
              <a:rPr lang="ru-RU" sz="1600" dirty="0" err="1"/>
              <a:t>экологичных</a:t>
            </a:r>
            <a:r>
              <a:rPr lang="ru-RU" sz="1600" dirty="0"/>
              <a:t> способов добычи полезных ископаемых;</a:t>
            </a:r>
          </a:p>
          <a:p>
            <a:pPr lvl="0" fontAlgn="base"/>
            <a:r>
              <a:rPr lang="ru-RU" sz="1600" dirty="0"/>
              <a:t>активный поиск альтернативных источников энергии;</a:t>
            </a:r>
          </a:p>
          <a:p>
            <a:pPr lvl="0" fontAlgn="base"/>
            <a:r>
              <a:rPr lang="ru-RU" sz="1600" dirty="0"/>
              <a:t>внедрение безотходных технологий производства;</a:t>
            </a:r>
          </a:p>
          <a:p>
            <a:pPr lvl="0" fontAlgn="base"/>
            <a:r>
              <a:rPr lang="ru-RU" sz="1600" dirty="0"/>
              <a:t>создание мощных очистных сооружений, препятствующих попаданию загрязняющих веществ в биосферу;</a:t>
            </a:r>
          </a:p>
          <a:p>
            <a:pPr lvl="0" fontAlgn="base"/>
            <a:r>
              <a:rPr lang="ru-RU" sz="1600" dirty="0"/>
              <a:t>раздельный сбор и переработка мусора;</a:t>
            </a:r>
          </a:p>
          <a:p>
            <a:pPr lvl="0" fontAlgn="base"/>
            <a:r>
              <a:rPr lang="ru-RU" sz="1600" dirty="0"/>
              <a:t>выведение новых сортов сельскохозяйственных культур с повышенной урожайностью, что позволяет отказаться от возделывания дополнительных угодий;</a:t>
            </a:r>
          </a:p>
          <a:p>
            <a:pPr lvl="0" fontAlgn="base"/>
            <a:r>
              <a:rPr lang="ru-RU" sz="1600" dirty="0"/>
              <a:t>рациональное использование земель, препятствующее быстрому истощению почвы.</a:t>
            </a:r>
          </a:p>
          <a:p>
            <a:pPr fontAlgn="base"/>
            <a:r>
              <a:rPr lang="ru-RU" sz="1600" dirty="0"/>
              <a:t>Будущее человечества напрямую зависит от сохранения природного баланса, а свойство к самовосстановлению у живой и неживой составляющей планеты резко ограничено. Разрушительное и непродуманное воздействие человека на природу может привести к глобальной экологической катастрофе, которая будет иметь необратимые последствия. Создание благоприятной среды – вопрос выживания человеческой цивилизации.</a:t>
            </a:r>
          </a:p>
          <a:p>
            <a:endParaRPr lang="ru-RU" sz="1600" dirty="0"/>
          </a:p>
        </p:txBody>
      </p:sp>
    </p:spTree>
    <p:extLst>
      <p:ext uri="{BB962C8B-B14F-4D97-AF65-F5344CB8AC3E}">
        <p14:creationId xmlns="" xmlns:p14="http://schemas.microsoft.com/office/powerpoint/2010/main" val="464311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Охрана природы и забота об окружающей среде – дело всех людей на планете.</a:t>
            </a:r>
            <a:endParaRPr lang="ru-RU" dirty="0"/>
          </a:p>
        </p:txBody>
      </p:sp>
      <p:pic>
        <p:nvPicPr>
          <p:cNvPr id="4" name="Объект 3"/>
          <p:cNvPicPr>
            <a:picLocks noGrp="1" noChangeAspect="1"/>
          </p:cNvPicPr>
          <p:nvPr>
            <p:ph sz="quarter" idx="1"/>
          </p:nvPr>
        </p:nvPicPr>
        <p:blipFill>
          <a:blip r:embed="rId2" cstate="print">
            <a:extLst>
              <a:ext uri="{28A0092B-C50C-407E-A947-70E740481C1C}">
                <a14:useLocalDpi xmlns="" xmlns:a14="http://schemas.microsoft.com/office/drawing/2010/main" val="0"/>
              </a:ext>
            </a:extLst>
          </a:blip>
          <a:stretch>
            <a:fillRect/>
          </a:stretch>
        </p:blipFill>
        <p:spPr>
          <a:xfrm>
            <a:off x="1331640" y="1700808"/>
            <a:ext cx="6552728" cy="3816424"/>
          </a:xfrm>
        </p:spPr>
      </p:pic>
    </p:spTree>
    <p:extLst>
      <p:ext uri="{BB962C8B-B14F-4D97-AF65-F5344CB8AC3E}">
        <p14:creationId xmlns="" xmlns:p14="http://schemas.microsoft.com/office/powerpoint/2010/main" val="80090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95536" y="980728"/>
            <a:ext cx="7467600" cy="2664296"/>
          </a:xfrm>
        </p:spPr>
        <p:txBody>
          <a:bodyPr>
            <a:normAutofit fontScale="90000"/>
          </a:bodyPr>
          <a:lstStyle/>
          <a:p>
            <a:r>
              <a:rPr lang="ru-RU" dirty="0" smtClean="0"/>
              <a:t>Цель работы: </a:t>
            </a:r>
            <a:br>
              <a:rPr lang="ru-RU" dirty="0" smtClean="0"/>
            </a:br>
            <a:r>
              <a:rPr lang="ru-RU" dirty="0"/>
              <a:t>-</a:t>
            </a:r>
            <a:r>
              <a:rPr lang="ru-RU" dirty="0" smtClean="0"/>
              <a:t>показать  влияние деятельности человека на окружающую среду.</a:t>
            </a:r>
            <a:br>
              <a:rPr lang="ru-RU" dirty="0" smtClean="0"/>
            </a:br>
            <a:r>
              <a:rPr lang="ru-RU" dirty="0" smtClean="0"/>
              <a:t>- изменения природы современными технологиями.</a:t>
            </a:r>
            <a:br>
              <a:rPr lang="ru-RU" dirty="0" smtClean="0"/>
            </a:br>
            <a:r>
              <a:rPr lang="ru-RU" dirty="0" smtClean="0"/>
              <a:t>Объект исследования : </a:t>
            </a:r>
            <a:br>
              <a:rPr lang="ru-RU" dirty="0" smtClean="0"/>
            </a:br>
            <a:r>
              <a:rPr lang="ru-RU" dirty="0"/>
              <a:t>-</a:t>
            </a:r>
            <a:r>
              <a:rPr lang="ru-RU" dirty="0" smtClean="0"/>
              <a:t>окружающая среда.</a:t>
            </a:r>
            <a:br>
              <a:rPr lang="ru-RU" dirty="0" smtClean="0"/>
            </a:br>
            <a:endParaRPr lang="ru-RU" dirty="0"/>
          </a:p>
        </p:txBody>
      </p:sp>
      <p:pic>
        <p:nvPicPr>
          <p:cNvPr id="3" name="Объект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259632" y="3356992"/>
            <a:ext cx="5904656" cy="3384376"/>
          </a:xfrm>
          <a:prstGeom prst="rect">
            <a:avLst/>
          </a:prstGeom>
        </p:spPr>
      </p:pic>
    </p:spTree>
    <p:extLst>
      <p:ext uri="{BB962C8B-B14F-4D97-AF65-F5344CB8AC3E}">
        <p14:creationId xmlns="" xmlns:p14="http://schemas.microsoft.com/office/powerpoint/2010/main" val="820342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sz="quarter" idx="4294967295"/>
          </p:nvPr>
        </p:nvPicPr>
        <p:blipFill>
          <a:blip r:embed="rId3" cstate="print">
            <a:extLst>
              <a:ext uri="{28A0092B-C50C-407E-A947-70E740481C1C}">
                <a14:useLocalDpi xmlns="" xmlns:a14="http://schemas.microsoft.com/office/drawing/2010/main" val="0"/>
              </a:ext>
            </a:extLst>
          </a:blip>
          <a:stretch>
            <a:fillRect/>
          </a:stretch>
        </p:blipFill>
        <p:spPr>
          <a:xfrm>
            <a:off x="179512" y="116632"/>
            <a:ext cx="8568952" cy="6624736"/>
          </a:xfrm>
        </p:spPr>
      </p:pic>
    </p:spTree>
    <p:extLst>
      <p:ext uri="{BB962C8B-B14F-4D97-AF65-F5344CB8AC3E}">
        <p14:creationId xmlns="" xmlns:p14="http://schemas.microsoft.com/office/powerpoint/2010/main" val="859909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ЗАКЛЮЧЕНИЕ</a:t>
            </a:r>
            <a:endParaRPr lang="ru-RU" dirty="0"/>
          </a:p>
        </p:txBody>
      </p:sp>
      <p:sp>
        <p:nvSpPr>
          <p:cNvPr id="6" name="Объект 5"/>
          <p:cNvSpPr>
            <a:spLocks noGrp="1"/>
          </p:cNvSpPr>
          <p:nvPr>
            <p:ph sz="quarter" idx="1"/>
          </p:nvPr>
        </p:nvSpPr>
        <p:spPr/>
        <p:txBody>
          <a:bodyPr/>
          <a:lstStyle/>
          <a:p>
            <a:r>
              <a:rPr lang="ru-RU" dirty="0" smtClean="0"/>
              <a:t>Каждый человек в меру своих сил может  способствовать охране окружающей среды:</a:t>
            </a:r>
          </a:p>
          <a:p>
            <a:r>
              <a:rPr lang="ru-RU" dirty="0"/>
              <a:t> </a:t>
            </a:r>
            <a:r>
              <a:rPr lang="ru-RU" dirty="0" smtClean="0"/>
              <a:t>Н</a:t>
            </a:r>
            <a:r>
              <a:rPr lang="ru-RU" dirty="0" smtClean="0"/>
              <a:t>е </a:t>
            </a:r>
            <a:r>
              <a:rPr lang="ru-RU" dirty="0" smtClean="0"/>
              <a:t>загрязнять воздух, воду, землю.</a:t>
            </a:r>
          </a:p>
          <a:p>
            <a:r>
              <a:rPr lang="ru-RU" dirty="0" smtClean="0"/>
              <a:t>Сажать новые деревья.</a:t>
            </a:r>
          </a:p>
          <a:p>
            <a:r>
              <a:rPr lang="ru-RU" dirty="0" smtClean="0"/>
              <a:t>Не уничтожать растительный и животный мир Земли.</a:t>
            </a:r>
          </a:p>
          <a:p>
            <a:r>
              <a:rPr lang="ru-RU" dirty="0" smtClean="0"/>
              <a:t>Многие организации мира прикладывают огромные усилия для охраны природы своей страны и мира в целом.</a:t>
            </a:r>
          </a:p>
          <a:p>
            <a:endParaRPr lang="ru-RU" dirty="0" smtClean="0"/>
          </a:p>
          <a:p>
            <a:endParaRPr lang="ru-RU" dirty="0"/>
          </a:p>
        </p:txBody>
      </p:sp>
    </p:spTree>
    <p:extLst>
      <p:ext uri="{BB962C8B-B14F-4D97-AF65-F5344CB8AC3E}">
        <p14:creationId xmlns="" xmlns:p14="http://schemas.microsoft.com/office/powerpoint/2010/main" val="3443430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sz="quarter" idx="4294967295"/>
          </p:nvPr>
        </p:nvPicPr>
        <p:blipFill>
          <a:blip r:embed="rId2" cstate="print">
            <a:extLst>
              <a:ext uri="{28A0092B-C50C-407E-A947-70E740481C1C}">
                <a14:useLocalDpi xmlns="" xmlns:a14="http://schemas.microsoft.com/office/drawing/2010/main" val="0"/>
              </a:ext>
            </a:extLst>
          </a:blip>
          <a:stretch>
            <a:fillRect/>
          </a:stretch>
        </p:blipFill>
        <p:spPr>
          <a:xfrm>
            <a:off x="539552" y="620688"/>
            <a:ext cx="7776864" cy="53292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4388721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971600" y="764704"/>
            <a:ext cx="6777317" cy="5400600"/>
          </a:xfrm>
        </p:spPr>
        <p:txBody>
          <a:bodyPr>
            <a:normAutofit/>
          </a:bodyPr>
          <a:lstStyle/>
          <a:p>
            <a:pPr marL="68580" indent="0">
              <a:buNone/>
            </a:pPr>
            <a:endParaRPr lang="ru-RU" dirty="0" smtClean="0"/>
          </a:p>
          <a:p>
            <a:r>
              <a:rPr lang="ru-RU" sz="2800" b="1" dirty="0" smtClean="0"/>
              <a:t>Ссылки на информацию(текст):</a:t>
            </a:r>
          </a:p>
          <a:p>
            <a:r>
              <a:rPr lang="ru-RU" sz="1600" dirty="0">
                <a:solidFill>
                  <a:schemeClr val="tx1">
                    <a:lumMod val="50000"/>
                    <a:lumOff val="50000"/>
                  </a:schemeClr>
                </a:solidFill>
                <a:hlinkClick r:id="rId2"/>
              </a:rPr>
              <a:t>https://spravochnick.ru/ekologiya/vliyanie_cheloveka_na_okruzhayuschuyu_sredu</a:t>
            </a:r>
            <a:r>
              <a:rPr lang="ru-RU" sz="1600" dirty="0" smtClean="0">
                <a:solidFill>
                  <a:schemeClr val="tx1">
                    <a:lumMod val="50000"/>
                    <a:lumOff val="50000"/>
                  </a:schemeClr>
                </a:solidFill>
                <a:hlinkClick r:id="rId2"/>
              </a:rPr>
              <a:t>/</a:t>
            </a:r>
            <a:r>
              <a:rPr lang="ru-RU" sz="1600" dirty="0" smtClean="0">
                <a:solidFill>
                  <a:schemeClr val="tx1">
                    <a:lumMod val="50000"/>
                    <a:lumOff val="50000"/>
                  </a:schemeClr>
                </a:solidFill>
              </a:rPr>
              <a:t> </a:t>
            </a:r>
            <a:endParaRPr lang="ru-RU" sz="1600" dirty="0">
              <a:solidFill>
                <a:schemeClr val="tx1">
                  <a:lumMod val="50000"/>
                  <a:lumOff val="50000"/>
                </a:schemeClr>
              </a:solidFill>
            </a:endParaRPr>
          </a:p>
          <a:p>
            <a:r>
              <a:rPr lang="ru-RU" sz="1600" dirty="0">
                <a:solidFill>
                  <a:schemeClr val="tx1">
                    <a:lumMod val="50000"/>
                    <a:lumOff val="50000"/>
                  </a:schemeClr>
                </a:solidFill>
                <a:hlinkClick r:id="rId2"/>
              </a:rPr>
              <a:t>https://spravochnick.ru/ekologiya/vliyanie_cheloveka_na_okruzhayuschuyu_sredu</a:t>
            </a:r>
            <a:r>
              <a:rPr lang="ru-RU" sz="1600" dirty="0" smtClean="0">
                <a:solidFill>
                  <a:schemeClr val="tx1">
                    <a:lumMod val="50000"/>
                    <a:lumOff val="50000"/>
                  </a:schemeClr>
                </a:solidFill>
                <a:hlinkClick r:id="rId2"/>
              </a:rPr>
              <a:t>/</a:t>
            </a:r>
            <a:r>
              <a:rPr lang="ru-RU" sz="1600" dirty="0" smtClean="0">
                <a:solidFill>
                  <a:schemeClr val="tx1">
                    <a:lumMod val="50000"/>
                    <a:lumOff val="50000"/>
                  </a:schemeClr>
                </a:solidFill>
              </a:rPr>
              <a:t> </a:t>
            </a:r>
            <a:endParaRPr lang="ru-RU" sz="1600" dirty="0">
              <a:solidFill>
                <a:schemeClr val="tx1">
                  <a:lumMod val="50000"/>
                  <a:lumOff val="50000"/>
                </a:schemeClr>
              </a:solidFill>
            </a:endParaRPr>
          </a:p>
          <a:p>
            <a:r>
              <a:rPr lang="ru-RU" sz="1600" u="sng" dirty="0">
                <a:solidFill>
                  <a:schemeClr val="tx1">
                    <a:lumMod val="50000"/>
                    <a:lumOff val="50000"/>
                  </a:schemeClr>
                </a:solidFill>
                <a:hlinkClick r:id="rId3"/>
              </a:rPr>
              <a:t>http://planet-today.ru/stati/planeta-zemlya/pogoda-i-stikhii/item/12299-vliyanie-cheloveka-</a:t>
            </a:r>
            <a:endParaRPr lang="ru-RU" sz="1600" dirty="0">
              <a:solidFill>
                <a:schemeClr val="tx1">
                  <a:lumMod val="50000"/>
                  <a:lumOff val="50000"/>
                </a:schemeClr>
              </a:solidFill>
            </a:endParaRPr>
          </a:p>
          <a:p>
            <a:r>
              <a:rPr lang="ru-RU" sz="1600" u="sng" dirty="0">
                <a:solidFill>
                  <a:schemeClr val="tx1">
                    <a:lumMod val="50000"/>
                    <a:lumOff val="50000"/>
                  </a:schemeClr>
                </a:solidFill>
                <a:hlinkClick r:id="rId4"/>
              </a:rPr>
              <a:t>https://vtorexpo.ru/ekologiya/vliyanie-cheloveka-na-prirodu.html</a:t>
            </a:r>
            <a:endParaRPr lang="ru-RU" sz="1600" dirty="0">
              <a:solidFill>
                <a:schemeClr val="tx1">
                  <a:lumMod val="50000"/>
                  <a:lumOff val="50000"/>
                </a:schemeClr>
              </a:solidFill>
            </a:endParaRPr>
          </a:p>
          <a:p>
            <a:endParaRPr lang="ru-RU" sz="2800" dirty="0">
              <a:solidFill>
                <a:schemeClr val="tx1">
                  <a:lumMod val="50000"/>
                  <a:lumOff val="50000"/>
                </a:schemeClr>
              </a:solidFill>
            </a:endParaRPr>
          </a:p>
          <a:p>
            <a:endParaRPr lang="ru-RU" dirty="0"/>
          </a:p>
        </p:txBody>
      </p:sp>
    </p:spTree>
    <p:extLst>
      <p:ext uri="{BB962C8B-B14F-4D97-AF65-F5344CB8AC3E}">
        <p14:creationId xmlns="" xmlns:p14="http://schemas.microsoft.com/office/powerpoint/2010/main" val="2592180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1187624" y="764704"/>
            <a:ext cx="6777317" cy="5328592"/>
          </a:xfrm>
        </p:spPr>
        <p:txBody>
          <a:bodyPr>
            <a:normAutofit fontScale="25000" lnSpcReduction="20000"/>
          </a:bodyPr>
          <a:lstStyle/>
          <a:p>
            <a:r>
              <a:rPr lang="ru-RU" sz="5900" b="1" dirty="0" smtClean="0"/>
              <a:t>Ссылки на фото(картинки):</a:t>
            </a:r>
          </a:p>
          <a:p>
            <a:r>
              <a:rPr lang="ru-RU" sz="6400" u="sng" dirty="0">
                <a:hlinkClick r:id="rId2"/>
              </a:rPr>
              <a:t>http://inetproduser.ru/wp-content/uploads/2015/03/Погода-для-нашей-памяти.jpg</a:t>
            </a:r>
            <a:endParaRPr lang="ru-RU" sz="6400" dirty="0"/>
          </a:p>
          <a:p>
            <a:r>
              <a:rPr lang="ru-RU" sz="6400" u="sng" dirty="0">
                <a:hlinkClick r:id="rId3"/>
              </a:rPr>
              <a:t>http://www.schoolchalao.com/img/studentcorners/school-chalao-climate-change.jpg</a:t>
            </a:r>
            <a:endParaRPr lang="ru-RU" sz="6400" dirty="0"/>
          </a:p>
          <a:p>
            <a:r>
              <a:rPr lang="ru-RU" sz="6400" u="sng" dirty="0">
                <a:hlinkClick r:id="rId4"/>
              </a:rPr>
              <a:t>https://i.ytimg.com/vi/3OyDPlWTk38/maxresdefault.jpg</a:t>
            </a:r>
            <a:endParaRPr lang="ru-RU" sz="6400" dirty="0"/>
          </a:p>
          <a:p>
            <a:r>
              <a:rPr lang="ru-RU" sz="6400" u="sng" dirty="0">
                <a:hlinkClick r:id="rId5"/>
              </a:rPr>
              <a:t>https://myslide.ru/documents_3/9c7eae56271922e1c77d7689f54e7dba/img3.jpg</a:t>
            </a:r>
            <a:endParaRPr lang="ru-RU" sz="6400" dirty="0"/>
          </a:p>
          <a:p>
            <a:r>
              <a:rPr lang="ru-RU" sz="6400" u="sng" dirty="0">
                <a:hlinkClick r:id="rId6"/>
              </a:rPr>
              <a:t>https://secretmat.ru/data/photo/101417_034674268263.jpg</a:t>
            </a:r>
            <a:endParaRPr lang="ru-RU" sz="6400" dirty="0"/>
          </a:p>
          <a:p>
            <a:r>
              <a:rPr lang="ru-RU" sz="6400" u="sng" dirty="0">
                <a:hlinkClick r:id="rId7"/>
              </a:rPr>
              <a:t>https://cdn.fishki.net/upload/post/201510/22/1707300/79a6f37c2f53e0d4baf6a3bc012e5797.jpg</a:t>
            </a:r>
            <a:endParaRPr lang="ru-RU" sz="6400" dirty="0"/>
          </a:p>
          <a:p>
            <a:r>
              <a:rPr lang="ru-RU" sz="6400" u="sng" dirty="0">
                <a:hlinkClick r:id="rId8"/>
              </a:rPr>
              <a:t>https://cf.ppt-online.org/files/slide/w/WPOkjHmKETnrLzyFsw6RqIp9tAZ8c1bV7lUQ2f/slide-2.jpg</a:t>
            </a:r>
            <a:endParaRPr lang="ru-RU" sz="6400" dirty="0"/>
          </a:p>
          <a:p>
            <a:r>
              <a:rPr lang="ru-RU" sz="6400" u="sng" dirty="0">
                <a:hlinkClick r:id="rId9"/>
              </a:rPr>
              <a:t>https://ds03.infourok.ru/uploads/ex/0d83/000243ea-5892cb6c/img26.jpg</a:t>
            </a:r>
            <a:endParaRPr lang="ru-RU" sz="6400" dirty="0"/>
          </a:p>
          <a:p>
            <a:r>
              <a:rPr lang="ru-RU" sz="6400" u="sng" dirty="0">
                <a:hlinkClick r:id="rId10"/>
              </a:rPr>
              <a:t>http://www.neizvestniy-geniy.ru/images/votings/b/p_1780_1506846534_375.jpg</a:t>
            </a:r>
            <a:endParaRPr lang="ru-RU" sz="6400" dirty="0"/>
          </a:p>
          <a:p>
            <a:r>
              <a:rPr lang="ru-RU" sz="6400" u="sng" dirty="0">
                <a:hlinkClick r:id="rId11"/>
              </a:rPr>
              <a:t>https://png.pngtree.com/thumb_back/fw800/back_pic/04/49/26/58585b6e2a88351.jpg</a:t>
            </a:r>
            <a:endParaRPr lang="ru-RU" sz="6400" dirty="0"/>
          </a:p>
          <a:p>
            <a:r>
              <a:rPr lang="ru-RU" sz="6400" u="sng" dirty="0">
                <a:hlinkClick r:id="rId12"/>
              </a:rPr>
              <a:t>https://yandex.ru/images/search?pos=112&amp;p=2&amp;img_url=https%3A%2F%2Fbluebubbleworld.org%2Fwp-content%2Fuploads%2F2017%2F05%2Fworlds-save-posidonia.jpg&amp;text=воздействие+на+морские+экосистем&amp;rpt=simage</a:t>
            </a:r>
            <a:r>
              <a:rPr lang="ru-RU" sz="6400" dirty="0"/>
              <a:t/>
            </a:r>
            <a:br>
              <a:rPr lang="ru-RU" sz="6400" dirty="0"/>
            </a:br>
            <a:endParaRPr lang="ru-RU" sz="6400" dirty="0"/>
          </a:p>
          <a:p>
            <a:pPr marL="68580" indent="0">
              <a:buNone/>
            </a:pPr>
            <a:r>
              <a:rPr lang="ru-RU" sz="6400" dirty="0"/>
              <a:t> </a:t>
            </a:r>
          </a:p>
          <a:p>
            <a:endParaRPr lang="ru-RU" sz="6400" dirty="0"/>
          </a:p>
        </p:txBody>
      </p:sp>
    </p:spTree>
    <p:extLst>
      <p:ext uri="{BB962C8B-B14F-4D97-AF65-F5344CB8AC3E}">
        <p14:creationId xmlns="" xmlns:p14="http://schemas.microsoft.com/office/powerpoint/2010/main" val="2390124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Влияние человека на  окружающую среду.</a:t>
            </a:r>
            <a:br>
              <a:rPr lang="ru-RU" dirty="0"/>
            </a:br>
            <a:endParaRPr lang="ru-RU" dirty="0"/>
          </a:p>
        </p:txBody>
      </p:sp>
      <p:sp>
        <p:nvSpPr>
          <p:cNvPr id="3" name="Объект 2"/>
          <p:cNvSpPr>
            <a:spLocks noGrp="1"/>
          </p:cNvSpPr>
          <p:nvPr>
            <p:ph sz="quarter" idx="1"/>
          </p:nvPr>
        </p:nvSpPr>
        <p:spPr>
          <a:xfrm>
            <a:off x="467544" y="1124744"/>
            <a:ext cx="6777317" cy="3508977"/>
          </a:xfrm>
        </p:spPr>
        <p:txBody>
          <a:bodyPr>
            <a:noAutofit/>
          </a:bodyPr>
          <a:lstStyle/>
          <a:p>
            <a:r>
              <a:rPr lang="ru-RU" sz="1800" dirty="0" smtClean="0"/>
              <a:t>Каждый </a:t>
            </a:r>
            <a:r>
              <a:rPr lang="ru-RU" sz="1800" dirty="0"/>
              <a:t>человек обязан знать, каким образом влияет деятельность людей на окружающий мир, и чувствовать себя ответственным за свои действия и действия других. Человеческая деятельность с каждым годом становится все более агрессивной и активно преобразующей (разрушающей) силой на нашей планете. Во все времена человек ощущал себя хозяином всего окружающего. Природный баланс довольно хрупок, поэтому одно неверное решение и могут понадобиться десятки лет на исправление фатальной ошибки. Развивается промышленность, растет численность населения планеты, все это усугубляет состояние окружающей среды. В последние годы все более активно стала вестись природоохранная политика. Но для того, чтобы она была грамотно и правильно построена, необходимо детально изучить проблему влияния деятельности человека на окружающую природу, чтобы не устранять последствия этой деятельности, а предотвращать их. Решение проблемы окружающей среды – это, пожалуй, самая крупная, масштабная и дорогостоящая программа</a:t>
            </a:r>
            <a:r>
              <a:rPr lang="ru-RU" sz="1800" dirty="0" smtClean="0"/>
              <a:t>.</a:t>
            </a:r>
            <a:r>
              <a:rPr lang="ru-RU" sz="1800" dirty="0"/>
              <a:t> </a:t>
            </a:r>
          </a:p>
          <a:p>
            <a:endParaRPr lang="ru-RU" sz="1800" dirty="0"/>
          </a:p>
        </p:txBody>
      </p:sp>
      <p:pic>
        <p:nvPicPr>
          <p:cNvPr id="2050" name="Picture 2" descr="C:\Users\ПК\Desktop\география\фото\58585b6e2a8835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48264" y="476672"/>
            <a:ext cx="1627110" cy="19036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3839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Воздействие горного производства на среду</a:t>
            </a:r>
            <a:br>
              <a:rPr lang="ru-RU" dirty="0"/>
            </a:br>
            <a:endParaRPr lang="ru-RU" dirty="0"/>
          </a:p>
        </p:txBody>
      </p:sp>
      <p:sp>
        <p:nvSpPr>
          <p:cNvPr id="3" name="Объект 2"/>
          <p:cNvSpPr>
            <a:spLocks noGrp="1"/>
          </p:cNvSpPr>
          <p:nvPr>
            <p:ph sz="quarter" idx="1"/>
          </p:nvPr>
        </p:nvSpPr>
        <p:spPr>
          <a:xfrm>
            <a:off x="1115616" y="1052736"/>
            <a:ext cx="7425389" cy="7200800"/>
          </a:xfrm>
        </p:spPr>
        <p:txBody>
          <a:bodyPr>
            <a:noAutofit/>
          </a:bodyPr>
          <a:lstStyle/>
          <a:p>
            <a:r>
              <a:rPr lang="ru-RU" sz="1600" dirty="0"/>
              <a:t>Горное производство прямо и косвенно воздействует на природные ландшафты. Это воздействие многообразно. Открытый способ разработки полезных ископаемых в наибольшей степени приводит к нарушениям земной поверхности. Результатами воздействия горного производства стали: уничтожение растительных покровов; возникновение техногенных форм рельефа (отвалы, карьеры, </a:t>
            </a:r>
            <a:r>
              <a:rPr lang="ru-RU" sz="1600" dirty="0" err="1" smtClean="0"/>
              <a:t>хвосто</a:t>
            </a:r>
            <a:r>
              <a:rPr lang="ru-RU" sz="1600" dirty="0" smtClean="0"/>
              <a:t> хранилища </a:t>
            </a:r>
            <a:r>
              <a:rPr lang="ru-RU" sz="1600" dirty="0"/>
              <a:t>и пр.); деформация участков земной коры (наиболее при подземном способе добычи полезных ископаемых). К косвенным воздействиям можно отнести: изменение режимов грунтовых вод; загрязнение поверхностных водотоков и подземных вод, воздушного бассейна; подтопление и заболачивание, что в результате приводит к увеличению заболеваемости местного населения. Замечание 1 Наиболее распространенными факторами загрязнения воздушной среды являются загазованность и запыленность. Горное производство сильно загрязняет минеральными солями и механическими примесями подземные воды и поверхностные водотоки. При открытых горных работах происходит истощение запасов высококачественных пресных вод. Отрицательным является влияние горного производства и на недра Земли, поскольку в них размещают захоронения отходов промышленного производства и радиоактивных отходов и др.</a:t>
            </a:r>
            <a:br>
              <a:rPr lang="ru-RU" sz="1600" dirty="0"/>
            </a:br>
            <a:endParaRPr lang="ru-RU" sz="1600" dirty="0"/>
          </a:p>
          <a:p>
            <a:endParaRPr lang="ru-RU" sz="1600" dirty="0"/>
          </a:p>
        </p:txBody>
      </p:sp>
    </p:spTree>
    <p:extLst>
      <p:ext uri="{BB962C8B-B14F-4D97-AF65-F5344CB8AC3E}">
        <p14:creationId xmlns="" xmlns:p14="http://schemas.microsoft.com/office/powerpoint/2010/main" val="2453579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Воздействие на гидросферу</a:t>
            </a:r>
            <a:br>
              <a:rPr lang="ru-RU" dirty="0"/>
            </a:br>
            <a:endParaRPr lang="ru-RU" dirty="0"/>
          </a:p>
        </p:txBody>
      </p:sp>
      <p:sp>
        <p:nvSpPr>
          <p:cNvPr id="3" name="Объект 2"/>
          <p:cNvSpPr>
            <a:spLocks noGrp="1"/>
          </p:cNvSpPr>
          <p:nvPr>
            <p:ph sz="quarter" idx="1"/>
          </p:nvPr>
        </p:nvSpPr>
        <p:spPr>
          <a:xfrm>
            <a:off x="2123728" y="1124744"/>
            <a:ext cx="6777317" cy="3508977"/>
          </a:xfrm>
        </p:spPr>
        <p:txBody>
          <a:bodyPr>
            <a:noAutofit/>
          </a:bodyPr>
          <a:lstStyle/>
          <a:p>
            <a:r>
              <a:rPr lang="ru-RU" sz="1600" dirty="0"/>
              <a:t>Человек существенно влияет на водный баланс планеты и гидросферу. Антропогенные преобразования вод континентов принимают глобальные масштабы, при этом нарушая естественный режим самых крупных рек и озер планеты. Это было спровоцировано: строительством гидротехнических сооружений (оросительных каналов, водохранилищ и систем переброски вод); увеличением площади орошаемых земель; обводнением засушливых территорий; урбанизацией; загрязнением пресных вод коммунальными и промышленными стоками. В настоящее время в мире насчитывается около 30 тыс. водохранилищ, объем которых превышает 6000 км3. Крупные водохранилища отрицательно воздействуют на окружающую среду: их акватории занимают большие участки плодородных земель; приводят к вторичному засолению почв; они изменяют режим грунтовых вод. Гидротехнические сооружения способствуют деградации речных экосистем. В последнее время в нашей стране разрабатывают схемы улучшения природно-технического состояния и благоустройства некоторых крупных каналов и водохранилищ. Что может привести к уменьшению степени их неблагоприятного воздействия на окружающую среду.</a:t>
            </a:r>
            <a:br>
              <a:rPr lang="ru-RU" sz="1600" dirty="0"/>
            </a:br>
            <a:endParaRPr lang="ru-RU" sz="1600" dirty="0"/>
          </a:p>
          <a:p>
            <a:pPr marL="68580" indent="0">
              <a:buNone/>
            </a:pPr>
            <a:r>
              <a:rPr lang="ru-RU" sz="1600" dirty="0"/>
              <a:t> </a:t>
            </a:r>
          </a:p>
          <a:p>
            <a:endParaRPr lang="ru-RU" sz="1600" dirty="0"/>
          </a:p>
          <a:p>
            <a:endParaRPr lang="ru-RU" sz="1600" dirty="0"/>
          </a:p>
        </p:txBody>
      </p:sp>
      <p:pic>
        <p:nvPicPr>
          <p:cNvPr id="3074" name="Picture 2" descr="C:\Users\ПК\Desktop\география\фото\79a6f37c2f53e0d4baf6a3bc012e579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007096"/>
            <a:ext cx="2304256" cy="448241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9360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Воздействие на животный мир</a:t>
            </a:r>
            <a:br>
              <a:rPr lang="ru-RU" dirty="0"/>
            </a:br>
            <a:endParaRPr lang="ru-RU" dirty="0"/>
          </a:p>
        </p:txBody>
      </p:sp>
      <p:sp>
        <p:nvSpPr>
          <p:cNvPr id="3" name="Объект 2"/>
          <p:cNvSpPr>
            <a:spLocks noGrp="1"/>
          </p:cNvSpPr>
          <p:nvPr>
            <p:ph sz="quarter" idx="1"/>
          </p:nvPr>
        </p:nvSpPr>
        <p:spPr>
          <a:xfrm>
            <a:off x="1043608" y="1124744"/>
            <a:ext cx="6777317" cy="3508977"/>
          </a:xfrm>
        </p:spPr>
        <p:txBody>
          <a:bodyPr>
            <a:noAutofit/>
          </a:bodyPr>
          <a:lstStyle/>
          <a:p>
            <a:r>
              <a:rPr lang="ru-RU" sz="1600" dirty="0"/>
              <a:t>Наряду с растениями животным отводится исключительная роль в миграции химических элементов, положенная в основу существующих в природе взаимосвязей. Кроме того, они играют большую роль для существования человека, поскольку являются источником пищи и различных ресурсов. На животный мир нашей планеты очень влияет хозяйственная деятельность людей. Согласно данным Международного союза охраны природы, начиная с 1600 г. на нашей планете вымерло 63 вида млекопитающих и 94 вида птиц. Результатом антропогенного воздействия на материках явилось увеличение количества исчезающих и редких видов животных. В России к началу нынешнего столетия отдельные виды животных (речной бобр, зубр, соболь, кулан, выхухоль) стали редкими, для их охраны и воспроизводства стали организовывать заповедники, что привело к восстановлению популяции зубра, увеличению численностей белого медведя, амурского тигра. Однако в последнее время на животном мире отрицательно стало сказываться чрезмерное применение в сельском хозяйстве минеральных удобрений и пестицидов, загрязнение Мирового океана и другие антропогенные факторы.</a:t>
            </a:r>
            <a:br>
              <a:rPr lang="ru-RU" sz="1600" dirty="0"/>
            </a:br>
            <a:endParaRPr lang="ru-RU" sz="1600" dirty="0"/>
          </a:p>
          <a:p>
            <a:r>
              <a:rPr lang="ru-RU" sz="1600" dirty="0"/>
              <a:t> </a:t>
            </a:r>
          </a:p>
          <a:p>
            <a:endParaRPr lang="ru-RU" sz="1600" dirty="0"/>
          </a:p>
        </p:txBody>
      </p:sp>
    </p:spTree>
    <p:extLst>
      <p:ext uri="{BB962C8B-B14F-4D97-AF65-F5344CB8AC3E}">
        <p14:creationId xmlns="" xmlns:p14="http://schemas.microsoft.com/office/powerpoint/2010/main" val="1401861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476672"/>
            <a:ext cx="7024744" cy="1143000"/>
          </a:xfrm>
        </p:spPr>
        <p:txBody>
          <a:bodyPr>
            <a:normAutofit/>
          </a:bodyPr>
          <a:lstStyle/>
          <a:p>
            <a:r>
              <a:rPr lang="ru-RU" dirty="0"/>
              <a:t>Воздействие на земную кору</a:t>
            </a:r>
            <a:br>
              <a:rPr lang="ru-RU" dirty="0"/>
            </a:br>
            <a:endParaRPr lang="ru-RU" dirty="0"/>
          </a:p>
        </p:txBody>
      </p:sp>
      <p:sp>
        <p:nvSpPr>
          <p:cNvPr id="3" name="Объект 2"/>
          <p:cNvSpPr>
            <a:spLocks noGrp="1"/>
          </p:cNvSpPr>
          <p:nvPr>
            <p:ph sz="quarter" idx="1"/>
          </p:nvPr>
        </p:nvSpPr>
        <p:spPr>
          <a:xfrm>
            <a:off x="0" y="1052736"/>
            <a:ext cx="6777317" cy="3508977"/>
          </a:xfrm>
        </p:spPr>
        <p:txBody>
          <a:bodyPr>
            <a:noAutofit/>
          </a:bodyPr>
          <a:lstStyle/>
          <a:p>
            <a:r>
              <a:rPr lang="ru-RU" sz="1600" dirty="0"/>
              <a:t>При вмешательстве человека в жизнь земной коры на поверхности Земли стали возникать техногенные формы рельефа: валы, бугры, выемки, котлованы, карьеры, насыпи и пр. Стали отмечаться случаи проседания земной коры под водохранилищами и крупными городами, в горных районах стало наблюдаться увеличение естественной сейсмичности. Самое большое воздействие на недра земли и на ее поверхность оказывает горное производство, особенно добыча полезных ископаемых открытым способом. Случаи локальных </a:t>
            </a:r>
            <a:r>
              <a:rPr lang="ru-RU" sz="1600" dirty="0" err="1"/>
              <a:t>прогибаний</a:t>
            </a:r>
            <a:r>
              <a:rPr lang="ru-RU" sz="1600" dirty="0"/>
              <a:t> земной коры в районах добычи угля отмечались в Великобритании, </a:t>
            </a:r>
            <a:r>
              <a:rPr lang="ru-RU" sz="1600" dirty="0" err="1"/>
              <a:t>Силезском</a:t>
            </a:r>
            <a:r>
              <a:rPr lang="ru-RU" sz="1600" dirty="0"/>
              <a:t> районе Польши, в Японии, США и др. Человек, добывая полезные ископаемые из недр земли, </a:t>
            </a:r>
            <a:r>
              <a:rPr lang="ru-RU" sz="1600" dirty="0" err="1"/>
              <a:t>геохимически</a:t>
            </a:r>
            <a:r>
              <a:rPr lang="ru-RU" sz="1600" dirty="0"/>
              <a:t> изменяет состав земной коры. Антропогенные изменения земной поверхности могут быть вызваны строительством крупных гидротехнических сооружений. Максимальные величины и скорости просадки земной поверхности, вызываемые заполнением водохранилищ, значительно меньше, чем при добыче газа и нефти, больших откачках подземных вод. Таким образом, лишь детальные исследования взаимосвязей антропогенных и природных рельефообразующих процессов помогут устранению нежелательных последствий воздействия хозяйственной деятельности человека на земную поверхность.</a:t>
            </a:r>
            <a:br>
              <a:rPr lang="ru-RU" sz="1600" dirty="0"/>
            </a:br>
            <a:r>
              <a:rPr lang="ru-RU" sz="1600" dirty="0"/>
              <a:t> </a:t>
            </a:r>
          </a:p>
          <a:p>
            <a:endParaRPr lang="ru-RU" sz="1600" dirty="0"/>
          </a:p>
        </p:txBody>
      </p:sp>
      <p:pic>
        <p:nvPicPr>
          <p:cNvPr id="4098" name="Picture 2" descr="C:\Users\ПК\Desktop\география\фото\maxresdefault.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4221088"/>
            <a:ext cx="2592288" cy="252028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932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3408"/>
            <a:ext cx="7024744" cy="1143000"/>
          </a:xfrm>
        </p:spPr>
        <p:txBody>
          <a:bodyPr>
            <a:normAutofit/>
          </a:bodyPr>
          <a:lstStyle/>
          <a:p>
            <a:r>
              <a:rPr lang="ru-RU" dirty="0"/>
              <a:t>Воздействие на климат</a:t>
            </a:r>
            <a:br>
              <a:rPr lang="ru-RU" dirty="0"/>
            </a:br>
            <a:endParaRPr lang="ru-RU" dirty="0"/>
          </a:p>
        </p:txBody>
      </p:sp>
      <p:sp>
        <p:nvSpPr>
          <p:cNvPr id="3" name="Объект 2"/>
          <p:cNvSpPr>
            <a:spLocks noGrp="1"/>
          </p:cNvSpPr>
          <p:nvPr>
            <p:ph sz="quarter" idx="1"/>
          </p:nvPr>
        </p:nvSpPr>
        <p:spPr>
          <a:xfrm>
            <a:off x="971600" y="332656"/>
            <a:ext cx="6777317" cy="3508977"/>
          </a:xfrm>
        </p:spPr>
        <p:txBody>
          <a:bodyPr>
            <a:noAutofit/>
          </a:bodyPr>
          <a:lstStyle/>
          <a:p>
            <a:r>
              <a:rPr lang="ru-RU" sz="1600" dirty="0"/>
              <a:t>Воздействия данного типа в некоторых регионах нашей планеты в последние годы стали носить критический и опасный характер, как для биосферы, так и для существования самого человека. Ежегодно увеличивается концентрация в атмосферном воздухе антропогенных загрязнителей: диоксида и </a:t>
            </a:r>
            <a:r>
              <a:rPr lang="ru-RU" sz="1600" dirty="0" err="1"/>
              <a:t>моноксида</a:t>
            </a:r>
            <a:r>
              <a:rPr lang="ru-RU" sz="1600" dirty="0"/>
              <a:t> углерода, оксидов азота, метана, диоксида серы, фреонов, озона и др., которые существенно воздействуют на глобальный климат, вызывая , истощение озонного слоя, «парниковый эффект», фотохимический смог, кислотные дожди и др. Повышение концентрации парниковых газов в атмосфере приводит к глобальному потеплению климата. Для биосферы планеты такое изменение климата может иметь как отрицательные, так и положительные экологические последствия. К отрицательным относят повышение уровня Мирового океана и его отрицательные последствия, нарушение стабильности вечной мерзлоты и др. К положительным: увеличение интенсивности фотосинтеза, что может оказывать благоприятное влияние на урожайность многих сельскохозяйственных культур. Кроме того, подобные изменения климата воздействуют на речной сток крупных рек, а следовательно и на водное хозяйство в регионах.</a:t>
            </a:r>
            <a:br>
              <a:rPr lang="ru-RU" sz="1600" dirty="0"/>
            </a:br>
            <a:endParaRPr lang="ru-RU" sz="1600" dirty="0"/>
          </a:p>
          <a:p>
            <a:endParaRPr lang="ru-RU" sz="1600" dirty="0"/>
          </a:p>
        </p:txBody>
      </p:sp>
      <p:pic>
        <p:nvPicPr>
          <p:cNvPr id="5122" name="Picture 2" descr="C:\Users\ПК\Desktop\география\фото\101417_03467426826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5517232"/>
            <a:ext cx="7272808" cy="13407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577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04"/>
            <a:ext cx="7024744" cy="1143000"/>
          </a:xfrm>
        </p:spPr>
        <p:txBody>
          <a:bodyPr>
            <a:normAutofit fontScale="90000"/>
          </a:bodyPr>
          <a:lstStyle/>
          <a:p>
            <a:r>
              <a:rPr lang="ru-RU" dirty="0"/>
              <a:t>Воздействие на морские экосистемы</a:t>
            </a:r>
            <a:br>
              <a:rPr lang="ru-RU" dirty="0"/>
            </a:br>
            <a:endParaRPr lang="ru-RU" dirty="0"/>
          </a:p>
        </p:txBody>
      </p:sp>
      <p:sp>
        <p:nvSpPr>
          <p:cNvPr id="3" name="Объект 2"/>
          <p:cNvSpPr>
            <a:spLocks noGrp="1"/>
          </p:cNvSpPr>
          <p:nvPr>
            <p:ph sz="quarter" idx="1"/>
          </p:nvPr>
        </p:nvSpPr>
        <p:spPr>
          <a:xfrm>
            <a:off x="2195736" y="836712"/>
            <a:ext cx="6777317" cy="3508977"/>
          </a:xfrm>
        </p:spPr>
        <p:txBody>
          <a:bodyPr>
            <a:noAutofit/>
          </a:bodyPr>
          <a:lstStyle/>
          <a:p>
            <a:r>
              <a:rPr lang="ru-RU" sz="1600" dirty="0"/>
              <a:t>Ежегодно поступает на акватории водоемов огромное количество загрязняющих веществ, что ведет к деградации морских экосистем: </a:t>
            </a:r>
            <a:r>
              <a:rPr lang="ru-RU" sz="1600" dirty="0" err="1"/>
              <a:t>эвтрофированию</a:t>
            </a:r>
            <a:r>
              <a:rPr lang="ru-RU" sz="1600" dirty="0"/>
              <a:t>, снижению видового разнообразия, замене целых классов донной фауны на устойчивые к загрязнению и пр. Для решения экологических проблем морей в рамках специальной Программы комплексного экологического мониторинга океана уже проводятся широкие исследования с целью прогноза состояния природной среды в бассейнах южных морей.</a:t>
            </a:r>
            <a:br>
              <a:rPr lang="ru-RU" sz="1600" dirty="0"/>
            </a:br>
            <a:endParaRPr lang="ru-RU" sz="1600" dirty="0"/>
          </a:p>
          <a:p>
            <a:r>
              <a:rPr lang="ru-RU" sz="1600" dirty="0"/>
              <a:t>Человек является единственной причиной загрязнения экологии. Природа создала человека для того, чтобы он оберегал и лелеял планету, но, в большинстве своем человечество забыло о том, как важна для нашей жизни окружающая среда, это произошло из-за того, что человек поставил перед собой совсем другие цели, и стремится к их достижению. Специалисты бьют тревогу, так как люди приносят неизменимое и катастрофическое воздействие на природу.  </a:t>
            </a:r>
          </a:p>
        </p:txBody>
      </p:sp>
      <p:pic>
        <p:nvPicPr>
          <p:cNvPr id="6146" name="Picture 2" descr="C:\Users\ПК\Desktop\география\фото\worlds-save-posidoni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2060848"/>
            <a:ext cx="2160240" cy="447131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98503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240</TotalTime>
  <Words>1614</Words>
  <Application>Microsoft Office PowerPoint</Application>
  <PresentationFormat>Экран (4:3)</PresentationFormat>
  <Paragraphs>95</Paragraphs>
  <Slides>24</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Эркер</vt:lpstr>
      <vt:lpstr> индивидуальный проект на тему: «Влияние человека на окружающую среду»</vt:lpstr>
      <vt:lpstr>Цель работы:  -показать  влияние деятельности человека на окружающую среду. - изменения природы современными технологиями. Объект исследования :  -окружающая среда. </vt:lpstr>
      <vt:lpstr>Влияние человека на  окружающую среду. </vt:lpstr>
      <vt:lpstr>Воздействие горного производства на среду </vt:lpstr>
      <vt:lpstr>Воздействие на гидросферу </vt:lpstr>
      <vt:lpstr>Воздействие на животный мир </vt:lpstr>
      <vt:lpstr>Воздействие на земную кору </vt:lpstr>
      <vt:lpstr>Воздействие на климат </vt:lpstr>
      <vt:lpstr>Воздействие на морские экосистемы </vt:lpstr>
      <vt:lpstr>Слайд 10</vt:lpstr>
      <vt:lpstr>Слайд 11</vt:lpstr>
      <vt:lpstr>  Когда человек стал оказывать влияние на природу </vt:lpstr>
      <vt:lpstr>Последствия загрязнения природы </vt:lpstr>
      <vt:lpstr>Слайд 14</vt:lpstr>
      <vt:lpstr>Положительные факторы </vt:lpstr>
      <vt:lpstr>  Положительное влияние человека на природу </vt:lpstr>
      <vt:lpstr>Способы решения возникающих проблем в природе </vt:lpstr>
      <vt:lpstr>Слайд 18</vt:lpstr>
      <vt:lpstr>Охрана природы и забота об окружающей среде – дело всех людей на планете.</vt:lpstr>
      <vt:lpstr>Слайд 20</vt:lpstr>
      <vt:lpstr>ЗАКЛЮЧЕНИЕ</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катюха</cp:lastModifiedBy>
  <cp:revision>19</cp:revision>
  <dcterms:created xsi:type="dcterms:W3CDTF">2019-01-09T19:32:36Z</dcterms:created>
  <dcterms:modified xsi:type="dcterms:W3CDTF">2025-07-23T06:17:18Z</dcterms:modified>
</cp:coreProperties>
</file>